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0" r:id="rId3"/>
    <p:sldId id="261" r:id="rId4"/>
    <p:sldId id="283" r:id="rId5"/>
    <p:sldId id="262" r:id="rId6"/>
    <p:sldId id="272" r:id="rId7"/>
    <p:sldId id="264" r:id="rId8"/>
    <p:sldId id="266" r:id="rId9"/>
    <p:sldId id="277" r:id="rId10"/>
    <p:sldId id="279" r:id="rId11"/>
    <p:sldId id="278" r:id="rId12"/>
    <p:sldId id="267" r:id="rId13"/>
    <p:sldId id="280" r:id="rId14"/>
    <p:sldId id="276" r:id="rId15"/>
    <p:sldId id="281" r:id="rId16"/>
    <p:sldId id="275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5" autoAdjust="0"/>
    <p:restoredTop sz="88455" autoAdjust="0"/>
  </p:normalViewPr>
  <p:slideViewPr>
    <p:cSldViewPr>
      <p:cViewPr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A69AC-A431-439B-BDF0-516E3B7D90A1}" type="doc">
      <dgm:prSet loTypeId="urn:microsoft.com/office/officeart/2005/8/layout/arrow4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C7C2F0A-7472-4C23-91B5-D8CE209C7885}">
      <dgm:prSet phldrT="[Text]" custT="1"/>
      <dgm:spPr/>
      <dgm:t>
        <a:bodyPr/>
        <a:lstStyle/>
        <a:p>
          <a:r>
            <a:rPr lang="en-US" sz="2000" b="1" dirty="0" err="1" smtClean="0"/>
            <a:t>Adsorção</a:t>
          </a:r>
          <a:r>
            <a:rPr lang="en-US" sz="2000" b="1" dirty="0" smtClean="0"/>
            <a:t> de SVOC</a:t>
          </a:r>
          <a:endParaRPr lang="en-US" sz="2000" b="1" dirty="0"/>
        </a:p>
      </dgm:t>
    </dgm:pt>
    <dgm:pt modelId="{90423E20-5CA4-4A24-9CA9-CCCD98F4FC61}" type="parTrans" cxnId="{138F676B-6B09-4E8A-A9A1-81EA025A9BAF}">
      <dgm:prSet/>
      <dgm:spPr/>
      <dgm:t>
        <a:bodyPr/>
        <a:lstStyle/>
        <a:p>
          <a:endParaRPr lang="en-US"/>
        </a:p>
      </dgm:t>
    </dgm:pt>
    <dgm:pt modelId="{6A8EE280-4438-440F-8425-011D656E3E39}" type="sibTrans" cxnId="{138F676B-6B09-4E8A-A9A1-81EA025A9BAF}">
      <dgm:prSet/>
      <dgm:spPr/>
      <dgm:t>
        <a:bodyPr/>
        <a:lstStyle/>
        <a:p>
          <a:endParaRPr lang="en-US"/>
        </a:p>
      </dgm:t>
    </dgm:pt>
    <dgm:pt modelId="{0098C4CC-F0E4-45C5-8AD8-FEC34BBC20A6}">
      <dgm:prSet phldrT="[Text]" custT="1"/>
      <dgm:spPr/>
      <dgm:t>
        <a:bodyPr/>
        <a:lstStyle/>
        <a:p>
          <a:r>
            <a:rPr lang="en-US" sz="2000" b="1" dirty="0" err="1" smtClean="0"/>
            <a:t>Evaporação</a:t>
          </a:r>
          <a:r>
            <a:rPr lang="en-US" sz="2000" b="1" dirty="0" smtClean="0"/>
            <a:t> de SVOC</a:t>
          </a:r>
          <a:endParaRPr lang="en-US" sz="2000" b="1" dirty="0"/>
        </a:p>
      </dgm:t>
    </dgm:pt>
    <dgm:pt modelId="{63310D2A-5E03-4E0C-AF30-7250B23FD38A}" type="parTrans" cxnId="{E8DB98DE-8527-48A6-BE1A-5ACBB41AB3FF}">
      <dgm:prSet/>
      <dgm:spPr/>
      <dgm:t>
        <a:bodyPr/>
        <a:lstStyle/>
        <a:p>
          <a:endParaRPr lang="en-US"/>
        </a:p>
      </dgm:t>
    </dgm:pt>
    <dgm:pt modelId="{D2BD0169-E056-4F46-8F28-07DD232AEEBE}" type="sibTrans" cxnId="{E8DB98DE-8527-48A6-BE1A-5ACBB41AB3FF}">
      <dgm:prSet/>
      <dgm:spPr/>
      <dgm:t>
        <a:bodyPr/>
        <a:lstStyle/>
        <a:p>
          <a:endParaRPr lang="en-US"/>
        </a:p>
      </dgm:t>
    </dgm:pt>
    <dgm:pt modelId="{B43FCFA0-2FFF-42D3-A56B-14A873D3C947}" type="pres">
      <dgm:prSet presAssocID="{A27A69AC-A431-439B-BDF0-516E3B7D90A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7998A4-E28E-4A35-A979-8ACB17D57AD1}" type="pres">
      <dgm:prSet presAssocID="{0C7C2F0A-7472-4C23-91B5-D8CE209C7885}" presName="upArrow" presStyleLbl="node1" presStyleIdx="0" presStyleCnt="2" custScaleX="38040" custLinFactNeighborX="21756" custLinFactNeighborY="5953"/>
      <dgm:spPr>
        <a:solidFill>
          <a:schemeClr val="accent3">
            <a:lumMod val="75000"/>
          </a:schemeClr>
        </a:solidFill>
      </dgm:spPr>
    </dgm:pt>
    <dgm:pt modelId="{54AA9335-33C5-4520-A13E-5744FC86A0EF}" type="pres">
      <dgm:prSet presAssocID="{0C7C2F0A-7472-4C23-91B5-D8CE209C7885}" presName="upArrowText" presStyleLbl="revTx" presStyleIdx="0" presStyleCnt="2" custScaleX="129463" custLinFactNeighborX="8949" custLinFactNeighborY="31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70EC1-9C03-4D5E-993E-72EDD2B81DB3}" type="pres">
      <dgm:prSet presAssocID="{0098C4CC-F0E4-45C5-8AD8-FEC34BBC20A6}" presName="downArrow" presStyleLbl="node1" presStyleIdx="1" presStyleCnt="2" custScaleX="35388" custLinFactNeighborX="15748" custLinFactNeighborY="-7143"/>
      <dgm:spPr>
        <a:solidFill>
          <a:srgbClr val="C00000"/>
        </a:solidFill>
      </dgm:spPr>
    </dgm:pt>
    <dgm:pt modelId="{97FB02C4-0C34-4224-BF0E-DB23204F104A}" type="pres">
      <dgm:prSet presAssocID="{0098C4CC-F0E4-45C5-8AD8-FEC34BBC20A6}" presName="downArrowText" presStyleLbl="revTx" presStyleIdx="1" presStyleCnt="2" custScaleX="136818" custLinFactNeighborX="47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C9C588-151F-45F8-9D7B-46F046203A65}" type="presOf" srcId="{0C7C2F0A-7472-4C23-91B5-D8CE209C7885}" destId="{54AA9335-33C5-4520-A13E-5744FC86A0EF}" srcOrd="0" destOrd="0" presId="urn:microsoft.com/office/officeart/2005/8/layout/arrow4"/>
    <dgm:cxn modelId="{E8DB98DE-8527-48A6-BE1A-5ACBB41AB3FF}" srcId="{A27A69AC-A431-439B-BDF0-516E3B7D90A1}" destId="{0098C4CC-F0E4-45C5-8AD8-FEC34BBC20A6}" srcOrd="1" destOrd="0" parTransId="{63310D2A-5E03-4E0C-AF30-7250B23FD38A}" sibTransId="{D2BD0169-E056-4F46-8F28-07DD232AEEBE}"/>
    <dgm:cxn modelId="{B759D5B2-CD11-4C44-A3BF-E0A7670215E3}" type="presOf" srcId="{0098C4CC-F0E4-45C5-8AD8-FEC34BBC20A6}" destId="{97FB02C4-0C34-4224-BF0E-DB23204F104A}" srcOrd="0" destOrd="0" presId="urn:microsoft.com/office/officeart/2005/8/layout/arrow4"/>
    <dgm:cxn modelId="{8F1E18BD-42BF-4B6F-8893-FD943329A918}" type="presOf" srcId="{A27A69AC-A431-439B-BDF0-516E3B7D90A1}" destId="{B43FCFA0-2FFF-42D3-A56B-14A873D3C947}" srcOrd="0" destOrd="0" presId="urn:microsoft.com/office/officeart/2005/8/layout/arrow4"/>
    <dgm:cxn modelId="{138F676B-6B09-4E8A-A9A1-81EA025A9BAF}" srcId="{A27A69AC-A431-439B-BDF0-516E3B7D90A1}" destId="{0C7C2F0A-7472-4C23-91B5-D8CE209C7885}" srcOrd="0" destOrd="0" parTransId="{90423E20-5CA4-4A24-9CA9-CCCD98F4FC61}" sibTransId="{6A8EE280-4438-440F-8425-011D656E3E39}"/>
    <dgm:cxn modelId="{1D35C798-3604-4CB2-92E1-CE7755931AAA}" type="presParOf" srcId="{B43FCFA0-2FFF-42D3-A56B-14A873D3C947}" destId="{E57998A4-E28E-4A35-A979-8ACB17D57AD1}" srcOrd="0" destOrd="0" presId="urn:microsoft.com/office/officeart/2005/8/layout/arrow4"/>
    <dgm:cxn modelId="{5EADD1C6-63D2-42D8-B4D8-13118C8EABA0}" type="presParOf" srcId="{B43FCFA0-2FFF-42D3-A56B-14A873D3C947}" destId="{54AA9335-33C5-4520-A13E-5744FC86A0EF}" srcOrd="1" destOrd="0" presId="urn:microsoft.com/office/officeart/2005/8/layout/arrow4"/>
    <dgm:cxn modelId="{4D622F67-E9D0-48C4-BE30-B0E88CB8141A}" type="presParOf" srcId="{B43FCFA0-2FFF-42D3-A56B-14A873D3C947}" destId="{9F070EC1-9C03-4D5E-993E-72EDD2B81DB3}" srcOrd="2" destOrd="0" presId="urn:microsoft.com/office/officeart/2005/8/layout/arrow4"/>
    <dgm:cxn modelId="{7D772F31-C05F-4EE4-82C8-87A7F1D9C495}" type="presParOf" srcId="{B43FCFA0-2FFF-42D3-A56B-14A873D3C947}" destId="{97FB02C4-0C34-4224-BF0E-DB23204F104A}" srcOrd="3" destOrd="0" presId="urn:microsoft.com/office/officeart/2005/8/layout/arrow4"/>
  </dgm:cxnLst>
  <dgm:bg>
    <a:solidFill>
      <a:schemeClr val="tx2">
        <a:lumMod val="75000"/>
        <a:alpha val="38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02349-3218-4429-9858-9606090413FA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F53C87B-92FE-4CBE-8952-043662DEDCD8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1° </a:t>
          </a:r>
          <a:r>
            <a:rPr lang="pt-BR" sz="1800" b="1" dirty="0" smtClean="0">
              <a:latin typeface="Calibri" pitchFamily="34" charset="0"/>
              <a:cs typeface="Calibri" pitchFamily="34" charset="0"/>
            </a:rPr>
            <a:t>estágio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: </a:t>
          </a:r>
        </a:p>
        <a:p>
          <a:r>
            <a:rPr lang="en-US" sz="1800" dirty="0" smtClean="0">
              <a:latin typeface="Calibri" pitchFamily="34" charset="0"/>
              <a:cs typeface="Calibri" pitchFamily="34" charset="0"/>
            </a:rPr>
            <a:t>OC e CC   (He – 650</a:t>
          </a:r>
          <a:r>
            <a:rPr lang="pt-BR" sz="1800" dirty="0" smtClean="0">
              <a:latin typeface="Calibri" pitchFamily="34" charset="0"/>
              <a:cs typeface="Calibri" pitchFamily="34" charset="0"/>
            </a:rPr>
            <a:t>°C)</a:t>
          </a:r>
        </a:p>
        <a:p>
          <a:r>
            <a:rPr lang="pt-BR" sz="1800" dirty="0" smtClean="0">
              <a:latin typeface="Calibri" pitchFamily="34" charset="0"/>
              <a:cs typeface="Calibri" pitchFamily="34" charset="0"/>
            </a:rPr>
            <a:t>C → CO</a:t>
          </a:r>
          <a:r>
            <a:rPr lang="pt-BR" sz="1800" baseline="-25000" dirty="0" smtClean="0">
              <a:latin typeface="Calibri" pitchFamily="34" charset="0"/>
              <a:cs typeface="Calibri" pitchFamily="34" charset="0"/>
            </a:rPr>
            <a:t>2 </a:t>
          </a:r>
          <a:r>
            <a:rPr lang="pt-BR" sz="1800" dirty="0" smtClean="0">
              <a:latin typeface="Calibri" pitchFamily="34" charset="0"/>
              <a:cs typeface="Calibri" pitchFamily="34" charset="0"/>
            </a:rPr>
            <a:t> (MnO</a:t>
          </a:r>
          <a:r>
            <a:rPr lang="pt-BR" sz="1800" baseline="-25000" dirty="0" smtClean="0">
              <a:latin typeface="Calibri" pitchFamily="34" charset="0"/>
              <a:cs typeface="Calibri" pitchFamily="34" charset="0"/>
            </a:rPr>
            <a:t>2</a:t>
          </a:r>
          <a:r>
            <a:rPr lang="pt-BR" sz="1800" dirty="0" smtClean="0">
              <a:latin typeface="Calibri" pitchFamily="34" charset="0"/>
              <a:cs typeface="Calibri" pitchFamily="34" charset="0"/>
            </a:rPr>
            <a:t> – 850 °C)</a:t>
          </a:r>
        </a:p>
        <a:p>
          <a:r>
            <a:rPr lang="pt-BR" sz="1800" dirty="0" smtClean="0">
              <a:latin typeface="Calibri" pitchFamily="34" charset="0"/>
              <a:cs typeface="Calibri" pitchFamily="34" charset="0"/>
            </a:rPr>
            <a:t>CO</a:t>
          </a:r>
          <a:r>
            <a:rPr lang="pt-BR" sz="1800" baseline="-25000" dirty="0" smtClean="0">
              <a:latin typeface="Calibri" pitchFamily="34" charset="0"/>
              <a:cs typeface="Calibri" pitchFamily="34" charset="0"/>
            </a:rPr>
            <a:t>2</a:t>
          </a:r>
          <a:r>
            <a:rPr lang="pt-BR" sz="1800" dirty="0" smtClean="0">
              <a:latin typeface="Calibri" pitchFamily="34" charset="0"/>
              <a:cs typeface="Calibri" pitchFamily="34" charset="0"/>
            </a:rPr>
            <a:t> → CH</a:t>
          </a:r>
          <a:r>
            <a:rPr lang="pt-BR" sz="1800" baseline="-25000" dirty="0" smtClean="0">
              <a:latin typeface="Calibri" pitchFamily="34" charset="0"/>
              <a:cs typeface="Calibri" pitchFamily="34" charset="0"/>
            </a:rPr>
            <a:t>4</a:t>
          </a:r>
          <a:r>
            <a:rPr lang="pt-BR" sz="1800" dirty="0" smtClean="0">
              <a:latin typeface="Calibri" pitchFamily="34" charset="0"/>
              <a:cs typeface="Calibri" pitchFamily="34" charset="0"/>
            </a:rPr>
            <a:t>  (Methanator – 450 °C – FID)</a:t>
          </a:r>
          <a:endParaRPr lang="en-US" sz="1800" dirty="0"/>
        </a:p>
      </dgm:t>
    </dgm:pt>
    <dgm:pt modelId="{B5746843-3BBF-42B5-BF68-7A6D3CBA65E7}" type="parTrans" cxnId="{FFA330CC-91C9-445D-82FF-1CCB3D9DAF47}">
      <dgm:prSet/>
      <dgm:spPr/>
      <dgm:t>
        <a:bodyPr/>
        <a:lstStyle/>
        <a:p>
          <a:endParaRPr lang="en-US" sz="1800"/>
        </a:p>
      </dgm:t>
    </dgm:pt>
    <dgm:pt modelId="{66F4D6B7-E24A-4BD4-89BE-DA822DB6451F}" type="sibTrans" cxnId="{FFA330CC-91C9-445D-82FF-1CCB3D9DAF47}">
      <dgm:prSet/>
      <dgm:spPr/>
      <dgm:t>
        <a:bodyPr/>
        <a:lstStyle/>
        <a:p>
          <a:endParaRPr lang="en-US" sz="1800"/>
        </a:p>
      </dgm:t>
    </dgm:pt>
    <dgm:pt modelId="{2C3CDEA2-6AC9-4974-9CB6-3F4F8021CBBC}">
      <dgm:prSet phldrT="[Text]" custT="1"/>
      <dgm:spPr/>
      <dgm:t>
        <a:bodyPr/>
        <a:lstStyle/>
        <a:p>
          <a:r>
            <a:rPr lang="pt-BR" sz="1800" b="1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°</a:t>
          </a:r>
          <a:r>
            <a:rPr lang="pt-BR" sz="1800" b="1" dirty="0" smtClean="0">
              <a:latin typeface="Calibri" pitchFamily="34" charset="0"/>
              <a:cs typeface="Calibri" pitchFamily="34" charset="0"/>
            </a:rPr>
            <a:t> estágio</a:t>
          </a:r>
          <a:r>
            <a:rPr lang="pt-BR" sz="1800" dirty="0" smtClean="0">
              <a:latin typeface="Calibri" pitchFamily="34" charset="0"/>
              <a:cs typeface="Calibri" pitchFamily="34" charset="0"/>
            </a:rPr>
            <a:t>: </a:t>
          </a:r>
        </a:p>
        <a:p>
          <a:r>
            <a:rPr lang="pt-BR" sz="1800" dirty="0" smtClean="0">
              <a:latin typeface="Calibri" pitchFamily="34" charset="0"/>
              <a:cs typeface="Calibri" pitchFamily="34" charset="0"/>
            </a:rPr>
            <a:t>         Correção pirolítica e EC</a:t>
          </a:r>
        </a:p>
        <a:p>
          <a:r>
            <a:rPr lang="pt-BR" sz="1800" dirty="0" smtClean="0">
              <a:latin typeface="Calibri" pitchFamily="34" charset="0"/>
              <a:cs typeface="Calibri" pitchFamily="34" charset="0"/>
            </a:rPr>
            <a:t>        (O</a:t>
          </a:r>
          <a:r>
            <a:rPr lang="pt-BR" sz="1800" baseline="-25000" dirty="0" smtClean="0">
              <a:latin typeface="Calibri" pitchFamily="34" charset="0"/>
              <a:cs typeface="Calibri" pitchFamily="34" charset="0"/>
            </a:rPr>
            <a:t>2</a:t>
          </a:r>
          <a:r>
            <a:rPr lang="pt-BR" sz="1800" dirty="0" smtClean="0">
              <a:latin typeface="Calibri" pitchFamily="34" charset="0"/>
              <a:cs typeface="Calibri" pitchFamily="34" charset="0"/>
            </a:rPr>
            <a:t>+He  – 860 °C)</a:t>
          </a:r>
          <a:endParaRPr lang="en-US" sz="1800" dirty="0"/>
        </a:p>
      </dgm:t>
    </dgm:pt>
    <dgm:pt modelId="{05CC78B1-1673-426C-87B8-0E3FCD3B7E12}" type="parTrans" cxnId="{42B70CF5-3FED-4D8B-8495-52BF5A319176}">
      <dgm:prSet/>
      <dgm:spPr/>
      <dgm:t>
        <a:bodyPr/>
        <a:lstStyle/>
        <a:p>
          <a:endParaRPr lang="en-US" sz="1800"/>
        </a:p>
      </dgm:t>
    </dgm:pt>
    <dgm:pt modelId="{CC891335-D182-4104-9391-6D10C0365C89}" type="sibTrans" cxnId="{42B70CF5-3FED-4D8B-8495-52BF5A319176}">
      <dgm:prSet/>
      <dgm:spPr/>
      <dgm:t>
        <a:bodyPr/>
        <a:lstStyle/>
        <a:p>
          <a:endParaRPr lang="en-US" sz="1800"/>
        </a:p>
      </dgm:t>
    </dgm:pt>
    <dgm:pt modelId="{C36E3532-97BD-42FC-9EE3-37940A5E3C44}" type="pres">
      <dgm:prSet presAssocID="{D2B02349-3218-4429-9858-9606090413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531A5-5A77-48D0-B2AC-18C99D8DD3EA}" type="pres">
      <dgm:prSet presAssocID="{3F53C87B-92FE-4CBE-8952-043662DEDCD8}" presName="parentText" presStyleLbl="node1" presStyleIdx="0" presStyleCnt="2" custLinFactNeighborX="-1181" custLinFactNeighborY="306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11C10-F90B-4B33-8F24-09EAD8935B37}" type="pres">
      <dgm:prSet presAssocID="{66F4D6B7-E24A-4BD4-89BE-DA822DB6451F}" presName="spacer" presStyleCnt="0"/>
      <dgm:spPr/>
    </dgm:pt>
    <dgm:pt modelId="{C3BD4C00-5354-4F77-A688-5948EB4C1C1F}" type="pres">
      <dgm:prSet presAssocID="{2C3CDEA2-6AC9-4974-9CB6-3F4F8021CB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EA803-C32B-49B3-B438-952E42193AD6}" type="presOf" srcId="{3F53C87B-92FE-4CBE-8952-043662DEDCD8}" destId="{E04531A5-5A77-48D0-B2AC-18C99D8DD3EA}" srcOrd="0" destOrd="0" presId="urn:microsoft.com/office/officeart/2005/8/layout/vList2"/>
    <dgm:cxn modelId="{FFA330CC-91C9-445D-82FF-1CCB3D9DAF47}" srcId="{D2B02349-3218-4429-9858-9606090413FA}" destId="{3F53C87B-92FE-4CBE-8952-043662DEDCD8}" srcOrd="0" destOrd="0" parTransId="{B5746843-3BBF-42B5-BF68-7A6D3CBA65E7}" sibTransId="{66F4D6B7-E24A-4BD4-89BE-DA822DB6451F}"/>
    <dgm:cxn modelId="{42B70CF5-3FED-4D8B-8495-52BF5A319176}" srcId="{D2B02349-3218-4429-9858-9606090413FA}" destId="{2C3CDEA2-6AC9-4974-9CB6-3F4F8021CBBC}" srcOrd="1" destOrd="0" parTransId="{05CC78B1-1673-426C-87B8-0E3FCD3B7E12}" sibTransId="{CC891335-D182-4104-9391-6D10C0365C89}"/>
    <dgm:cxn modelId="{1410E581-8D1E-4CCD-A1E0-389F7DF1137F}" type="presOf" srcId="{D2B02349-3218-4429-9858-9606090413FA}" destId="{C36E3532-97BD-42FC-9EE3-37940A5E3C44}" srcOrd="0" destOrd="0" presId="urn:microsoft.com/office/officeart/2005/8/layout/vList2"/>
    <dgm:cxn modelId="{6C23018A-836E-4B6B-B7C3-E48D27D7C162}" type="presOf" srcId="{2C3CDEA2-6AC9-4974-9CB6-3F4F8021CBBC}" destId="{C3BD4C00-5354-4F77-A688-5948EB4C1C1F}" srcOrd="0" destOrd="0" presId="urn:microsoft.com/office/officeart/2005/8/layout/vList2"/>
    <dgm:cxn modelId="{3DD2ECED-BD7D-4A9A-92E4-C60BC88A0734}" type="presParOf" srcId="{C36E3532-97BD-42FC-9EE3-37940A5E3C44}" destId="{E04531A5-5A77-48D0-B2AC-18C99D8DD3EA}" srcOrd="0" destOrd="0" presId="urn:microsoft.com/office/officeart/2005/8/layout/vList2"/>
    <dgm:cxn modelId="{C536EBC8-4F06-43FB-B0AA-D21E7F44149B}" type="presParOf" srcId="{C36E3532-97BD-42FC-9EE3-37940A5E3C44}" destId="{E2E11C10-F90B-4B33-8F24-09EAD8935B37}" srcOrd="1" destOrd="0" presId="urn:microsoft.com/office/officeart/2005/8/layout/vList2"/>
    <dgm:cxn modelId="{8B21B539-063C-47F9-B900-2B58D572212D}" type="presParOf" srcId="{C36E3532-97BD-42FC-9EE3-37940A5E3C44}" destId="{C3BD4C00-5354-4F77-A688-5948EB4C1C1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998A4-E28E-4A35-A979-8ACB17D57AD1}">
      <dsp:nvSpPr>
        <dsp:cNvPr id="0" name=""/>
        <dsp:cNvSpPr/>
      </dsp:nvSpPr>
      <dsp:spPr>
        <a:xfrm>
          <a:off x="423282" y="36007"/>
          <a:ext cx="306788" cy="604867"/>
        </a:xfrm>
        <a:prstGeom prst="upArrow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AA9335-33C5-4520-A13E-5744FC86A0EF}">
      <dsp:nvSpPr>
        <dsp:cNvPr id="0" name=""/>
        <dsp:cNvSpPr/>
      </dsp:nvSpPr>
      <dsp:spPr>
        <a:xfrm>
          <a:off x="701936" y="19265"/>
          <a:ext cx="2837110" cy="6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Adsorção</a:t>
          </a:r>
          <a:r>
            <a:rPr lang="en-US" sz="2000" b="1" kern="1200" dirty="0" smtClean="0"/>
            <a:t> de SVOC</a:t>
          </a:r>
          <a:endParaRPr lang="en-US" sz="2000" b="1" kern="1200" dirty="0"/>
        </a:p>
      </dsp:txBody>
      <dsp:txXfrm>
        <a:off x="701936" y="19265"/>
        <a:ext cx="2837110" cy="604867"/>
      </dsp:txXfrm>
    </dsp:sp>
    <dsp:sp modelId="{9F070EC1-9C03-4D5E-993E-72EDD2B81DB3}">
      <dsp:nvSpPr>
        <dsp:cNvPr id="0" name=""/>
        <dsp:cNvSpPr/>
      </dsp:nvSpPr>
      <dsp:spPr>
        <a:xfrm>
          <a:off x="627469" y="612067"/>
          <a:ext cx="285400" cy="604867"/>
        </a:xfrm>
        <a:prstGeom prst="downArrow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B02C4-0C34-4224-BF0E-DB23204F104A}">
      <dsp:nvSpPr>
        <dsp:cNvPr id="0" name=""/>
        <dsp:cNvSpPr/>
      </dsp:nvSpPr>
      <dsp:spPr>
        <a:xfrm>
          <a:off x="770989" y="655273"/>
          <a:ext cx="2998291" cy="6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Evaporação</a:t>
          </a:r>
          <a:r>
            <a:rPr lang="en-US" sz="2000" b="1" kern="1200" dirty="0" smtClean="0"/>
            <a:t> de SVOC</a:t>
          </a:r>
          <a:endParaRPr lang="en-US" sz="2000" b="1" kern="1200" dirty="0"/>
        </a:p>
      </dsp:txBody>
      <dsp:txXfrm>
        <a:off x="770989" y="655273"/>
        <a:ext cx="2998291" cy="604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531A5-5A77-48D0-B2AC-18C99D8DD3EA}">
      <dsp:nvSpPr>
        <dsp:cNvPr id="0" name=""/>
        <dsp:cNvSpPr/>
      </dsp:nvSpPr>
      <dsp:spPr>
        <a:xfrm>
          <a:off x="0" y="58954"/>
          <a:ext cx="4032448" cy="1597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1° </a:t>
          </a:r>
          <a:r>
            <a:rPr lang="pt-BR" sz="1800" b="1" kern="1200" dirty="0" smtClean="0">
              <a:latin typeface="Calibri" pitchFamily="34" charset="0"/>
              <a:cs typeface="Calibri" pitchFamily="34" charset="0"/>
            </a:rPr>
            <a:t>estágio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OC e CC   (He – 650</a:t>
          </a:r>
          <a:r>
            <a:rPr lang="pt-BR" sz="1800" kern="1200" dirty="0" smtClean="0">
              <a:latin typeface="Calibri" pitchFamily="34" charset="0"/>
              <a:cs typeface="Calibri" pitchFamily="34" charset="0"/>
            </a:rPr>
            <a:t>°C)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Calibri" pitchFamily="34" charset="0"/>
              <a:cs typeface="Calibri" pitchFamily="34" charset="0"/>
            </a:rPr>
            <a:t>C → CO</a:t>
          </a:r>
          <a:r>
            <a:rPr lang="pt-BR" sz="1800" kern="1200" baseline="-25000" dirty="0" smtClean="0">
              <a:latin typeface="Calibri" pitchFamily="34" charset="0"/>
              <a:cs typeface="Calibri" pitchFamily="34" charset="0"/>
            </a:rPr>
            <a:t>2 </a:t>
          </a:r>
          <a:r>
            <a:rPr lang="pt-BR" sz="1800" kern="1200" dirty="0" smtClean="0">
              <a:latin typeface="Calibri" pitchFamily="34" charset="0"/>
              <a:cs typeface="Calibri" pitchFamily="34" charset="0"/>
            </a:rPr>
            <a:t> (MnO</a:t>
          </a:r>
          <a:r>
            <a:rPr lang="pt-BR" sz="1800" kern="1200" baseline="-25000" dirty="0" smtClean="0">
              <a:latin typeface="Calibri" pitchFamily="34" charset="0"/>
              <a:cs typeface="Calibri" pitchFamily="34" charset="0"/>
            </a:rPr>
            <a:t>2</a:t>
          </a:r>
          <a:r>
            <a:rPr lang="pt-BR" sz="1800" kern="1200" dirty="0" smtClean="0">
              <a:latin typeface="Calibri" pitchFamily="34" charset="0"/>
              <a:cs typeface="Calibri" pitchFamily="34" charset="0"/>
            </a:rPr>
            <a:t> – 850 °C)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Calibri" pitchFamily="34" charset="0"/>
              <a:cs typeface="Calibri" pitchFamily="34" charset="0"/>
            </a:rPr>
            <a:t>CO</a:t>
          </a:r>
          <a:r>
            <a:rPr lang="pt-BR" sz="1800" kern="1200" baseline="-25000" dirty="0" smtClean="0">
              <a:latin typeface="Calibri" pitchFamily="34" charset="0"/>
              <a:cs typeface="Calibri" pitchFamily="34" charset="0"/>
            </a:rPr>
            <a:t>2</a:t>
          </a:r>
          <a:r>
            <a:rPr lang="pt-BR" sz="1800" kern="1200" dirty="0" smtClean="0">
              <a:latin typeface="Calibri" pitchFamily="34" charset="0"/>
              <a:cs typeface="Calibri" pitchFamily="34" charset="0"/>
            </a:rPr>
            <a:t> → CH</a:t>
          </a:r>
          <a:r>
            <a:rPr lang="pt-BR" sz="1800" kern="1200" baseline="-25000" dirty="0" smtClean="0">
              <a:latin typeface="Calibri" pitchFamily="34" charset="0"/>
              <a:cs typeface="Calibri" pitchFamily="34" charset="0"/>
            </a:rPr>
            <a:t>4</a:t>
          </a:r>
          <a:r>
            <a:rPr lang="pt-BR" sz="1800" kern="1200" dirty="0" smtClean="0">
              <a:latin typeface="Calibri" pitchFamily="34" charset="0"/>
              <a:cs typeface="Calibri" pitchFamily="34" charset="0"/>
            </a:rPr>
            <a:t>  (Methanator – 450 °C – FID)</a:t>
          </a:r>
          <a:endParaRPr lang="en-US" sz="1800" kern="1200" dirty="0"/>
        </a:p>
      </dsp:txBody>
      <dsp:txXfrm>
        <a:off x="77962" y="136916"/>
        <a:ext cx="3876524" cy="1441126"/>
      </dsp:txXfrm>
    </dsp:sp>
    <dsp:sp modelId="{C3BD4C00-5354-4F77-A688-5948EB4C1C1F}">
      <dsp:nvSpPr>
        <dsp:cNvPr id="0" name=""/>
        <dsp:cNvSpPr/>
      </dsp:nvSpPr>
      <dsp:spPr>
        <a:xfrm>
          <a:off x="0" y="1785788"/>
          <a:ext cx="4032448" cy="1597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Calibri" pitchFamily="34" charset="0"/>
              <a:cs typeface="Calibri" pitchFamily="34" charset="0"/>
            </a:rPr>
            <a:t>2</a:t>
          </a: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°</a:t>
          </a:r>
          <a:r>
            <a:rPr lang="pt-BR" sz="1800" b="1" kern="1200" dirty="0" smtClean="0">
              <a:latin typeface="Calibri" pitchFamily="34" charset="0"/>
              <a:cs typeface="Calibri" pitchFamily="34" charset="0"/>
            </a:rPr>
            <a:t> estágio</a:t>
          </a:r>
          <a:r>
            <a:rPr lang="pt-BR" sz="1800" kern="1200" dirty="0" smtClean="0">
              <a:latin typeface="Calibri" pitchFamily="34" charset="0"/>
              <a:cs typeface="Calibri" pitchFamily="34" charset="0"/>
            </a:rPr>
            <a:t>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Calibri" pitchFamily="34" charset="0"/>
              <a:cs typeface="Calibri" pitchFamily="34" charset="0"/>
            </a:rPr>
            <a:t>         Correção pirolítica e EC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Calibri" pitchFamily="34" charset="0"/>
              <a:cs typeface="Calibri" pitchFamily="34" charset="0"/>
            </a:rPr>
            <a:t>        (O</a:t>
          </a:r>
          <a:r>
            <a:rPr lang="pt-BR" sz="1800" kern="1200" baseline="-25000" dirty="0" smtClean="0">
              <a:latin typeface="Calibri" pitchFamily="34" charset="0"/>
              <a:cs typeface="Calibri" pitchFamily="34" charset="0"/>
            </a:rPr>
            <a:t>2</a:t>
          </a:r>
          <a:r>
            <a:rPr lang="pt-BR" sz="1800" kern="1200" dirty="0" smtClean="0">
              <a:latin typeface="Calibri" pitchFamily="34" charset="0"/>
              <a:cs typeface="Calibri" pitchFamily="34" charset="0"/>
            </a:rPr>
            <a:t>+He  – 860 °C)</a:t>
          </a:r>
          <a:endParaRPr lang="en-US" sz="1800" kern="1200" dirty="0"/>
        </a:p>
      </dsp:txBody>
      <dsp:txXfrm>
        <a:off x="77962" y="1863750"/>
        <a:ext cx="3876524" cy="144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D364A-EA2B-4806-A8DA-E7B58FD57880}" type="datetimeFigureOut">
              <a:rPr lang="en-US" smtClean="0"/>
              <a:t>26-Sep-13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8ADB-60CD-438E-86B6-DC4E570A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712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5890A-1EA6-48D8-8ABD-B0A72661B96F}" type="datetimeFigureOut">
              <a:rPr lang="en-US" smtClean="0"/>
              <a:t>26-Sep-13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686C-B34E-43EA-9697-07F5534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53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686C-B34E-43EA-9697-07F55344B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termo</a:t>
            </a:r>
            <a:r>
              <a:rPr lang="pt-BR" baseline="0" dirty="0" smtClean="0"/>
              <a:t> BC é usado para descrever qualitativamente as</a:t>
            </a:r>
            <a:r>
              <a:rPr lang="pt-BR" dirty="0" smtClean="0"/>
              <a:t> substâncias que são forte absorvedoras</a:t>
            </a:r>
            <a:r>
              <a:rPr lang="pt-BR" baseline="0" dirty="0" smtClean="0"/>
              <a:t> de luz no visível, com seção transversal de absorção de massa acima de 5m2g-1 em 550nm  para partículas produzidas recentemente. É refratário, insolúvel em água e solventes orgânicos e é encontrado sob a forma de pequenos aglomerados.</a:t>
            </a:r>
          </a:p>
          <a:p>
            <a:r>
              <a:rPr lang="pt-BR" baseline="0" dirty="0" smtClean="0"/>
              <a:t>BC equivalente deveria ser usado ao </a:t>
            </a:r>
            <a:r>
              <a:rPr lang="pt-BR" baseline="0" dirty="0" err="1" smtClean="0"/>
              <a:t>inves</a:t>
            </a:r>
            <a:r>
              <a:rPr lang="pt-BR" baseline="0" dirty="0" smtClean="0"/>
              <a:t> de BC para dados derivados a partir de métodos de absorção óptica, pois o EBC é a concentração em massa obtida pela </a:t>
            </a:r>
            <a:r>
              <a:rPr lang="pt-BR" baseline="0" dirty="0" err="1" smtClean="0"/>
              <a:t>conversao</a:t>
            </a:r>
            <a:r>
              <a:rPr lang="pt-BR" baseline="0" dirty="0" smtClean="0"/>
              <a:t> do coeficiente de absorção de luz em concentração em massa. Sempre que reportar o EBC identificar o (MAC) seção transversal de absorção de massa.</a:t>
            </a:r>
          </a:p>
          <a:p>
            <a:r>
              <a:rPr lang="pt-BR" dirty="0" smtClean="0"/>
              <a:t>EC</a:t>
            </a:r>
            <a:r>
              <a:rPr lang="pt-BR" baseline="0" dirty="0" smtClean="0"/>
              <a:t> é qualquer substancia formada somente por carbono, o qual não se ligou a nenhum outro elemento, é medido por método óptico termal e se refere a concentração em massa do carbono no material particulado. </a:t>
            </a:r>
          </a:p>
          <a:p>
            <a:r>
              <a:rPr lang="pt-BR" baseline="0" dirty="0" smtClean="0"/>
              <a:t>E </a:t>
            </a:r>
            <a:r>
              <a:rPr lang="pt-BR" baseline="0" dirty="0" err="1" smtClean="0"/>
              <a:t>Soot</a:t>
            </a:r>
            <a:r>
              <a:rPr lang="pt-BR" baseline="0" dirty="0" smtClean="0"/>
              <a:t> é um termo qualitativo que se refere a </a:t>
            </a:r>
            <a:r>
              <a:rPr lang="pt-BR" baseline="0" dirty="0" err="1" smtClean="0"/>
              <a:t>particulas</a:t>
            </a:r>
            <a:r>
              <a:rPr lang="pt-BR" baseline="0" dirty="0" smtClean="0"/>
              <a:t> carbonáceas formadas por combustão incompleta, mas quando queremos nos referir a mecanismos de fontes de </a:t>
            </a:r>
            <a:r>
              <a:rPr lang="pt-BR" baseline="0" dirty="0" err="1" smtClean="0"/>
              <a:t>combustao</a:t>
            </a:r>
            <a:r>
              <a:rPr lang="pt-BR" baseline="0" dirty="0" smtClean="0"/>
              <a:t> incompleta de </a:t>
            </a:r>
            <a:r>
              <a:rPr lang="pt-BR" baseline="0" dirty="0" err="1" smtClean="0"/>
              <a:t>combustivel</a:t>
            </a:r>
            <a:r>
              <a:rPr lang="pt-BR" baseline="0" dirty="0" smtClean="0"/>
              <a:t> fóssil.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Brown carbon é parte do carbono </a:t>
            </a:r>
            <a:r>
              <a:rPr lang="pt-BR" baseline="0" dirty="0" err="1" smtClean="0"/>
              <a:t>organico</a:t>
            </a:r>
            <a:r>
              <a:rPr lang="pt-BR" baseline="0" dirty="0" smtClean="0"/>
              <a:t>, medido por método óptico.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Carbono orgânico, por método óptico termal e se diferencia do BC e EC por ser menos refratário.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TC é a soma de EC, OC e CC e tem uma precisão menor que 10%.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Ainda tem um termo BC refratário, que deve ser usado para resultados a partir de métodos de </a:t>
            </a:r>
            <a:r>
              <a:rPr lang="pt-BR" baseline="0" dirty="0" err="1" smtClean="0"/>
              <a:t>incandescencia</a:t>
            </a:r>
            <a:r>
              <a:rPr lang="pt-BR" baseline="0" dirty="0" smtClean="0"/>
              <a:t>. SP2.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686C-B34E-43EA-9697-07F55344B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Alguns exemplos de técnicas</a:t>
            </a:r>
            <a:r>
              <a:rPr lang="pt-BR" baseline="0" dirty="0" smtClean="0"/>
              <a:t> utilizadas para quantificação do carbono.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686C-B34E-43EA-9697-07F55344B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</a:t>
            </a:r>
            <a:r>
              <a:rPr lang="pt-BR" baseline="0" dirty="0" smtClean="0"/>
              <a:t> sítios de medida foram Rebio Cuieiras e Porto Velho.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686C-B34E-43EA-9697-07F55344B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material particulado foi coletado em filtros de quartzo com área efetiva de 406cm2, para porto velho como mostrado na figura utilizando o amostrador </a:t>
            </a:r>
            <a:r>
              <a:rPr lang="pt-BR" baseline="0" dirty="0" err="1" smtClean="0"/>
              <a:t>Hi</a:t>
            </a:r>
            <a:r>
              <a:rPr lang="pt-BR" baseline="0" dirty="0" smtClean="0"/>
              <a:t>-vol. Para Manaus os filtros são de 47mm utilizando o AFG de um estágio apenas. O que acontece com esses filtros são: Artifício positivo de adsorção de compostos </a:t>
            </a:r>
            <a:r>
              <a:rPr lang="pt-BR" baseline="0" dirty="0" err="1" smtClean="0"/>
              <a:t>organicos</a:t>
            </a:r>
            <a:r>
              <a:rPr lang="pt-BR" baseline="0" dirty="0" smtClean="0"/>
              <a:t> voláteis e negativo com a evaporação desses </a:t>
            </a:r>
            <a:r>
              <a:rPr lang="pt-BR" baseline="0" dirty="0" err="1" smtClean="0"/>
              <a:t>VOC´s</a:t>
            </a:r>
            <a:r>
              <a:rPr lang="pt-BR" baseline="0" dirty="0" smtClean="0"/>
              <a:t>  ocorrem nesse tipo de filtro e para evitar a presença desses artifícios na amostragem é que o filtro é </a:t>
            </a:r>
            <a:r>
              <a:rPr lang="pt-BR" baseline="0" dirty="0" err="1" smtClean="0"/>
              <a:t>pre</a:t>
            </a:r>
            <a:r>
              <a:rPr lang="pt-BR" baseline="0" dirty="0" smtClean="0"/>
              <a:t>-queimado por 800 C por 8h.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686C-B34E-43EA-9697-07F55344B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1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Analisador de carbono</a:t>
            </a:r>
            <a:r>
              <a:rPr lang="pt-BR" baseline="0" dirty="0" smtClean="0"/>
              <a:t> para medir concentrações de carbono orgânico (OC) e elementar (EC). O esquema de funcionamento, onde o CO e carbonatos são os primeiros a serem processados, com atmosfera de hélio puro e 820°C. Depois o C é oxidado a CO2 na câmara contendo MnO2 à 900°C e reduzido a CH4 no methanator à 450°C e quantificado como metano pelo FID. No segundo estágio ocorre a correcao pirolítica e medida do EC, com introduçao de uma mistrua de O2+He e 860°C e o EC é oxidado  e há um aumento simultaneo da transmitancia do filtro, chegando a valores inicias. O </a:t>
            </a:r>
            <a:r>
              <a:rPr lang="pt-BR" baseline="0" dirty="0" err="1" smtClean="0"/>
              <a:t>split</a:t>
            </a:r>
            <a:r>
              <a:rPr lang="pt-BR" baseline="0" dirty="0" smtClean="0"/>
              <a:t> ocorre e todo o carbono medido antes do </a:t>
            </a:r>
            <a:r>
              <a:rPr lang="pt-BR" baseline="0" dirty="0" err="1" smtClean="0"/>
              <a:t>split</a:t>
            </a:r>
            <a:r>
              <a:rPr lang="pt-BR" baseline="0" dirty="0" smtClean="0"/>
              <a:t> é considerado OC e depois é considerado EC.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5342-E758-4EBA-9F45-40DF8678F4D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Esses são os protocolos utilizados no equipamento.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686C-B34E-43EA-9697-07F55344B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C4C0-995C-4BEA-B45C-05198D9E7637}" type="datetime1">
              <a:rPr lang="en-US" smtClean="0"/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E787-BDA3-467E-9A57-5D0BBDA4455C}" type="datetime1">
              <a:rPr lang="en-US" smtClean="0"/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A884-C40C-4F85-A442-23B50AD40FBB}" type="datetime1">
              <a:rPr lang="en-US" smtClean="0"/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23F9-7FA2-4198-9D72-747DD1DEF421}" type="datetime1">
              <a:rPr lang="en-US" smtClean="0"/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6BA4-8856-4721-8F7C-F01955F1AEA9}" type="datetime1">
              <a:rPr lang="en-US" smtClean="0"/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0CB-4EB2-490A-A200-C979281FEBEC}" type="datetime1">
              <a:rPr lang="en-US" smtClean="0"/>
              <a:t>26-Sep-13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7EDF-25FC-4877-BEF9-5D4340F8DF96}" type="datetime1">
              <a:rPr lang="en-US" smtClean="0"/>
              <a:t>26-Sep-13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B6A7-E701-4986-BEEE-EBFA536248D4}" type="datetime1">
              <a:rPr lang="en-US" smtClean="0"/>
              <a:t>26-Sep-13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B82B-7DC3-4DCC-A7DB-0AB86EE0FD1A}" type="datetime1">
              <a:rPr lang="en-US" smtClean="0"/>
              <a:t>26-Sep-13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12B6-DBA7-4AEC-BC26-DE1383A8C1DD}" type="datetime1">
              <a:rPr lang="en-US" smtClean="0"/>
              <a:t>26-Sep-13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0A-9533-4F91-810C-B61899391CF3}" type="datetime1">
              <a:rPr lang="en-US" smtClean="0"/>
              <a:t>26-Sep-13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D24D-F57E-494A-AE85-9557EEBFF40B}" type="datetime1">
              <a:rPr lang="en-US" smtClean="0"/>
              <a:t>26-Sep-13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71D9-3DE3-434B-BBA9-2EEF2805D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ose-up view of the hollow carbon nanotub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3"/>
          <a:stretch/>
        </p:blipFill>
        <p:spPr bwMode="auto">
          <a:xfrm>
            <a:off x="0" y="-1"/>
            <a:ext cx="9144000" cy="68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1430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Análise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Carbono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624"/>
            <a:ext cx="2698381" cy="18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4765"/>
            <a:ext cx="2698381" cy="18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24"/>
            <a:ext cx="5365517" cy="219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37776"/>
            <a:ext cx="5390079" cy="226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536170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3" y="3329607"/>
            <a:ext cx="2737390" cy="189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13783"/>
            <a:ext cx="2757735" cy="190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783"/>
          <a:stretch/>
        </p:blipFill>
        <p:spPr bwMode="auto">
          <a:xfrm>
            <a:off x="3779912" y="5229200"/>
            <a:ext cx="536170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88640"/>
            <a:ext cx="36004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Rebio Cuieiras – ZF2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512" y="3429000"/>
            <a:ext cx="36004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Porto Velho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19" y="251966"/>
            <a:ext cx="7091363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18" y="3530600"/>
            <a:ext cx="7091363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24128" y="6287508"/>
            <a:ext cx="1656184" cy="57049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5350" y="-5036"/>
            <a:ext cx="3806610" cy="6863036"/>
            <a:chOff x="107504" y="-5036"/>
            <a:chExt cx="3806610" cy="686303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-5036"/>
              <a:ext cx="3806610" cy="6863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9552" y="9180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BC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35637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FF0000"/>
                  </a:solidFill>
                </a:rPr>
                <a:t>BC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11" y="-5036"/>
            <a:ext cx="3705678" cy="686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1" y="-27384"/>
            <a:ext cx="3906837" cy="68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7398" y="918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BC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398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BC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22" y="-27384"/>
            <a:ext cx="373521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144439" cy="360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3" y="3140968"/>
            <a:ext cx="7143010" cy="36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56258"/>
            <a:ext cx="4464497" cy="297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6258"/>
            <a:ext cx="4464497" cy="297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00723"/>
            <a:ext cx="4608513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2681" y="1"/>
            <a:ext cx="4361412" cy="687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644008" y="-27384"/>
            <a:ext cx="4353408" cy="691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2008" y="0"/>
            <a:ext cx="8964488" cy="2290205"/>
            <a:chOff x="0" y="0"/>
            <a:chExt cx="9144000" cy="24190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6772"/>
            <a:stretch>
              <a:fillRect/>
            </a:stretch>
          </p:blipFill>
          <p:spPr bwMode="auto">
            <a:xfrm>
              <a:off x="0" y="0"/>
              <a:ext cx="3563888" cy="89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83784"/>
              <a:ext cx="8100392" cy="153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4962"/>
            <a:stretch>
              <a:fillRect/>
            </a:stretch>
          </p:blipFill>
          <p:spPr bwMode="auto">
            <a:xfrm>
              <a:off x="6255296" y="0"/>
              <a:ext cx="2888704" cy="89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021" y="2780929"/>
            <a:ext cx="4745443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504" y="2780929"/>
            <a:ext cx="3528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9400" algn="just">
              <a:buBlip>
                <a:blip r:embed="rId5"/>
              </a:buBlip>
            </a:pPr>
            <a:r>
              <a:rPr lang="pt-BR" dirty="0" smtClean="0"/>
              <a:t>MAC = 4.7 m</a:t>
            </a:r>
            <a:r>
              <a:rPr lang="pt-BR" baseline="30000" dirty="0" smtClean="0"/>
              <a:t>2</a:t>
            </a:r>
            <a:r>
              <a:rPr lang="pt-BR" dirty="0" smtClean="0"/>
              <a:t> g</a:t>
            </a:r>
            <a:r>
              <a:rPr lang="pt-BR" baseline="30000" dirty="0" smtClean="0"/>
              <a:t>-1</a:t>
            </a:r>
            <a:r>
              <a:rPr lang="pt-BR" dirty="0" smtClean="0"/>
              <a:t> em 637nm</a:t>
            </a:r>
          </a:p>
          <a:p>
            <a:pPr marL="457200" indent="-279400" algn="just">
              <a:buBlip>
                <a:blip r:embed="rId5"/>
              </a:buBlip>
            </a:pPr>
            <a:r>
              <a:rPr lang="pt-BR" dirty="0" smtClean="0"/>
              <a:t>Petzold and Schomlinner (2004) = 7.8 – 9.2 </a:t>
            </a:r>
            <a:r>
              <a:rPr lang="pt-BR" dirty="0"/>
              <a:t>m</a:t>
            </a:r>
            <a:r>
              <a:rPr lang="pt-BR" baseline="30000" dirty="0"/>
              <a:t>2</a:t>
            </a:r>
            <a:r>
              <a:rPr lang="pt-BR" dirty="0"/>
              <a:t> g</a:t>
            </a:r>
            <a:r>
              <a:rPr lang="pt-BR" baseline="30000" dirty="0"/>
              <a:t>-1</a:t>
            </a:r>
            <a:r>
              <a:rPr lang="pt-BR" dirty="0"/>
              <a:t> </a:t>
            </a:r>
            <a:endParaRPr lang="pt-BR" dirty="0" smtClean="0"/>
          </a:p>
          <a:p>
            <a:pPr marL="457200" indent="-279400" algn="just">
              <a:buBlip>
                <a:blip r:embed="rId5"/>
              </a:buBlip>
            </a:pPr>
            <a:r>
              <a:rPr lang="pt-BR" dirty="0" smtClean="0"/>
              <a:t>Bond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Bergstrom</a:t>
            </a:r>
            <a:endParaRPr lang="pt-BR" dirty="0" smtClean="0"/>
          </a:p>
          <a:p>
            <a:pPr marL="177800" algn="just"/>
            <a:r>
              <a:rPr lang="pt-BR" dirty="0" smtClean="0"/>
              <a:t>      (2006) = 6.4 </a:t>
            </a:r>
            <a:r>
              <a:rPr lang="pt-BR" dirty="0"/>
              <a:t>m</a:t>
            </a:r>
            <a:r>
              <a:rPr lang="pt-BR" baseline="30000" dirty="0"/>
              <a:t>2</a:t>
            </a:r>
            <a:r>
              <a:rPr lang="pt-BR" dirty="0"/>
              <a:t> g</a:t>
            </a:r>
            <a:r>
              <a:rPr lang="pt-BR" baseline="30000" dirty="0"/>
              <a:t>-1</a:t>
            </a:r>
            <a:r>
              <a:rPr lang="pt-BR" dirty="0"/>
              <a:t> </a:t>
            </a:r>
            <a:endParaRPr lang="pt-BR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915816" y="3569753"/>
            <a:ext cx="1087205" cy="718339"/>
            <a:chOff x="5652120" y="836712"/>
            <a:chExt cx="1087205" cy="718339"/>
          </a:xfrm>
        </p:grpSpPr>
        <p:sp>
          <p:nvSpPr>
            <p:cNvPr id="13" name="Right Brace 12"/>
            <p:cNvSpPr/>
            <p:nvPr/>
          </p:nvSpPr>
          <p:spPr>
            <a:xfrm>
              <a:off x="5652120" y="836712"/>
              <a:ext cx="216024" cy="688504"/>
            </a:xfrm>
            <a:prstGeom prst="rightBrac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8144" y="908720"/>
              <a:ext cx="871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/>
              <a:r>
                <a:rPr lang="pt-BR" b="1" dirty="0" smtClean="0"/>
                <a:t>Área</a:t>
              </a:r>
            </a:p>
            <a:p>
              <a:pPr marL="457200" indent="-457200" algn="ctr"/>
              <a:r>
                <a:rPr lang="pt-BR" b="1" dirty="0" smtClean="0"/>
                <a:t>urbana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90" y="-54783"/>
            <a:ext cx="4705745" cy="386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401" y="4194954"/>
            <a:ext cx="4153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pt-BR" dirty="0" smtClean="0"/>
              <a:t>N: 15 amostras por estação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pt-BR" dirty="0" smtClean="0"/>
              <a:t>A secção transversal de absorção de massa:</a:t>
            </a:r>
          </a:p>
          <a:p>
            <a:pPr algn="just"/>
            <a:endParaRPr lang="pt-BR" dirty="0"/>
          </a:p>
          <a:p>
            <a:pPr algn="ctr"/>
            <a:r>
              <a:rPr lang="pt-BR" dirty="0" smtClean="0"/>
              <a:t>7.3 m</a:t>
            </a:r>
            <a:r>
              <a:rPr lang="pt-BR" baseline="30000" dirty="0" smtClean="0"/>
              <a:t>2</a:t>
            </a:r>
            <a:r>
              <a:rPr lang="pt-BR" dirty="0" smtClean="0"/>
              <a:t> g</a:t>
            </a:r>
            <a:r>
              <a:rPr lang="pt-BR" baseline="30000" dirty="0" smtClean="0"/>
              <a:t>-1 </a:t>
            </a:r>
            <a:r>
              <a:rPr lang="pt-BR" dirty="0" smtClean="0"/>
              <a:t> na </a:t>
            </a:r>
            <a:r>
              <a:rPr lang="pt-BR" dirty="0" err="1" smtClean="0"/>
              <a:t>Wet</a:t>
            </a:r>
            <a:r>
              <a:rPr lang="pt-BR" dirty="0" smtClean="0"/>
              <a:t> </a:t>
            </a:r>
            <a:r>
              <a:rPr lang="pt-BR" dirty="0" err="1" smtClean="0"/>
              <a:t>season</a:t>
            </a:r>
            <a:r>
              <a:rPr lang="pt-BR" dirty="0" smtClean="0"/>
              <a:t> </a:t>
            </a:r>
          </a:p>
          <a:p>
            <a:pPr algn="ctr"/>
            <a:r>
              <a:rPr lang="pt-BR" dirty="0" smtClean="0"/>
              <a:t> 9 </a:t>
            </a:r>
            <a:r>
              <a:rPr lang="pt-BR" dirty="0"/>
              <a:t>m</a:t>
            </a:r>
            <a:r>
              <a:rPr lang="pt-BR" baseline="30000" dirty="0"/>
              <a:t>2</a:t>
            </a:r>
            <a:r>
              <a:rPr lang="pt-BR" dirty="0"/>
              <a:t> g</a:t>
            </a:r>
            <a:r>
              <a:rPr lang="pt-BR" baseline="30000" dirty="0"/>
              <a:t>-1 </a:t>
            </a:r>
            <a:r>
              <a:rPr lang="pt-BR" dirty="0" smtClean="0"/>
              <a:t> na </a:t>
            </a:r>
            <a:r>
              <a:rPr lang="pt-BR" dirty="0" err="1"/>
              <a:t>D</a:t>
            </a:r>
            <a:r>
              <a:rPr lang="pt-BR" dirty="0" err="1" smtClean="0"/>
              <a:t>ry</a:t>
            </a:r>
            <a:r>
              <a:rPr lang="pt-BR" dirty="0" smtClean="0"/>
              <a:t> </a:t>
            </a:r>
            <a:r>
              <a:rPr lang="pt-BR" dirty="0" err="1" smtClean="0"/>
              <a:t>season</a:t>
            </a:r>
            <a:endParaRPr lang="pt-BR" dirty="0" smtClean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3" y="-16914"/>
            <a:ext cx="4733039" cy="382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10059"/>
            <a:ext cx="4445918" cy="364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JOR ISSUE: Air pollutants like black carbon, methane and ground level ozone most often result from soot and gases formed by the incomplete burning of fossil fuels, wood and biomass. A fire in the Apache-Sitgreaves National Forest in Arizona. Photo: 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Tipos de aerossol carbonáceo (</a:t>
            </a:r>
            <a:r>
              <a:rPr lang="pt-BR" sz="2800" b="1" dirty="0" err="1" smtClean="0">
                <a:solidFill>
                  <a:srgbClr val="FFFF00"/>
                </a:solidFill>
              </a:rPr>
              <a:t>Petzold</a:t>
            </a:r>
            <a:r>
              <a:rPr lang="pt-BR" sz="2800" b="1" dirty="0" smtClean="0">
                <a:solidFill>
                  <a:srgbClr val="FFFF00"/>
                </a:solidFill>
              </a:rPr>
              <a:t> et al., 2013)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365993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FFFF00"/>
                </a:solidFill>
              </a:rPr>
              <a:t>•  </a:t>
            </a:r>
            <a:r>
              <a:rPr lang="pt-BR" sz="2000" b="1" dirty="0" smtClean="0">
                <a:solidFill>
                  <a:srgbClr val="FFFF00"/>
                </a:solidFill>
              </a:rPr>
              <a:t>Carbonate Carbon (CC) </a:t>
            </a:r>
            <a:r>
              <a:rPr lang="pt-BR" sz="2000" dirty="0" smtClean="0">
                <a:solidFill>
                  <a:srgbClr val="FFFF00"/>
                </a:solidFill>
              </a:rPr>
              <a:t>é parte do carbono inorgânico.  </a:t>
            </a:r>
          </a:p>
          <a:p>
            <a:pPr algn="just"/>
            <a:endParaRPr lang="pt-BR" sz="2000" dirty="0" smtClean="0">
              <a:solidFill>
                <a:srgbClr val="FFFF00"/>
              </a:solidFill>
            </a:endParaRPr>
          </a:p>
          <a:p>
            <a:pPr algn="just"/>
            <a:r>
              <a:rPr lang="pt-BR" sz="2000" dirty="0" smtClean="0">
                <a:solidFill>
                  <a:srgbClr val="FFFF00"/>
                </a:solidFill>
              </a:rPr>
              <a:t>•  </a:t>
            </a:r>
            <a:r>
              <a:rPr lang="pt-BR" sz="2000" b="1" dirty="0" smtClean="0">
                <a:solidFill>
                  <a:srgbClr val="FFFF00"/>
                </a:solidFill>
              </a:rPr>
              <a:t>Total Carbon (TC)</a:t>
            </a:r>
            <a:r>
              <a:rPr lang="pt-BR" sz="2000" dirty="0" smtClean="0">
                <a:solidFill>
                  <a:srgbClr val="FFFF00"/>
                </a:solidFill>
              </a:rPr>
              <a:t> é a soma do OC, EC e CC. Medido por método termal e óptico termal.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251" y="1657706"/>
            <a:ext cx="795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FFFF00"/>
                </a:solidFill>
              </a:rPr>
              <a:t>•  </a:t>
            </a:r>
            <a:r>
              <a:rPr lang="pt-BR" sz="2000" b="1" dirty="0" smtClean="0">
                <a:solidFill>
                  <a:srgbClr val="FFFF00"/>
                </a:solidFill>
              </a:rPr>
              <a:t>Elemental Carbon (EC)</a:t>
            </a:r>
            <a:r>
              <a:rPr lang="pt-BR" sz="2000" dirty="0" smtClean="0">
                <a:solidFill>
                  <a:srgbClr val="FFFF00"/>
                </a:solidFill>
              </a:rPr>
              <a:t>: (</a:t>
            </a:r>
            <a:r>
              <a:rPr lang="pt-BR" sz="2000" dirty="0" err="1" smtClean="0">
                <a:solidFill>
                  <a:srgbClr val="FF0000"/>
                </a:solidFill>
              </a:rPr>
              <a:t>BC</a:t>
            </a:r>
            <a:r>
              <a:rPr lang="pt-BR" sz="2000" baseline="-25000" dirty="0" err="1" smtClean="0">
                <a:solidFill>
                  <a:srgbClr val="FF0000"/>
                </a:solidFill>
              </a:rPr>
              <a:t>equivalente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 smtClean="0">
                <a:solidFill>
                  <a:srgbClr val="FFFF00"/>
                </a:solidFill>
              </a:rPr>
              <a:t>, Carbono grafítico) medido com método termal ou </a:t>
            </a:r>
            <a:r>
              <a:rPr lang="pt-BR" sz="2000" dirty="0">
                <a:solidFill>
                  <a:srgbClr val="FFFF00"/>
                </a:solidFill>
              </a:rPr>
              <a:t>ó</a:t>
            </a:r>
            <a:r>
              <a:rPr lang="pt-BR" sz="2000" dirty="0" smtClean="0">
                <a:solidFill>
                  <a:srgbClr val="FFFF00"/>
                </a:solidFill>
              </a:rPr>
              <a:t>ptico termal.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518" y="3295031"/>
            <a:ext cx="3483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FFFF00"/>
                </a:solidFill>
              </a:rPr>
              <a:t>• </a:t>
            </a:r>
            <a:r>
              <a:rPr lang="pt-BR" sz="2000" b="1" dirty="0" smtClean="0">
                <a:solidFill>
                  <a:srgbClr val="FFFF00"/>
                </a:solidFill>
              </a:rPr>
              <a:t>Brown Carbon (BrC, C</a:t>
            </a:r>
            <a:r>
              <a:rPr lang="pt-BR" sz="2000" b="1" baseline="-25000" dirty="0" smtClean="0">
                <a:solidFill>
                  <a:srgbClr val="FFFF00"/>
                </a:solidFill>
              </a:rPr>
              <a:t>marrom</a:t>
            </a:r>
            <a:r>
              <a:rPr lang="pt-BR" sz="2000" b="1" dirty="0" smtClean="0">
                <a:solidFill>
                  <a:srgbClr val="FFFF00"/>
                </a:solidFill>
              </a:rPr>
              <a:t> )</a:t>
            </a:r>
            <a:r>
              <a:rPr lang="pt-BR" sz="2000" dirty="0" smtClean="0">
                <a:solidFill>
                  <a:srgbClr val="FFFF00"/>
                </a:solidFill>
              </a:rPr>
              <a:t>: é parte do carbono orgânico e absorve luz no intervalo completo do espectro solar, principalmente na faixa do azul. Medido por método óptico.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3284984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FFFF00"/>
                </a:solidFill>
              </a:rPr>
              <a:t>• </a:t>
            </a:r>
            <a:r>
              <a:rPr lang="pt-BR" sz="2000" b="1" dirty="0" smtClean="0">
                <a:solidFill>
                  <a:srgbClr val="FFFF00"/>
                </a:solidFill>
              </a:rPr>
              <a:t>Organic Carbon (OC)</a:t>
            </a:r>
            <a:r>
              <a:rPr lang="pt-BR" sz="2000" dirty="0" smtClean="0">
                <a:solidFill>
                  <a:srgbClr val="FFFF00"/>
                </a:solidFill>
              </a:rPr>
              <a:t>: Carbono presente nos compostos orgânicos. A massa orgânica (OM) inclue H+O+elementos. Medido por método termal ou óptico termal, porque pode ser diferenciado do BC e EC devido a sua resistência às pequenas temperaturas.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518" y="855876"/>
            <a:ext cx="8451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>
                <a:solidFill>
                  <a:srgbClr val="FFFF00"/>
                </a:solidFill>
              </a:rPr>
              <a:t>Black Carbon (BC)</a:t>
            </a:r>
            <a:r>
              <a:rPr lang="pt-BR" sz="2000" dirty="0" smtClean="0">
                <a:solidFill>
                  <a:srgbClr val="FFFF00"/>
                </a:solidFill>
              </a:rPr>
              <a:t>: Combustão incompleta. Absorvedor de luz e medido por instrumentos com medidas ópticas por atenuação de luz. (Bond et al., 2013)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9966" y="2365592"/>
            <a:ext cx="718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FFFF00"/>
                </a:solidFill>
              </a:rPr>
              <a:t>• </a:t>
            </a:r>
            <a:r>
              <a:rPr lang="pt-BR" sz="2000" b="1" dirty="0" err="1" smtClean="0">
                <a:solidFill>
                  <a:srgbClr val="FFFF00"/>
                </a:solidFill>
              </a:rPr>
              <a:t>Soot</a:t>
            </a:r>
            <a:r>
              <a:rPr lang="pt-BR" sz="2000" b="1" dirty="0" smtClean="0">
                <a:solidFill>
                  <a:srgbClr val="FFFF00"/>
                </a:solidFill>
              </a:rPr>
              <a:t>:  </a:t>
            </a:r>
            <a:r>
              <a:rPr lang="pt-BR" sz="2000" dirty="0" smtClean="0">
                <a:solidFill>
                  <a:srgbClr val="FFFF00"/>
                </a:solidFill>
              </a:rPr>
              <a:t>formação de partículas carbonáceas em processos de combustão de combustível fóssil.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C particle 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4" y="1"/>
            <a:ext cx="9171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Técnicas de medida de OC, EC e BC.</a:t>
            </a:r>
            <a:endParaRPr lang="pt-BR" sz="2800" b="1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32040" y="1988381"/>
            <a:ext cx="2942481" cy="576523"/>
            <a:chOff x="128939" y="1003843"/>
            <a:chExt cx="2654449" cy="5765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128939" y="1003843"/>
              <a:ext cx="2654449" cy="5765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45825" y="1020729"/>
              <a:ext cx="2620677" cy="5427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integrating plate method                            (Lin et al. 1973)</a:t>
              </a:r>
              <a:endParaRPr lang="en-US" sz="18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32041" y="2649591"/>
            <a:ext cx="2942480" cy="720875"/>
            <a:chOff x="128939" y="966124"/>
            <a:chExt cx="2654449" cy="72087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128939" y="966124"/>
              <a:ext cx="2654449" cy="72087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50053" y="987238"/>
              <a:ext cx="2612221" cy="6786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integrating sphere method           (</a:t>
              </a:r>
              <a:r>
                <a:rPr lang="en-US" sz="1800" kern="1200" dirty="0" err="1" smtClean="0"/>
                <a:t>Hitzenberger</a:t>
              </a:r>
              <a:r>
                <a:rPr lang="en-US" sz="1800" kern="1200" dirty="0" smtClean="0"/>
                <a:t> et al.1996)</a:t>
              </a:r>
              <a:endParaRPr lang="en-US" sz="1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32040" y="3455153"/>
            <a:ext cx="2942481" cy="961757"/>
            <a:chOff x="128939" y="916860"/>
            <a:chExt cx="2654449" cy="9617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128939" y="916860"/>
              <a:ext cx="2654449" cy="96175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57108" y="945029"/>
              <a:ext cx="2598111" cy="9054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800" kern="1200" dirty="0" smtClean="0"/>
                <a:t>aethalometer                                      (Hansen et al. 1984)</a:t>
              </a:r>
              <a:endParaRPr lang="en-US" sz="18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2040" y="4501597"/>
            <a:ext cx="2942481" cy="1445293"/>
            <a:chOff x="128939" y="764880"/>
            <a:chExt cx="2654449" cy="14452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128939" y="764880"/>
              <a:ext cx="2654449" cy="1445293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lumMod val="75000"/>
                  </a:schemeClr>
                </a:gs>
                <a:gs pos="80000">
                  <a:schemeClr val="l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71270" y="807211"/>
              <a:ext cx="2569787" cy="1360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multiangle</a:t>
              </a:r>
              <a:r>
                <a:rPr lang="en-US" sz="1800" kern="1200" dirty="0" smtClean="0"/>
                <a:t>  absorption  photometer  (MAAP)                                         (</a:t>
              </a:r>
              <a:r>
                <a:rPr lang="en-US" sz="1800" kern="1200" dirty="0" err="1" smtClean="0"/>
                <a:t>Petzold</a:t>
              </a:r>
              <a:r>
                <a:rPr lang="en-US" sz="1800" kern="1200" dirty="0" smtClean="0"/>
                <a:t>  and  </a:t>
              </a:r>
              <a:r>
                <a:rPr lang="en-US" sz="1800" kern="1200" dirty="0" err="1" smtClean="0"/>
                <a:t>Schönlinner</a:t>
              </a:r>
              <a:r>
                <a:rPr lang="en-US" sz="1800" kern="1200" dirty="0" smtClean="0"/>
                <a:t>  2004)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32040" y="6031576"/>
            <a:ext cx="2895557" cy="637784"/>
            <a:chOff x="144020" y="1584183"/>
            <a:chExt cx="2654449" cy="6377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 rot="10800000" flipV="1">
              <a:off x="144020" y="1584183"/>
              <a:ext cx="2654449" cy="63778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62700" y="1602863"/>
              <a:ext cx="2617089" cy="600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coefficient of haze (COH)                       (</a:t>
              </a:r>
              <a:r>
                <a:rPr lang="en-US" sz="1800" kern="1200" dirty="0" err="1" smtClean="0"/>
                <a:t>Hemeon</a:t>
              </a:r>
              <a:r>
                <a:rPr lang="en-US" sz="1800" kern="1200" dirty="0" smtClean="0"/>
                <a:t> et al. 1953)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6276" y="2729405"/>
            <a:ext cx="3251668" cy="830843"/>
            <a:chOff x="2276667" y="901023"/>
            <a:chExt cx="1687336" cy="5672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2276667" y="901023"/>
              <a:ext cx="1687336" cy="56722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293280" y="917636"/>
              <a:ext cx="1654110" cy="533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modified  </a:t>
              </a:r>
              <a:r>
                <a:rPr lang="en-US" sz="1800" kern="1200" dirty="0" err="1" smtClean="0"/>
                <a:t>Cachier</a:t>
              </a:r>
              <a:r>
                <a:rPr lang="en-US" sz="1800" kern="1200" dirty="0" smtClean="0"/>
                <a:t>  method  (</a:t>
              </a:r>
              <a:r>
                <a:rPr lang="en-US" sz="1800" kern="1200" dirty="0" err="1" smtClean="0"/>
                <a:t>Cachier</a:t>
              </a:r>
              <a:r>
                <a:rPr lang="en-US" sz="1800" kern="1200" dirty="0" smtClean="0"/>
                <a:t>  et  al.  1989)</a:t>
              </a:r>
              <a:endParaRPr lang="en-US" sz="18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6276" y="3670833"/>
            <a:ext cx="3251668" cy="933586"/>
            <a:chOff x="2117260" y="997276"/>
            <a:chExt cx="1973638" cy="7092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2117260" y="997276"/>
              <a:ext cx="1973638" cy="70924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lumMod val="75000"/>
                  </a:schemeClr>
                </a:gs>
                <a:gs pos="80000">
                  <a:schemeClr val="l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2138033" y="1018049"/>
              <a:ext cx="1932092" cy="6677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TOT  (thermal/optical transmission;  </a:t>
              </a:r>
              <a:r>
                <a:rPr lang="en-US" sz="1600" kern="1200" dirty="0" err="1" smtClean="0"/>
                <a:t>Huntzicker</a:t>
              </a:r>
              <a:r>
                <a:rPr lang="en-US" sz="1600" kern="1200" dirty="0" smtClean="0"/>
                <a:t>  et  al.  1982;  Birch  and  Cary  1996) </a:t>
              </a:r>
              <a:endParaRPr lang="en-US" sz="16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6276" y="4715003"/>
            <a:ext cx="3217444" cy="946245"/>
            <a:chOff x="205154" y="1063722"/>
            <a:chExt cx="2854148" cy="94624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205154" y="1063722"/>
              <a:ext cx="2854148" cy="94624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232869" y="1091437"/>
              <a:ext cx="2798718" cy="8908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TOR  (thermal/optical </a:t>
              </a:r>
              <a:r>
                <a:rPr lang="fr-FR" sz="1800" kern="1200" dirty="0" err="1" smtClean="0"/>
                <a:t>reflectance</a:t>
              </a:r>
              <a:r>
                <a:rPr lang="fr-FR" sz="1800" kern="1200" dirty="0" smtClean="0"/>
                <a:t>;  Chow et al. 1993)</a:t>
              </a:r>
              <a:endParaRPr lang="en-US" sz="18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47519" y="1268760"/>
            <a:ext cx="3220425" cy="461665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Óptico-termal         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38" y="1268760"/>
            <a:ext cx="3076409" cy="461665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Óptico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43"/>
          <p:cNvPicPr/>
          <p:nvPr/>
        </p:nvPicPr>
        <p:blipFill>
          <a:blip r:embed="rId3" cstate="print"/>
          <a:srcRect l="38457" t="24490" r="6428" b="5678"/>
          <a:stretch>
            <a:fillRect/>
          </a:stretch>
        </p:blipFill>
        <p:spPr bwMode="auto">
          <a:xfrm>
            <a:off x="985249" y="53658"/>
            <a:ext cx="4435688" cy="375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upo 22"/>
          <p:cNvGrpSpPr/>
          <p:nvPr/>
        </p:nvGrpSpPr>
        <p:grpSpPr>
          <a:xfrm>
            <a:off x="0" y="29666"/>
            <a:ext cx="8964488" cy="6857999"/>
            <a:chOff x="0" y="1"/>
            <a:chExt cx="8748464" cy="6857999"/>
          </a:xfrm>
        </p:grpSpPr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60877" y="1"/>
              <a:ext cx="3087587" cy="3709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236271" y="3549918"/>
              <a:ext cx="3071811" cy="3544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1" name="Grupo 33"/>
            <p:cNvGrpSpPr/>
            <p:nvPr/>
          </p:nvGrpSpPr>
          <p:grpSpPr>
            <a:xfrm>
              <a:off x="2676837" y="6428"/>
              <a:ext cx="2730451" cy="4252340"/>
              <a:chOff x="2357422" y="156211"/>
              <a:chExt cx="3365524" cy="5799954"/>
            </a:xfrm>
          </p:grpSpPr>
          <p:sp>
            <p:nvSpPr>
              <p:cNvPr id="50" name="Text Box 4"/>
              <p:cNvSpPr txBox="1">
                <a:spLocks noChangeArrowheads="1"/>
              </p:cNvSpPr>
              <p:nvPr/>
            </p:nvSpPr>
            <p:spPr bwMode="auto">
              <a:xfrm>
                <a:off x="3257621" y="1170519"/>
                <a:ext cx="814312" cy="290856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Manaus</a:t>
                </a:r>
                <a:endPara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Text Box 3"/>
              <p:cNvSpPr txBox="1">
                <a:spLocks noChangeArrowheads="1"/>
              </p:cNvSpPr>
              <p:nvPr/>
            </p:nvSpPr>
            <p:spPr bwMode="auto">
              <a:xfrm>
                <a:off x="4198935" y="5687539"/>
                <a:ext cx="1524011" cy="268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200" b="1" i="0" u="none" strike="noStrike" cap="none" normalizeH="0" baseline="0" dirty="0" smtClean="0">
                    <a:ln>
                      <a:noFill/>
                    </a:ln>
                    <a:solidFill>
                      <a:srgbClr val="FFFBF0"/>
                    </a:solidFill>
                    <a:effectLst/>
                    <a:latin typeface="Calibri" pitchFamily="34" charset="0"/>
                  </a:rPr>
                  <a:t>Rio Amazonas</a:t>
                </a:r>
                <a:endPara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2" name="Oval 4"/>
              <p:cNvSpPr>
                <a:spLocks noChangeArrowheads="1"/>
              </p:cNvSpPr>
              <p:nvPr/>
            </p:nvSpPr>
            <p:spPr bwMode="auto">
              <a:xfrm>
                <a:off x="3359870" y="156211"/>
                <a:ext cx="357190" cy="249238"/>
              </a:xfrm>
              <a:prstGeom prst="ellipse">
                <a:avLst/>
              </a:prstGeom>
              <a:noFill/>
              <a:ln w="28575">
                <a:solidFill>
                  <a:srgbClr val="FFFB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2357422" y="405449"/>
                <a:ext cx="1714512" cy="489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400" b="1" i="0" u="none" strike="noStrike" cap="none" normalizeH="0" baseline="0" dirty="0" smtClean="0">
                    <a:ln>
                      <a:noFill/>
                    </a:ln>
                    <a:solidFill>
                      <a:srgbClr val="FFFBF0"/>
                    </a:solidFill>
                    <a:effectLst/>
                    <a:latin typeface="Calibri" pitchFamily="34" charset="0"/>
                  </a:rPr>
                  <a:t>Rebio Cuieiras</a:t>
                </a:r>
                <a:endParaRPr kumimoji="0" lang="pt-B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42" name="Conector reto 17"/>
            <p:cNvCxnSpPr>
              <a:stCxn id="52" idx="6"/>
              <a:endCxn id="47" idx="3"/>
            </p:cNvCxnSpPr>
            <p:nvPr/>
          </p:nvCxnSpPr>
          <p:spPr>
            <a:xfrm flipV="1">
              <a:off x="3779912" y="45937"/>
              <a:ext cx="1784481" cy="5185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20"/>
            <p:cNvCxnSpPr>
              <a:stCxn id="52" idx="5"/>
            </p:cNvCxnSpPr>
            <p:nvPr/>
          </p:nvCxnSpPr>
          <p:spPr>
            <a:xfrm>
              <a:off x="3737474" y="162400"/>
              <a:ext cx="1923403" cy="354722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0"/>
            <p:cNvCxnSpPr/>
            <p:nvPr/>
          </p:nvCxnSpPr>
          <p:spPr>
            <a:xfrm flipV="1">
              <a:off x="1714480" y="3778721"/>
              <a:ext cx="3502048" cy="136479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2"/>
            <p:cNvCxnSpPr/>
            <p:nvPr/>
          </p:nvCxnSpPr>
          <p:spPr>
            <a:xfrm flipH="1" flipV="1">
              <a:off x="961507" y="3778721"/>
              <a:ext cx="752974" cy="136479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ixaDeTexto 45"/>
            <p:cNvSpPr txBox="1"/>
            <p:nvPr/>
          </p:nvSpPr>
          <p:spPr>
            <a:xfrm rot="16200000">
              <a:off x="4908887" y="573791"/>
              <a:ext cx="1311013" cy="255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100" b="1" dirty="0" smtClean="0">
                  <a:latin typeface="Calibri" pitchFamily="34" charset="0"/>
                </a:rPr>
                <a:t>Foto: Carina Prado</a:t>
              </a:r>
              <a:endParaRPr lang="pt-BR" sz="1100" b="1" dirty="0">
                <a:latin typeface="Calibri" pitchFamily="34" charset="0"/>
              </a:endParaRPr>
            </a:p>
          </p:txBody>
        </p:sp>
        <p:sp>
          <p:nvSpPr>
            <p:cNvPr id="48" name="CaixaDeTexto 46"/>
            <p:cNvSpPr txBox="1"/>
            <p:nvPr/>
          </p:nvSpPr>
          <p:spPr>
            <a:xfrm>
              <a:off x="39686" y="6575619"/>
              <a:ext cx="16747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100" b="1" dirty="0" smtClean="0">
                  <a:solidFill>
                    <a:schemeClr val="bg1"/>
                  </a:solidFill>
                  <a:latin typeface="Calibri" pitchFamily="34" charset="0"/>
                </a:rPr>
                <a:t>Fonte: Paulo Artaxo</a:t>
              </a:r>
              <a:endParaRPr lang="pt-BR" sz="11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2418456" y="2564904"/>
            <a:ext cx="886255" cy="288032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sz="1200" b="1" dirty="0" smtClean="0">
                <a:solidFill>
                  <a:srgbClr val="000000"/>
                </a:solidFill>
                <a:latin typeface="Calibri" pitchFamily="34" charset="0"/>
              </a:rPr>
              <a:t>Porto Velho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391" y="2139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Processo de Amostragem</a:t>
            </a:r>
            <a:endParaRPr lang="pt-BR" sz="2400" b="1" dirty="0"/>
          </a:p>
        </p:txBody>
      </p:sp>
      <p:sp>
        <p:nvSpPr>
          <p:cNvPr id="5" name="CaixaDeTexto 5"/>
          <p:cNvSpPr txBox="1"/>
          <p:nvPr/>
        </p:nvSpPr>
        <p:spPr>
          <a:xfrm>
            <a:off x="307975" y="69347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41300">
              <a:buFont typeface="Wingdings" pitchFamily="2" charset="2"/>
              <a:buChar char="Ø"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Amostrador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HiVol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- ECOTECH</a:t>
            </a:r>
          </a:p>
        </p:txBody>
      </p:sp>
      <p:pic>
        <p:nvPicPr>
          <p:cNvPr id="23557" name="Picture 5" descr="high volume air samp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460" y="340086"/>
            <a:ext cx="3030932" cy="42410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6200000">
            <a:off x="3227387" y="2728390"/>
            <a:ext cx="3397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Fonte:http:\\www.ecotech.com</a:t>
            </a:r>
            <a:endParaRPr lang="pt-BR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76598"/>
              </p:ext>
            </p:extLst>
          </p:nvPr>
        </p:nvGraphicFramePr>
        <p:xfrm>
          <a:off x="728550" y="1062807"/>
          <a:ext cx="2691322" cy="1524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75408"/>
                <a:gridCol w="1115914"/>
              </a:tblGrid>
              <a:tr h="2948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Especificações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18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Fluxo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volumétrico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45-96 m</a:t>
                      </a:r>
                      <a:r>
                        <a:rPr lang="en-US" sz="1400" baseline="30000" dirty="0" smtClean="0"/>
                        <a:t>3</a:t>
                      </a:r>
                      <a:r>
                        <a:rPr lang="en-US" sz="1400" dirty="0" smtClean="0"/>
                        <a:t>/hr</a:t>
                      </a:r>
                      <a:endParaRPr lang="en-US" sz="1400" dirty="0"/>
                    </a:p>
                  </a:txBody>
                  <a:tcPr/>
                </a:tc>
              </a:tr>
              <a:tr h="3018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Acurácia</a:t>
                      </a:r>
                      <a:r>
                        <a:rPr lang="en-US" sz="1400" baseline="0" dirty="0" smtClean="0"/>
                        <a:t> no </a:t>
                      </a:r>
                      <a:r>
                        <a:rPr lang="en-US" sz="1400" baseline="0" dirty="0" err="1" smtClean="0"/>
                        <a:t>fluxo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± 1m</a:t>
                      </a:r>
                      <a:r>
                        <a:rPr lang="en-US" sz="1400" baseline="30000" dirty="0" smtClean="0"/>
                        <a:t>3</a:t>
                      </a:r>
                      <a:r>
                        <a:rPr lang="en-US" sz="1400" dirty="0" smtClean="0"/>
                        <a:t>/hr</a:t>
                      </a:r>
                      <a:endParaRPr lang="en-US" sz="1400" dirty="0"/>
                    </a:p>
                  </a:txBody>
                  <a:tcPr/>
                </a:tc>
              </a:tr>
              <a:tr h="3018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Temperatura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0-50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30181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Fração</a:t>
                      </a:r>
                      <a:r>
                        <a:rPr lang="en-US" sz="1400" dirty="0" smtClean="0"/>
                        <a:t> de </a:t>
                      </a:r>
                      <a:r>
                        <a:rPr lang="en-US" sz="1400" dirty="0" err="1" smtClean="0"/>
                        <a:t>massa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PM10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59" name="AutoShape 7" descr="https://photos-4.dropbox.com/t/0/AAAbe8wgjcJUhmT8kO4SUfDSpl5nTS6Hxtfe6Uih8s7pXw/10/39991955/jpeg/32x32/6/_/1/2/2011-11-10%2011.29.38.jpg/uKo9RZy5ngManVsDU5tby-OghMoXIbhUccyYA4utuRE?size=1024x768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AutoShape 9" descr="https://photos-4.dropbox.com/t/0/AAAbe8wgjcJUhmT8kO4SUfDSpl5nTS6Hxtfe6Uih8s7pXw/10/39991955/jpeg/32x32/6/_/1/2/2011-11-10%2011.29.38.jpg/uKo9RZy5ngManVsDU5tby-OghMoXIbhUccyYA4utuRE?size=1024x768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 rotWithShape="1">
          <a:blip r:embed="rId4" cstate="print"/>
          <a:srcRect l="10670" t="12405" b="19661"/>
          <a:stretch/>
        </p:blipFill>
        <p:spPr bwMode="auto">
          <a:xfrm rot="5400000">
            <a:off x="973817" y="2673309"/>
            <a:ext cx="2578994" cy="349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72008" y="5782237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Calibri" pitchFamily="34" charset="0"/>
                <a:cs typeface="Calibri" pitchFamily="34" charset="0"/>
              </a:rPr>
              <a:t>  Filtro de Quartzo </a:t>
            </a:r>
            <a:r>
              <a:rPr lang="pt-BR" b="1" dirty="0" smtClean="0"/>
              <a:t>(SiO2) : 250 x 200mm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t-BR" b="1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10301627"/>
              </p:ext>
            </p:extLst>
          </p:nvPr>
        </p:nvGraphicFramePr>
        <p:xfrm>
          <a:off x="4487585" y="4891428"/>
          <a:ext cx="3913295" cy="1260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Rectangle 19"/>
          <p:cNvSpPr/>
          <p:nvPr/>
        </p:nvSpPr>
        <p:spPr>
          <a:xfrm>
            <a:off x="4522936" y="6286293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1" dirty="0" smtClean="0"/>
              <a:t> Filtros </a:t>
            </a:r>
            <a:r>
              <a:rPr lang="pt-BR" sz="1600" b="1" dirty="0" err="1" smtClean="0"/>
              <a:t>pré</a:t>
            </a:r>
            <a:r>
              <a:rPr lang="pt-BR" sz="1600" b="1" dirty="0" smtClean="0"/>
              <a:t>-queimados 800</a:t>
            </a:r>
            <a:r>
              <a:rPr lang="pt-BR" sz="1600" b="1" dirty="0" smtClean="0">
                <a:latin typeface="Calibri"/>
              </a:rPr>
              <a:t>°C por 8h </a:t>
            </a:r>
            <a:endParaRPr lang="pt-BR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" descr="A description..."/>
          <p:cNvPicPr/>
          <p:nvPr/>
        </p:nvPicPr>
        <p:blipFill>
          <a:blip r:embed="rId3" cstate="print"/>
          <a:srcRect t="5000" b="2500"/>
          <a:stretch>
            <a:fillRect/>
          </a:stretch>
        </p:blipFill>
        <p:spPr bwMode="auto">
          <a:xfrm>
            <a:off x="5148064" y="260648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3E90-7E30-4792-9F93-BBCE44986678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9512" y="5661248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latin typeface="Calibri" pitchFamily="34" charset="0"/>
                <a:cs typeface="Calibri" pitchFamily="34" charset="0"/>
              </a:rPr>
              <a:t>Funcionamento do analisador óptico-termal, Sunset Laboratory. Fonte: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NIOSH Manual of Analytical Methods.</a:t>
            </a:r>
            <a:endParaRPr lang="pt-B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91046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41300">
              <a:buFont typeface="Wingdings" pitchFamily="2" charset="2"/>
              <a:buChar char="Ø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Processo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óptico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termal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controle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atmosfera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Método óptico termal OCEC - SUNSET</a:t>
            </a:r>
            <a:endParaRPr lang="pt-BR" sz="2400" b="1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2" y="2060848"/>
            <a:ext cx="517004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249431373"/>
              </p:ext>
            </p:extLst>
          </p:nvPr>
        </p:nvGraphicFramePr>
        <p:xfrm>
          <a:off x="4932040" y="3284984"/>
          <a:ext cx="403244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1124744"/>
          <a:ext cx="7560839" cy="5395301"/>
        </p:xfrm>
        <a:graphic>
          <a:graphicData uri="http://schemas.openxmlformats.org/drawingml/2006/table">
            <a:tbl>
              <a:tblPr/>
              <a:tblGrid>
                <a:gridCol w="1316542"/>
                <a:gridCol w="1070848"/>
                <a:gridCol w="1070848"/>
                <a:gridCol w="1070848"/>
                <a:gridCol w="1070848"/>
                <a:gridCol w="1070848"/>
                <a:gridCol w="890057"/>
              </a:tblGrid>
              <a:tr h="30541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EUSAAR_2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IMPROVE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NIOSH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327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Temp. (°C)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Temp. (°C)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Temp. (°C)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2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Helium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44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44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44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44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44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4432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Oxygen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44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44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44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44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44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4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CalibrationOx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244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Offline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31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°C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max  He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27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°C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max He/O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273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Time He(min)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29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Time O2 (min)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32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Time (min)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33426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Diferença de temperatura e tempo de medida entre os protocolos</a:t>
            </a:r>
            <a:endParaRPr lang="pt-B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7"/>
          <p:cNvSpPr/>
          <p:nvPr/>
        </p:nvSpPr>
        <p:spPr>
          <a:xfrm>
            <a:off x="1312017" y="4941168"/>
            <a:ext cx="6519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latin typeface="Calibri" pitchFamily="34" charset="0"/>
                <a:cs typeface="Calibri" pitchFamily="34" charset="0"/>
              </a:rPr>
              <a:t>Termograma para amostra contendo poeira de solo (fonte carbonato) e emissão de diesel. Carbono orgânico (OC), carbonato (CC), </a:t>
            </a:r>
            <a:r>
              <a:rPr lang="pt-BR" sz="1600" b="1" dirty="0" err="1" smtClean="0">
                <a:latin typeface="Calibri" pitchFamily="34" charset="0"/>
                <a:cs typeface="Calibri" pitchFamily="34" charset="0"/>
              </a:rPr>
              <a:t>pirolítico</a:t>
            </a:r>
            <a:r>
              <a:rPr lang="pt-BR" sz="1600" b="1" dirty="0" smtClean="0">
                <a:latin typeface="Calibri" pitchFamily="34" charset="0"/>
                <a:cs typeface="Calibri" pitchFamily="34" charset="0"/>
              </a:rPr>
              <a:t> (PC) e elementar (EC). O último pico é do metano, utilizado na calibração.  </a:t>
            </a:r>
          </a:p>
          <a:p>
            <a:pPr algn="just"/>
            <a:r>
              <a:rPr lang="pt-BR" sz="1600" b="1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pt-BR" sz="1600" b="1" dirty="0" err="1" smtClean="0">
                <a:latin typeface="Calibri" pitchFamily="34" charset="0"/>
                <a:cs typeface="Calibri" pitchFamily="34" charset="0"/>
              </a:rPr>
              <a:t>Birch</a:t>
            </a:r>
            <a:r>
              <a:rPr lang="pt-BR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b="1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pt-BR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b="1" dirty="0" err="1" smtClean="0">
                <a:latin typeface="Calibri" pitchFamily="34" charset="0"/>
                <a:cs typeface="Calibri" pitchFamily="34" charset="0"/>
              </a:rPr>
              <a:t>Cary</a:t>
            </a:r>
            <a:r>
              <a:rPr lang="pt-BR" sz="1600" b="1" dirty="0" smtClean="0">
                <a:latin typeface="Calibri" pitchFamily="34" charset="0"/>
                <a:cs typeface="Calibri" pitchFamily="34" charset="0"/>
              </a:rPr>
              <a:t> 1996.</a:t>
            </a:r>
            <a:endParaRPr lang="pt-BR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017" y="1052736"/>
            <a:ext cx="651996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" y="45936"/>
            <a:ext cx="9102274" cy="681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71D9-3DE3-434B-BBA9-2EEF2805D6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30715</TotalTime>
  <Words>1255</Words>
  <Application>Microsoft Office PowerPoint</Application>
  <PresentationFormat>On-screen Show (4:3)</PresentationFormat>
  <Paragraphs>225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Análise de Carbono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Andrea</cp:lastModifiedBy>
  <cp:revision>247</cp:revision>
  <dcterms:created xsi:type="dcterms:W3CDTF">2013-02-19T12:22:41Z</dcterms:created>
  <dcterms:modified xsi:type="dcterms:W3CDTF">2013-09-26T19:27:55Z</dcterms:modified>
</cp:coreProperties>
</file>