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51206400" cy="329184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2141538" indent="-1684338" algn="l" rtl="0" fontAlgn="base">
      <a:spcBef>
        <a:spcPct val="0"/>
      </a:spcBef>
      <a:spcAft>
        <a:spcPct val="0"/>
      </a:spcAft>
      <a:defRPr kern="1200">
        <a:solidFill>
          <a:schemeClr val="tx1"/>
        </a:solidFill>
        <a:latin typeface="Arial" charset="0"/>
        <a:ea typeface="+mn-ea"/>
        <a:cs typeface="+mn-cs"/>
      </a:defRPr>
    </a:lvl2pPr>
    <a:lvl3pPr marL="4283075" indent="-3368675" algn="l" rtl="0" fontAlgn="base">
      <a:spcBef>
        <a:spcPct val="0"/>
      </a:spcBef>
      <a:spcAft>
        <a:spcPct val="0"/>
      </a:spcAft>
      <a:defRPr kern="1200">
        <a:solidFill>
          <a:schemeClr val="tx1"/>
        </a:solidFill>
        <a:latin typeface="Arial" charset="0"/>
        <a:ea typeface="+mn-ea"/>
        <a:cs typeface="+mn-cs"/>
      </a:defRPr>
    </a:lvl3pPr>
    <a:lvl4pPr marL="6426200" indent="-5054600" algn="l" rtl="0" fontAlgn="base">
      <a:spcBef>
        <a:spcPct val="0"/>
      </a:spcBef>
      <a:spcAft>
        <a:spcPct val="0"/>
      </a:spcAft>
      <a:defRPr kern="1200">
        <a:solidFill>
          <a:schemeClr val="tx1"/>
        </a:solidFill>
        <a:latin typeface="Arial" charset="0"/>
        <a:ea typeface="+mn-ea"/>
        <a:cs typeface="+mn-cs"/>
      </a:defRPr>
    </a:lvl4pPr>
    <a:lvl5pPr marL="8567738" indent="-673893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E0D"/>
    <a:srgbClr val="008000"/>
    <a:srgbClr val="00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7" autoAdjust="0"/>
  </p:normalViewPr>
  <p:slideViewPr>
    <p:cSldViewPr>
      <p:cViewPr varScale="1">
        <p:scale>
          <a:sx n="26" d="100"/>
          <a:sy n="26" d="100"/>
        </p:scale>
        <p:origin x="-1530" y="-126"/>
      </p:cViewPr>
      <p:guideLst>
        <p:guide orient="horz" pos="10368"/>
        <p:guide pos="16128"/>
      </p:guideLst>
    </p:cSldViewPr>
  </p:slideViewPr>
  <p:notesTextViewPr>
    <p:cViewPr>
      <p:scale>
        <a:sx n="100" d="100"/>
        <a:sy n="100" d="100"/>
      </p:scale>
      <p:origin x="24" y="36"/>
    </p:cViewPr>
  </p:notesTextViewPr>
  <p:gridSpacing cx="38405" cy="3840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804F981-3385-4737-AB52-2CD8BE2E7132}" type="datetimeFigureOut">
              <a:rPr lang="es-UY"/>
              <a:pPr>
                <a:defRPr/>
              </a:pPr>
              <a:t>26/11/2013</a:t>
            </a:fld>
            <a:endParaRPr lang="es-UY"/>
          </a:p>
        </p:txBody>
      </p:sp>
      <p:sp>
        <p:nvSpPr>
          <p:cNvPr id="4" name="3 Marcador de imagen de diapositiva"/>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s-UY"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UY"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3C3D49E-D797-4725-9271-83CDE87955B1}" type="slidenum">
              <a:rPr lang="es-UY"/>
              <a:pPr>
                <a:defRPr/>
              </a:pPr>
              <a:t>‹#›</a:t>
            </a:fld>
            <a:endParaRPr lang="es-UY"/>
          </a:p>
        </p:txBody>
      </p:sp>
    </p:spTree>
    <p:extLst>
      <p:ext uri="{BB962C8B-B14F-4D97-AF65-F5344CB8AC3E}">
        <p14:creationId xmlns:p14="http://schemas.microsoft.com/office/powerpoint/2010/main" val="3412662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600" kern="1200">
        <a:solidFill>
          <a:schemeClr val="tx1"/>
        </a:solidFill>
        <a:latin typeface="+mn-lt"/>
        <a:ea typeface="+mn-ea"/>
        <a:cs typeface="+mn-cs"/>
      </a:defRPr>
    </a:lvl1pPr>
    <a:lvl2pPr marL="2141538" algn="l" rtl="0" eaLnBrk="0" fontAlgn="base" hangingPunct="0">
      <a:spcBef>
        <a:spcPct val="30000"/>
      </a:spcBef>
      <a:spcAft>
        <a:spcPct val="0"/>
      </a:spcAft>
      <a:defRPr sz="5600" kern="1200">
        <a:solidFill>
          <a:schemeClr val="tx1"/>
        </a:solidFill>
        <a:latin typeface="+mn-lt"/>
        <a:ea typeface="+mn-ea"/>
        <a:cs typeface="+mn-cs"/>
      </a:defRPr>
    </a:lvl2pPr>
    <a:lvl3pPr marL="4283075" algn="l" rtl="0" eaLnBrk="0" fontAlgn="base" hangingPunct="0">
      <a:spcBef>
        <a:spcPct val="30000"/>
      </a:spcBef>
      <a:spcAft>
        <a:spcPct val="0"/>
      </a:spcAft>
      <a:defRPr sz="5600" kern="1200">
        <a:solidFill>
          <a:schemeClr val="tx1"/>
        </a:solidFill>
        <a:latin typeface="+mn-lt"/>
        <a:ea typeface="+mn-ea"/>
        <a:cs typeface="+mn-cs"/>
      </a:defRPr>
    </a:lvl3pPr>
    <a:lvl4pPr marL="6426200" algn="l" rtl="0" eaLnBrk="0" fontAlgn="base" hangingPunct="0">
      <a:spcBef>
        <a:spcPct val="30000"/>
      </a:spcBef>
      <a:spcAft>
        <a:spcPct val="0"/>
      </a:spcAft>
      <a:defRPr sz="5600" kern="1200">
        <a:solidFill>
          <a:schemeClr val="tx1"/>
        </a:solidFill>
        <a:latin typeface="+mn-lt"/>
        <a:ea typeface="+mn-ea"/>
        <a:cs typeface="+mn-cs"/>
      </a:defRPr>
    </a:lvl4pPr>
    <a:lvl5pPr marL="8567738" algn="l" rtl="0" eaLnBrk="0" fontAlgn="base" hangingPunct="0">
      <a:spcBef>
        <a:spcPct val="30000"/>
      </a:spcBef>
      <a:spcAft>
        <a:spcPct val="0"/>
      </a:spcAft>
      <a:defRPr sz="5600" kern="1200">
        <a:solidFill>
          <a:schemeClr val="tx1"/>
        </a:solidFill>
        <a:latin typeface="+mn-lt"/>
        <a:ea typeface="+mn-ea"/>
        <a:cs typeface="+mn-cs"/>
      </a:defRPr>
    </a:lvl5pPr>
    <a:lvl6pPr marL="10711510" algn="l" defTabSz="4284604" rtl="0" eaLnBrk="1" latinLnBrk="0" hangingPunct="1">
      <a:defRPr sz="5600" kern="1200">
        <a:solidFill>
          <a:schemeClr val="tx1"/>
        </a:solidFill>
        <a:latin typeface="+mn-lt"/>
        <a:ea typeface="+mn-ea"/>
        <a:cs typeface="+mn-cs"/>
      </a:defRPr>
    </a:lvl6pPr>
    <a:lvl7pPr marL="12853812" algn="l" defTabSz="4284604" rtl="0" eaLnBrk="1" latinLnBrk="0" hangingPunct="1">
      <a:defRPr sz="5600" kern="1200">
        <a:solidFill>
          <a:schemeClr val="tx1"/>
        </a:solidFill>
        <a:latin typeface="+mn-lt"/>
        <a:ea typeface="+mn-ea"/>
        <a:cs typeface="+mn-cs"/>
      </a:defRPr>
    </a:lvl7pPr>
    <a:lvl8pPr marL="14996114" algn="l" defTabSz="4284604" rtl="0" eaLnBrk="1" latinLnBrk="0" hangingPunct="1">
      <a:defRPr sz="5600" kern="1200">
        <a:solidFill>
          <a:schemeClr val="tx1"/>
        </a:solidFill>
        <a:latin typeface="+mn-lt"/>
        <a:ea typeface="+mn-ea"/>
        <a:cs typeface="+mn-cs"/>
      </a:defRPr>
    </a:lvl8pPr>
    <a:lvl9pPr marL="17138416" algn="l" defTabSz="4284604" rtl="0" eaLnBrk="1" latinLnBrk="0" hangingPunct="1">
      <a:defRPr sz="5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xfrm>
            <a:off x="762000" y="685800"/>
            <a:ext cx="5334000" cy="3429000"/>
          </a:xfrm>
          <a:noFill/>
          <a:ln>
            <a:solidFill>
              <a:srgbClr val="000000"/>
            </a:solidFill>
            <a:miter lim="800000"/>
            <a:headEnd/>
            <a:tailEnd/>
          </a:ln>
        </p:spPr>
      </p:sp>
      <p:sp>
        <p:nvSpPr>
          <p:cNvPr id="4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TITLE: </a:t>
            </a:r>
            <a:r>
              <a:rPr lang="en-US" dirty="0" smtClean="0"/>
              <a:t>Biogenic aerosols from Amazonia: Composition, size distributions and optical properties </a:t>
            </a:r>
            <a:r>
              <a:rPr lang="en-US" b="1" dirty="0" smtClean="0"/>
              <a:t>AUTHORS (FIRST NAME, LAST NAME): </a:t>
            </a:r>
            <a:r>
              <a:rPr lang="en-US" dirty="0" smtClean="0"/>
              <a:t>Luciana </a:t>
            </a:r>
            <a:r>
              <a:rPr lang="en-US" dirty="0" err="1" smtClean="0"/>
              <a:t>Varanda</a:t>
            </a:r>
            <a:r>
              <a:rPr lang="en-US" dirty="0" smtClean="0"/>
              <a:t> Rizzo</a:t>
            </a:r>
            <a:r>
              <a:rPr lang="en-US" baseline="30000" dirty="0" smtClean="0"/>
              <a:t>1</a:t>
            </a:r>
            <a:r>
              <a:rPr lang="en-US" dirty="0" smtClean="0"/>
              <a:t>, Paulo Prof Artaxo</a:t>
            </a:r>
            <a:r>
              <a:rPr lang="en-US" baseline="30000" dirty="0" smtClean="0"/>
              <a:t>2</a:t>
            </a:r>
            <a:r>
              <a:rPr lang="en-US" dirty="0" smtClean="0"/>
              <a:t>, Joel Ferreira Brito</a:t>
            </a:r>
            <a:r>
              <a:rPr lang="en-US" baseline="30000" dirty="0" smtClean="0"/>
              <a:t>2</a:t>
            </a:r>
            <a:r>
              <a:rPr lang="en-US" dirty="0" smtClean="0"/>
              <a:t>, Henrique M Barbosa</a:t>
            </a:r>
            <a:r>
              <a:rPr lang="en-US" baseline="30000" dirty="0" smtClean="0"/>
              <a:t>2</a:t>
            </a:r>
            <a:r>
              <a:rPr lang="en-US" dirty="0" smtClean="0"/>
              <a:t>, </a:t>
            </a:r>
            <a:r>
              <a:rPr lang="en-US" dirty="0" err="1" smtClean="0"/>
              <a:t>Meinrat</a:t>
            </a:r>
            <a:r>
              <a:rPr lang="en-US" dirty="0" smtClean="0"/>
              <a:t> O Andreae</a:t>
            </a:r>
            <a:r>
              <a:rPr lang="en-US" baseline="30000" dirty="0" smtClean="0"/>
              <a:t>3</a:t>
            </a:r>
            <a:r>
              <a:rPr lang="en-US" dirty="0" smtClean="0"/>
              <a:t>, Scot T Martin</a:t>
            </a:r>
            <a:r>
              <a:rPr lang="en-US" baseline="30000" dirty="0" smtClean="0"/>
              <a:t>4</a:t>
            </a:r>
            <a:r>
              <a:rPr lang="en-US" dirty="0" smtClean="0"/>
              <a:t> </a:t>
            </a:r>
            <a:r>
              <a:rPr lang="en-US" b="1" dirty="0" smtClean="0"/>
              <a:t>INSTITUTIONS (ALL): </a:t>
            </a:r>
            <a:r>
              <a:rPr lang="en-US" dirty="0" smtClean="0"/>
              <a:t>1. Exact and Earth Sciences, Federal University of Sao Paulo, </a:t>
            </a:r>
            <a:r>
              <a:rPr lang="en-US" dirty="0" err="1" smtClean="0"/>
              <a:t>Diadema</a:t>
            </a:r>
            <a:r>
              <a:rPr lang="en-US" dirty="0" smtClean="0"/>
              <a:t>, Sao Paulo, Brazil. </a:t>
            </a:r>
            <a:br>
              <a:rPr lang="en-US" dirty="0" smtClean="0"/>
            </a:br>
            <a:r>
              <a:rPr lang="en-US" dirty="0" smtClean="0"/>
              <a:t>2. Physics Institute, University of Sao Paulo, Sao Paulo, Sao Paulo, Brazil. </a:t>
            </a:r>
            <a:br>
              <a:rPr lang="en-US" dirty="0" smtClean="0"/>
            </a:br>
            <a:r>
              <a:rPr lang="en-US" dirty="0" smtClean="0"/>
              <a:t>3. Max Planck Institute for Chemistry, Mainz, Germany. </a:t>
            </a:r>
            <a:br>
              <a:rPr lang="en-US" dirty="0" smtClean="0"/>
            </a:br>
            <a:r>
              <a:rPr lang="en-US" dirty="0" smtClean="0"/>
              <a:t>4. Harvard University, Cambridge, MA, United States. </a:t>
            </a:r>
            <a:br>
              <a:rPr lang="en-US" dirty="0" smtClean="0"/>
            </a:br>
            <a:r>
              <a:rPr lang="en-US" b="1" dirty="0" smtClean="0"/>
              <a:t>ABSTRACT BODY: </a:t>
            </a:r>
            <a:r>
              <a:rPr lang="en-US" dirty="0" smtClean="0"/>
              <a:t>Amazonia is an excellent laboratory to study atmospheric processes that are characteristic of natural conditions, as they existed prior to the impact of industrialization on the regional and global atmosphere. Biogenic aerosols dominate the particle population in Amazonia, showing a strong link between forest biology and atmospheric composition. In the fine fraction, aerosols are mostly secondary organic particles formed from biogenic emissions of trace gases, with a contribution of primary particles. In the coarse mode, primary biogenic particles dominates the picture. Aerosols have been continuously measured at the TT34 LBA tower at the ZF2 ecological station about 55 Km North of Manaus since January 2008. Fine mode aerosol mass concentration is very low in Amazonia, with PM2.5 of about 1.3±0.7 µg m-3 and 3.4±2.0 µg m-3 in the wet and dry seasons, respectively. In terms of particle number concentrations a median value of 220 cm-3 in the wet season and 2,200 cm-3 in the dry season were observed. An aerosol chemical speciation monitor (ACSM) was deployed in 2013, and it shows that organic aerosol account to 81% to the non-refractory PM1 aerosol loading at TT34, while in the dry season, a high 93% content of organic particles was observed. Size distribution shows the occurrence of bursts of particles with about 20 nanometers at night time, possibly associated with biological process. Very few events of new particle formation are observed. Aerosol light scattering and absorption coefficients at the TT34 site were low during the wet season, increasing by a factor of 5, approximately, in the dry season due to long range transport of biomass burning aerosols reaching the forest site. Aerosol single scattering albedo (SSA) ranged from 0.84 in the wet season up to 0.91 in the dry, indicating a surprising high absorption in the wet season, associated with biogenic particles. </a:t>
            </a:r>
            <a:endParaRPr lang="es-UY" dirty="0" smtClean="0"/>
          </a:p>
        </p:txBody>
      </p:sp>
      <p:sp>
        <p:nvSpPr>
          <p:cNvPr id="41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3B3799-5E38-4E3F-8702-A5922E521076}" type="slidenum">
              <a:rPr lang="es-UY" smtClean="0"/>
              <a:pPr/>
              <a:t>1</a:t>
            </a:fld>
            <a:endParaRPr lang="es-UY"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3840480" y="10226043"/>
            <a:ext cx="43525440" cy="7056120"/>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7680960" y="18653760"/>
            <a:ext cx="35844480" cy="8412480"/>
          </a:xfrm>
        </p:spPr>
        <p:txBody>
          <a:bodyPr/>
          <a:lstStyle>
            <a:lvl1pPr marL="0" indent="0" algn="ctr">
              <a:buNone/>
              <a:defRPr/>
            </a:lvl1pPr>
            <a:lvl2pPr marL="2142302" indent="0" algn="ctr">
              <a:buNone/>
              <a:defRPr/>
            </a:lvl2pPr>
            <a:lvl3pPr marL="4284604" indent="0" algn="ctr">
              <a:buNone/>
              <a:defRPr/>
            </a:lvl3pPr>
            <a:lvl4pPr marL="6426906" indent="0" algn="ctr">
              <a:buNone/>
              <a:defRPr/>
            </a:lvl4pPr>
            <a:lvl5pPr marL="8569208" indent="0" algn="ctr">
              <a:buNone/>
              <a:defRPr/>
            </a:lvl5pPr>
            <a:lvl6pPr marL="10711510" indent="0" algn="ctr">
              <a:buNone/>
              <a:defRPr/>
            </a:lvl6pPr>
            <a:lvl7pPr marL="12853812" indent="0" algn="ctr">
              <a:buNone/>
              <a:defRPr/>
            </a:lvl7pPr>
            <a:lvl8pPr marL="14996114" indent="0" algn="ctr">
              <a:buNone/>
              <a:defRPr/>
            </a:lvl8pPr>
            <a:lvl9pPr marL="17138416"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A5E8426-D8F3-4D81-995F-99099CBB6854}"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712C633-22CC-483E-AEB5-FCDF961DBB81}"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124640" y="1318265"/>
            <a:ext cx="11521440" cy="2808732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2560320" y="1318265"/>
            <a:ext cx="33710880" cy="280873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69284BA-AF04-4F51-84FE-CC38DDB56C2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4272B3F-45E9-4C34-9BE3-B19B2CAE616A}"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4044954" y="21153122"/>
            <a:ext cx="43525440" cy="6537960"/>
          </a:xfrm>
        </p:spPr>
        <p:txBody>
          <a:bodyPr anchor="t"/>
          <a:lstStyle>
            <a:lvl1pPr algn="l">
              <a:defRPr sz="187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044954" y="13952225"/>
            <a:ext cx="43525440" cy="7200898"/>
          </a:xfrm>
        </p:spPr>
        <p:txBody>
          <a:bodyPr anchor="b"/>
          <a:lstStyle>
            <a:lvl1pPr marL="0" indent="0">
              <a:buNone/>
              <a:defRPr sz="9400"/>
            </a:lvl1pPr>
            <a:lvl2pPr marL="2142302" indent="0">
              <a:buNone/>
              <a:defRPr sz="8400"/>
            </a:lvl2pPr>
            <a:lvl3pPr marL="4284604" indent="0">
              <a:buNone/>
              <a:defRPr sz="7500"/>
            </a:lvl3pPr>
            <a:lvl4pPr marL="6426906" indent="0">
              <a:buNone/>
              <a:defRPr sz="6600"/>
            </a:lvl4pPr>
            <a:lvl5pPr marL="8569208" indent="0">
              <a:buNone/>
              <a:defRPr sz="6600"/>
            </a:lvl5pPr>
            <a:lvl6pPr marL="10711510" indent="0">
              <a:buNone/>
              <a:defRPr sz="6600"/>
            </a:lvl6pPr>
            <a:lvl7pPr marL="12853812" indent="0">
              <a:buNone/>
              <a:defRPr sz="6600"/>
            </a:lvl7pPr>
            <a:lvl8pPr marL="14996114" indent="0">
              <a:buNone/>
              <a:defRPr sz="6600"/>
            </a:lvl8pPr>
            <a:lvl9pPr marL="17138416" indent="0">
              <a:buNone/>
              <a:defRPr sz="66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A995052-A60C-40D5-9C94-D37D8760F506}"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2560320" y="7680963"/>
            <a:ext cx="22616160" cy="2172462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26029920" y="7680963"/>
            <a:ext cx="22616160" cy="2172462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DA80672-BC03-4A6E-9CE2-760A6A1711C4}"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2560320" y="7368543"/>
            <a:ext cx="22625053" cy="3070857"/>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2560320" y="10439400"/>
            <a:ext cx="22625053" cy="18966183"/>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26012143" y="7368543"/>
            <a:ext cx="22633941" cy="3070857"/>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26012143" y="10439400"/>
            <a:ext cx="22633941" cy="18966183"/>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1BC25E6-BE59-4618-B679-2EF2AF10F48D}"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B36031C-D5D0-40F8-84AD-99BA62F55D8C}"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D722CE9-E927-4047-9751-909246E812A3}"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60323" y="1310640"/>
            <a:ext cx="16846554" cy="5577840"/>
          </a:xfrm>
        </p:spPr>
        <p:txBody>
          <a:bodyPr anchor="b"/>
          <a:lstStyle>
            <a:lvl1pPr algn="l">
              <a:defRPr sz="94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20020281" y="1310643"/>
            <a:ext cx="28625800" cy="28094942"/>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2560323" y="6888483"/>
            <a:ext cx="16846554" cy="22517102"/>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68163B6-7ADD-4FDA-B73B-A325FAF3AF4B}"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036813" y="23042880"/>
            <a:ext cx="30723840" cy="2720342"/>
          </a:xfrm>
        </p:spPr>
        <p:txBody>
          <a:bodyPr anchor="b"/>
          <a:lstStyle>
            <a:lvl1pPr algn="l">
              <a:defRPr sz="94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0036813" y="2941320"/>
            <a:ext cx="30723840" cy="19751040"/>
          </a:xfrm>
        </p:spPr>
        <p:txBody>
          <a:bodyPr/>
          <a:lstStyle>
            <a:lvl1pPr marL="0" indent="0">
              <a:buNone/>
              <a:defRPr sz="15000"/>
            </a:lvl1pPr>
            <a:lvl2pPr marL="2142302" indent="0">
              <a:buNone/>
              <a:defRPr sz="13100"/>
            </a:lvl2pPr>
            <a:lvl3pPr marL="4284604" indent="0">
              <a:buNone/>
              <a:defRPr sz="11200"/>
            </a:lvl3pPr>
            <a:lvl4pPr marL="6426906" indent="0">
              <a:buNone/>
              <a:defRPr sz="9400"/>
            </a:lvl4pPr>
            <a:lvl5pPr marL="8569208" indent="0">
              <a:buNone/>
              <a:defRPr sz="9400"/>
            </a:lvl5pPr>
            <a:lvl6pPr marL="10711510" indent="0">
              <a:buNone/>
              <a:defRPr sz="9400"/>
            </a:lvl6pPr>
            <a:lvl7pPr marL="12853812" indent="0">
              <a:buNone/>
              <a:defRPr sz="9400"/>
            </a:lvl7pPr>
            <a:lvl8pPr marL="14996114" indent="0">
              <a:buNone/>
              <a:defRPr sz="9400"/>
            </a:lvl8pPr>
            <a:lvl9pPr marL="17138416" indent="0">
              <a:buNone/>
              <a:defRPr sz="9400"/>
            </a:lvl9pPr>
          </a:lstStyle>
          <a:p>
            <a:pPr lvl="0"/>
            <a:endParaRPr lang="es-UY" noProof="0" smtClean="0"/>
          </a:p>
        </p:txBody>
      </p:sp>
      <p:sp>
        <p:nvSpPr>
          <p:cNvPr id="4" name="3 Marcador de texto"/>
          <p:cNvSpPr>
            <a:spLocks noGrp="1"/>
          </p:cNvSpPr>
          <p:nvPr>
            <p:ph type="body" sz="half" idx="2"/>
          </p:nvPr>
        </p:nvSpPr>
        <p:spPr>
          <a:xfrm>
            <a:off x="10036813" y="25763222"/>
            <a:ext cx="30723840" cy="3863338"/>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B1445EE-726E-400E-96B4-F0EEE64EE1AD}"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320" y="1318098"/>
            <a:ext cx="46085760" cy="5486400"/>
          </a:xfrm>
          <a:prstGeom prst="rect">
            <a:avLst/>
          </a:prstGeom>
          <a:noFill/>
          <a:ln w="9525">
            <a:noFill/>
            <a:miter lim="800000"/>
            <a:headEnd/>
            <a:tailEnd/>
          </a:ln>
        </p:spPr>
        <p:txBody>
          <a:bodyPr vert="horz" wrap="square" lIns="428460" tIns="214230" rIns="428460" bIns="21423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2560320" y="7681204"/>
            <a:ext cx="46085760" cy="21724296"/>
          </a:xfrm>
          <a:prstGeom prst="rect">
            <a:avLst/>
          </a:prstGeom>
          <a:noFill/>
          <a:ln w="9525">
            <a:noFill/>
            <a:miter lim="800000"/>
            <a:headEnd/>
            <a:tailEnd/>
          </a:ln>
        </p:spPr>
        <p:txBody>
          <a:bodyPr vert="horz" wrap="square" lIns="428460" tIns="214230" rIns="428460" bIns="21423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2560320" y="29976999"/>
            <a:ext cx="11948160" cy="2286000"/>
          </a:xfrm>
          <a:prstGeom prst="rect">
            <a:avLst/>
          </a:prstGeom>
          <a:noFill/>
          <a:ln w="9525">
            <a:noFill/>
            <a:miter lim="800000"/>
            <a:headEnd/>
            <a:tailEnd/>
          </a:ln>
          <a:effectLst/>
        </p:spPr>
        <p:txBody>
          <a:bodyPr vert="horz" wrap="square" lIns="428460" tIns="214230" rIns="428460" bIns="214230" numCol="1" anchor="t" anchorCtr="0" compatLnSpc="1">
            <a:prstTxWarp prst="textNoShape">
              <a:avLst/>
            </a:prstTxWarp>
          </a:bodyPr>
          <a:lstStyle>
            <a:lvl1pPr>
              <a:defRPr sz="6600"/>
            </a:lvl1pPr>
          </a:lstStyle>
          <a:p>
            <a:pPr>
              <a:defRPr/>
            </a:pPr>
            <a:endParaRPr lang="es-ES"/>
          </a:p>
        </p:txBody>
      </p:sp>
      <p:sp>
        <p:nvSpPr>
          <p:cNvPr id="1029" name="Rectangle 5"/>
          <p:cNvSpPr>
            <a:spLocks noGrp="1" noChangeArrowheads="1"/>
          </p:cNvSpPr>
          <p:nvPr>
            <p:ph type="ftr" sz="quarter" idx="3"/>
          </p:nvPr>
        </p:nvSpPr>
        <p:spPr bwMode="auto">
          <a:xfrm>
            <a:off x="17495520" y="29976999"/>
            <a:ext cx="16215360" cy="2286000"/>
          </a:xfrm>
          <a:prstGeom prst="rect">
            <a:avLst/>
          </a:prstGeom>
          <a:noFill/>
          <a:ln w="9525">
            <a:noFill/>
            <a:miter lim="800000"/>
            <a:headEnd/>
            <a:tailEnd/>
          </a:ln>
          <a:effectLst/>
        </p:spPr>
        <p:txBody>
          <a:bodyPr vert="horz" wrap="square" lIns="428460" tIns="214230" rIns="428460" bIns="214230" numCol="1" anchor="t" anchorCtr="0" compatLnSpc="1">
            <a:prstTxWarp prst="textNoShape">
              <a:avLst/>
            </a:prstTxWarp>
          </a:bodyPr>
          <a:lstStyle>
            <a:lvl1pPr algn="ctr">
              <a:defRPr sz="6600"/>
            </a:lvl1pPr>
          </a:lstStyle>
          <a:p>
            <a:pPr>
              <a:defRPr/>
            </a:pPr>
            <a:endParaRPr lang="es-ES"/>
          </a:p>
        </p:txBody>
      </p:sp>
      <p:sp>
        <p:nvSpPr>
          <p:cNvPr id="1030" name="Rectangle 6"/>
          <p:cNvSpPr>
            <a:spLocks noGrp="1" noChangeArrowheads="1"/>
          </p:cNvSpPr>
          <p:nvPr>
            <p:ph type="sldNum" sz="quarter" idx="4"/>
          </p:nvPr>
        </p:nvSpPr>
        <p:spPr bwMode="auto">
          <a:xfrm>
            <a:off x="36697920" y="29976999"/>
            <a:ext cx="11948160" cy="2286000"/>
          </a:xfrm>
          <a:prstGeom prst="rect">
            <a:avLst/>
          </a:prstGeom>
          <a:noFill/>
          <a:ln w="9525">
            <a:noFill/>
            <a:miter lim="800000"/>
            <a:headEnd/>
            <a:tailEnd/>
          </a:ln>
          <a:effectLst/>
        </p:spPr>
        <p:txBody>
          <a:bodyPr vert="horz" wrap="square" lIns="428460" tIns="214230" rIns="428460" bIns="214230" numCol="1" anchor="t" anchorCtr="0" compatLnSpc="1">
            <a:prstTxWarp prst="textNoShape">
              <a:avLst/>
            </a:prstTxWarp>
          </a:bodyPr>
          <a:lstStyle>
            <a:lvl1pPr algn="r">
              <a:defRPr sz="6600"/>
            </a:lvl1pPr>
          </a:lstStyle>
          <a:p>
            <a:pPr>
              <a:defRPr/>
            </a:pPr>
            <a:fld id="{96F65ADB-5759-41E7-B740-59F45C39025B}"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0600">
          <a:solidFill>
            <a:schemeClr val="tx2"/>
          </a:solidFill>
          <a:latin typeface="+mj-lt"/>
          <a:ea typeface="+mj-ea"/>
          <a:cs typeface="+mj-cs"/>
        </a:defRPr>
      </a:lvl1pPr>
      <a:lvl2pPr algn="ctr" rtl="0" eaLnBrk="0" fontAlgn="base" hangingPunct="0">
        <a:spcBef>
          <a:spcPct val="0"/>
        </a:spcBef>
        <a:spcAft>
          <a:spcPct val="0"/>
        </a:spcAft>
        <a:defRPr sz="20600">
          <a:solidFill>
            <a:schemeClr val="tx2"/>
          </a:solidFill>
          <a:latin typeface="Arial" charset="0"/>
        </a:defRPr>
      </a:lvl2pPr>
      <a:lvl3pPr algn="ctr" rtl="0" eaLnBrk="0" fontAlgn="base" hangingPunct="0">
        <a:spcBef>
          <a:spcPct val="0"/>
        </a:spcBef>
        <a:spcAft>
          <a:spcPct val="0"/>
        </a:spcAft>
        <a:defRPr sz="20600">
          <a:solidFill>
            <a:schemeClr val="tx2"/>
          </a:solidFill>
          <a:latin typeface="Arial" charset="0"/>
        </a:defRPr>
      </a:lvl3pPr>
      <a:lvl4pPr algn="ctr" rtl="0" eaLnBrk="0" fontAlgn="base" hangingPunct="0">
        <a:spcBef>
          <a:spcPct val="0"/>
        </a:spcBef>
        <a:spcAft>
          <a:spcPct val="0"/>
        </a:spcAft>
        <a:defRPr sz="20600">
          <a:solidFill>
            <a:schemeClr val="tx2"/>
          </a:solidFill>
          <a:latin typeface="Arial" charset="0"/>
        </a:defRPr>
      </a:lvl4pPr>
      <a:lvl5pPr algn="ctr" rtl="0" eaLnBrk="0" fontAlgn="base" hangingPunct="0">
        <a:spcBef>
          <a:spcPct val="0"/>
        </a:spcBef>
        <a:spcAft>
          <a:spcPct val="0"/>
        </a:spcAft>
        <a:defRPr sz="20600">
          <a:solidFill>
            <a:schemeClr val="tx2"/>
          </a:solidFill>
          <a:latin typeface="Arial" charset="0"/>
        </a:defRPr>
      </a:lvl5pPr>
      <a:lvl6pPr marL="2142302" algn="ctr" rtl="0" fontAlgn="base">
        <a:spcBef>
          <a:spcPct val="0"/>
        </a:spcBef>
        <a:spcAft>
          <a:spcPct val="0"/>
        </a:spcAft>
        <a:defRPr sz="20600">
          <a:solidFill>
            <a:schemeClr val="tx2"/>
          </a:solidFill>
          <a:latin typeface="Arial" charset="0"/>
        </a:defRPr>
      </a:lvl6pPr>
      <a:lvl7pPr marL="4284604" algn="ctr" rtl="0" fontAlgn="base">
        <a:spcBef>
          <a:spcPct val="0"/>
        </a:spcBef>
        <a:spcAft>
          <a:spcPct val="0"/>
        </a:spcAft>
        <a:defRPr sz="20600">
          <a:solidFill>
            <a:schemeClr val="tx2"/>
          </a:solidFill>
          <a:latin typeface="Arial" charset="0"/>
        </a:defRPr>
      </a:lvl7pPr>
      <a:lvl8pPr marL="6426906" algn="ctr" rtl="0" fontAlgn="base">
        <a:spcBef>
          <a:spcPct val="0"/>
        </a:spcBef>
        <a:spcAft>
          <a:spcPct val="0"/>
        </a:spcAft>
        <a:defRPr sz="20600">
          <a:solidFill>
            <a:schemeClr val="tx2"/>
          </a:solidFill>
          <a:latin typeface="Arial" charset="0"/>
        </a:defRPr>
      </a:lvl8pPr>
      <a:lvl9pPr marL="8569208" algn="ctr" rtl="0" fontAlgn="base">
        <a:spcBef>
          <a:spcPct val="0"/>
        </a:spcBef>
        <a:spcAft>
          <a:spcPct val="0"/>
        </a:spcAft>
        <a:defRPr sz="20600">
          <a:solidFill>
            <a:schemeClr val="tx2"/>
          </a:solidFill>
          <a:latin typeface="Arial" charset="0"/>
        </a:defRPr>
      </a:lvl9pPr>
    </p:titleStyle>
    <p:bodyStyle>
      <a:lvl1pPr marL="1606550" indent="-1606550" algn="l" rtl="0" eaLnBrk="0" fontAlgn="base" hangingPunct="0">
        <a:spcBef>
          <a:spcPct val="20000"/>
        </a:spcBef>
        <a:spcAft>
          <a:spcPct val="0"/>
        </a:spcAft>
        <a:buChar char="•"/>
        <a:defRPr sz="15000">
          <a:solidFill>
            <a:schemeClr val="tx1"/>
          </a:solidFill>
          <a:latin typeface="+mn-lt"/>
          <a:ea typeface="+mn-ea"/>
          <a:cs typeface="+mn-cs"/>
        </a:defRPr>
      </a:lvl1pPr>
      <a:lvl2pPr marL="3479800" indent="-1338263" algn="l" rtl="0" eaLnBrk="0" fontAlgn="base" hangingPunct="0">
        <a:spcBef>
          <a:spcPct val="20000"/>
        </a:spcBef>
        <a:spcAft>
          <a:spcPct val="0"/>
        </a:spcAft>
        <a:buChar char="–"/>
        <a:defRPr sz="13100">
          <a:solidFill>
            <a:schemeClr val="tx1"/>
          </a:solidFill>
          <a:latin typeface="+mn-lt"/>
        </a:defRPr>
      </a:lvl2pPr>
      <a:lvl3pPr marL="5354638" indent="-1069975" algn="l" rtl="0" eaLnBrk="0" fontAlgn="base" hangingPunct="0">
        <a:spcBef>
          <a:spcPct val="20000"/>
        </a:spcBef>
        <a:spcAft>
          <a:spcPct val="0"/>
        </a:spcAft>
        <a:buChar char="•"/>
        <a:defRPr sz="11200">
          <a:solidFill>
            <a:schemeClr val="tx1"/>
          </a:solidFill>
          <a:latin typeface="+mn-lt"/>
        </a:defRPr>
      </a:lvl3pPr>
      <a:lvl4pPr marL="7497763" indent="-1069975" algn="l" rtl="0" eaLnBrk="0" fontAlgn="base" hangingPunct="0">
        <a:spcBef>
          <a:spcPct val="20000"/>
        </a:spcBef>
        <a:spcAft>
          <a:spcPct val="0"/>
        </a:spcAft>
        <a:buChar char="–"/>
        <a:defRPr sz="9400">
          <a:solidFill>
            <a:schemeClr val="tx1"/>
          </a:solidFill>
          <a:latin typeface="+mn-lt"/>
        </a:defRPr>
      </a:lvl4pPr>
      <a:lvl5pPr marL="9639300" indent="-1069975" algn="l" rtl="0" eaLnBrk="0" fontAlgn="base" hangingPunct="0">
        <a:spcBef>
          <a:spcPct val="20000"/>
        </a:spcBef>
        <a:spcAft>
          <a:spcPct val="0"/>
        </a:spcAft>
        <a:buChar char="»"/>
        <a:defRPr sz="9400">
          <a:solidFill>
            <a:schemeClr val="tx1"/>
          </a:solidFill>
          <a:latin typeface="+mn-lt"/>
        </a:defRPr>
      </a:lvl5pPr>
      <a:lvl6pPr marL="11782661" indent="-1071151" algn="l" rtl="0" fontAlgn="base">
        <a:spcBef>
          <a:spcPct val="20000"/>
        </a:spcBef>
        <a:spcAft>
          <a:spcPct val="0"/>
        </a:spcAft>
        <a:buChar char="»"/>
        <a:defRPr sz="9400">
          <a:solidFill>
            <a:schemeClr val="tx1"/>
          </a:solidFill>
          <a:latin typeface="+mn-lt"/>
        </a:defRPr>
      </a:lvl6pPr>
      <a:lvl7pPr marL="13924963" indent="-1071151" algn="l" rtl="0" fontAlgn="base">
        <a:spcBef>
          <a:spcPct val="20000"/>
        </a:spcBef>
        <a:spcAft>
          <a:spcPct val="0"/>
        </a:spcAft>
        <a:buChar char="»"/>
        <a:defRPr sz="9400">
          <a:solidFill>
            <a:schemeClr val="tx1"/>
          </a:solidFill>
          <a:latin typeface="+mn-lt"/>
        </a:defRPr>
      </a:lvl7pPr>
      <a:lvl8pPr marL="16067265" indent="-1071151" algn="l" rtl="0" fontAlgn="base">
        <a:spcBef>
          <a:spcPct val="20000"/>
        </a:spcBef>
        <a:spcAft>
          <a:spcPct val="0"/>
        </a:spcAft>
        <a:buChar char="»"/>
        <a:defRPr sz="9400">
          <a:solidFill>
            <a:schemeClr val="tx1"/>
          </a:solidFill>
          <a:latin typeface="+mn-lt"/>
        </a:defRPr>
      </a:lvl8pPr>
      <a:lvl9pPr marL="18209567" indent="-1071151" algn="l" rtl="0" fontAlgn="base">
        <a:spcBef>
          <a:spcPct val="20000"/>
        </a:spcBef>
        <a:spcAft>
          <a:spcPct val="0"/>
        </a:spcAft>
        <a:buChar char="»"/>
        <a:defRPr sz="9400">
          <a:solidFill>
            <a:schemeClr val="tx1"/>
          </a:solidFill>
          <a:latin typeface="+mn-lt"/>
        </a:defRPr>
      </a:lvl9pPr>
    </p:bodyStyle>
    <p:otherStyle>
      <a:defPPr>
        <a:defRPr lang="es-UY"/>
      </a:defPPr>
      <a:lvl1pPr marL="0" algn="l" defTabSz="4284604" rtl="0" eaLnBrk="1" latinLnBrk="0" hangingPunct="1">
        <a:defRPr sz="8400" kern="1200">
          <a:solidFill>
            <a:schemeClr val="tx1"/>
          </a:solidFill>
          <a:latin typeface="+mn-lt"/>
          <a:ea typeface="+mn-ea"/>
          <a:cs typeface="+mn-cs"/>
        </a:defRPr>
      </a:lvl1pPr>
      <a:lvl2pPr marL="2142302" algn="l" defTabSz="4284604" rtl="0" eaLnBrk="1" latinLnBrk="0" hangingPunct="1">
        <a:defRPr sz="8400" kern="1200">
          <a:solidFill>
            <a:schemeClr val="tx1"/>
          </a:solidFill>
          <a:latin typeface="+mn-lt"/>
          <a:ea typeface="+mn-ea"/>
          <a:cs typeface="+mn-cs"/>
        </a:defRPr>
      </a:lvl2pPr>
      <a:lvl3pPr marL="4284604" algn="l" defTabSz="4284604" rtl="0" eaLnBrk="1" latinLnBrk="0" hangingPunct="1">
        <a:defRPr sz="8400" kern="1200">
          <a:solidFill>
            <a:schemeClr val="tx1"/>
          </a:solidFill>
          <a:latin typeface="+mn-lt"/>
          <a:ea typeface="+mn-ea"/>
          <a:cs typeface="+mn-cs"/>
        </a:defRPr>
      </a:lvl3pPr>
      <a:lvl4pPr marL="6426906" algn="l" defTabSz="4284604" rtl="0" eaLnBrk="1" latinLnBrk="0" hangingPunct="1">
        <a:defRPr sz="8400" kern="1200">
          <a:solidFill>
            <a:schemeClr val="tx1"/>
          </a:solidFill>
          <a:latin typeface="+mn-lt"/>
          <a:ea typeface="+mn-ea"/>
          <a:cs typeface="+mn-cs"/>
        </a:defRPr>
      </a:lvl4pPr>
      <a:lvl5pPr marL="8569208" algn="l" defTabSz="4284604" rtl="0" eaLnBrk="1" latinLnBrk="0" hangingPunct="1">
        <a:defRPr sz="8400" kern="1200">
          <a:solidFill>
            <a:schemeClr val="tx1"/>
          </a:solidFill>
          <a:latin typeface="+mn-lt"/>
          <a:ea typeface="+mn-ea"/>
          <a:cs typeface="+mn-cs"/>
        </a:defRPr>
      </a:lvl5pPr>
      <a:lvl6pPr marL="10711510" algn="l" defTabSz="4284604" rtl="0" eaLnBrk="1" latinLnBrk="0" hangingPunct="1">
        <a:defRPr sz="8400" kern="1200">
          <a:solidFill>
            <a:schemeClr val="tx1"/>
          </a:solidFill>
          <a:latin typeface="+mn-lt"/>
          <a:ea typeface="+mn-ea"/>
          <a:cs typeface="+mn-cs"/>
        </a:defRPr>
      </a:lvl6pPr>
      <a:lvl7pPr marL="12853812" algn="l" defTabSz="4284604" rtl="0" eaLnBrk="1" latinLnBrk="0" hangingPunct="1">
        <a:defRPr sz="8400" kern="1200">
          <a:solidFill>
            <a:schemeClr val="tx1"/>
          </a:solidFill>
          <a:latin typeface="+mn-lt"/>
          <a:ea typeface="+mn-ea"/>
          <a:cs typeface="+mn-cs"/>
        </a:defRPr>
      </a:lvl7pPr>
      <a:lvl8pPr marL="14996114" algn="l" defTabSz="4284604" rtl="0" eaLnBrk="1" latinLnBrk="0" hangingPunct="1">
        <a:defRPr sz="8400" kern="1200">
          <a:solidFill>
            <a:schemeClr val="tx1"/>
          </a:solidFill>
          <a:latin typeface="+mn-lt"/>
          <a:ea typeface="+mn-ea"/>
          <a:cs typeface="+mn-cs"/>
        </a:defRPr>
      </a:lvl8pPr>
      <a:lvl9pPr marL="17138416" algn="l" defTabSz="4284604"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1.png"/><Relationship Id="rId3" Type="http://schemas.openxmlformats.org/officeDocument/2006/relationships/image" Target="../media/image2.tiff"/><Relationship Id="rId7" Type="http://schemas.openxmlformats.org/officeDocument/2006/relationships/image" Target="../media/image6.emf"/><Relationship Id="rId12"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9.png"/><Relationship Id="rId5" Type="http://schemas.openxmlformats.org/officeDocument/2006/relationships/image" Target="../media/image4.emf"/><Relationship Id="rId15" Type="http://schemas.openxmlformats.org/officeDocument/2006/relationships/image" Target="../media/image13.jpg"/><Relationship Id="rId10" Type="http://schemas.openxmlformats.org/officeDocument/2006/relationships/image" Target="../media/image8.gif"/><Relationship Id="rId4" Type="http://schemas.openxmlformats.org/officeDocument/2006/relationships/image" Target="../media/image3.tiff"/><Relationship Id="rId9" Type="http://schemas.openxmlformats.org/officeDocument/2006/relationships/hyperlink" Target="http://www4.usp.br/index.php" TargetMode="Externa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981185" y="1558060"/>
            <a:ext cx="42974259" cy="3917310"/>
          </a:xfrm>
        </p:spPr>
        <p:txBody>
          <a:bodyPr>
            <a:normAutofit fontScale="90000"/>
          </a:bodyPr>
          <a:lstStyle/>
          <a:p>
            <a:pPr eaLnBrk="1" fontAlgn="auto" hangingPunct="1">
              <a:spcBef>
                <a:spcPts val="0"/>
              </a:spcBef>
              <a:spcAft>
                <a:spcPts val="0"/>
              </a:spcAft>
              <a:defRPr/>
            </a:pPr>
            <a:r>
              <a:rPr lang="en-US" sz="8000" b="1" dirty="0" smtClean="0">
                <a:solidFill>
                  <a:schemeClr val="bg1"/>
                </a:solidFill>
              </a:rPr>
              <a:t>Biogenic aerosols from Amazonia: composition, size distributions and optical properties </a:t>
            </a:r>
            <a:br>
              <a:rPr lang="en-US" sz="8000" b="1" dirty="0" smtClean="0">
                <a:solidFill>
                  <a:schemeClr val="bg1"/>
                </a:solidFill>
              </a:rPr>
            </a:br>
            <a:r>
              <a:rPr lang="en-US" sz="4300" b="1" dirty="0" smtClean="0">
                <a:solidFill>
                  <a:schemeClr val="bg1"/>
                </a:solidFill>
              </a:rPr>
              <a:t/>
            </a:r>
            <a:br>
              <a:rPr lang="en-US" sz="4300" b="1" dirty="0" smtClean="0">
                <a:solidFill>
                  <a:schemeClr val="bg1"/>
                </a:solidFill>
              </a:rPr>
            </a:br>
            <a:r>
              <a:rPr lang="en-US" sz="4800" b="1" dirty="0" smtClean="0">
                <a:solidFill>
                  <a:schemeClr val="bg1"/>
                </a:solidFill>
              </a:rPr>
              <a:t>Rizzo, L.V.</a:t>
            </a:r>
            <a:r>
              <a:rPr lang="en-US" sz="4800" b="1" baseline="30000" dirty="0" smtClean="0">
                <a:solidFill>
                  <a:schemeClr val="bg1"/>
                </a:solidFill>
              </a:rPr>
              <a:t>1</a:t>
            </a:r>
            <a:r>
              <a:rPr lang="en-US" sz="4800" b="1" dirty="0" smtClean="0">
                <a:solidFill>
                  <a:schemeClr val="bg1"/>
                </a:solidFill>
              </a:rPr>
              <a:t>, Artaxo, P.</a:t>
            </a:r>
            <a:r>
              <a:rPr lang="en-US" sz="4800" b="1" baseline="30000" dirty="0" smtClean="0">
                <a:solidFill>
                  <a:schemeClr val="bg1"/>
                </a:solidFill>
              </a:rPr>
              <a:t>2</a:t>
            </a:r>
            <a:r>
              <a:rPr lang="en-US" sz="4800" b="1" dirty="0" smtClean="0">
                <a:solidFill>
                  <a:schemeClr val="bg1"/>
                </a:solidFill>
              </a:rPr>
              <a:t> , </a:t>
            </a:r>
            <a:r>
              <a:rPr lang="en-US" sz="4800" b="1" dirty="0" err="1" smtClean="0">
                <a:solidFill>
                  <a:schemeClr val="bg1"/>
                </a:solidFill>
              </a:rPr>
              <a:t>Brito</a:t>
            </a:r>
            <a:r>
              <a:rPr lang="en-US" sz="4800" b="1" dirty="0" smtClean="0">
                <a:solidFill>
                  <a:schemeClr val="bg1"/>
                </a:solidFill>
              </a:rPr>
              <a:t>, J.F.</a:t>
            </a:r>
            <a:r>
              <a:rPr lang="en-US" sz="4800" b="1" baseline="30000" dirty="0" smtClean="0">
                <a:solidFill>
                  <a:schemeClr val="bg1"/>
                </a:solidFill>
              </a:rPr>
              <a:t>2</a:t>
            </a:r>
            <a:r>
              <a:rPr lang="en-US" sz="4800" b="1" dirty="0" smtClean="0">
                <a:solidFill>
                  <a:schemeClr val="bg1"/>
                </a:solidFill>
              </a:rPr>
              <a:t>, </a:t>
            </a:r>
            <a:r>
              <a:rPr lang="en-US" sz="4800" b="1" dirty="0" err="1" smtClean="0">
                <a:solidFill>
                  <a:schemeClr val="bg1"/>
                </a:solidFill>
              </a:rPr>
              <a:t>Barbosa</a:t>
            </a:r>
            <a:r>
              <a:rPr lang="en-US" sz="4800" b="1" dirty="0" smtClean="0">
                <a:solidFill>
                  <a:schemeClr val="bg1"/>
                </a:solidFill>
              </a:rPr>
              <a:t>, H.M.</a:t>
            </a:r>
            <a:r>
              <a:rPr lang="en-US" sz="4800" b="1" baseline="30000" dirty="0" smtClean="0">
                <a:solidFill>
                  <a:schemeClr val="bg1"/>
                </a:solidFill>
              </a:rPr>
              <a:t>2</a:t>
            </a:r>
            <a:r>
              <a:rPr lang="en-US" sz="4800" b="1" dirty="0" smtClean="0">
                <a:solidFill>
                  <a:schemeClr val="bg1"/>
                </a:solidFill>
              </a:rPr>
              <a:t>, </a:t>
            </a:r>
            <a:r>
              <a:rPr lang="en-US" sz="4800" b="1" dirty="0" err="1" smtClean="0">
                <a:solidFill>
                  <a:schemeClr val="bg1"/>
                </a:solidFill>
              </a:rPr>
              <a:t>Andreae</a:t>
            </a:r>
            <a:r>
              <a:rPr lang="en-US" sz="4800" b="1" dirty="0" smtClean="0">
                <a:solidFill>
                  <a:schemeClr val="bg1"/>
                </a:solidFill>
              </a:rPr>
              <a:t>, M.O.</a:t>
            </a:r>
            <a:r>
              <a:rPr lang="en-US" sz="4800" b="1" baseline="30000" dirty="0" smtClean="0">
                <a:solidFill>
                  <a:schemeClr val="bg1"/>
                </a:solidFill>
              </a:rPr>
              <a:t>3</a:t>
            </a:r>
            <a:r>
              <a:rPr lang="en-US" sz="4800" b="1" dirty="0" smtClean="0">
                <a:solidFill>
                  <a:schemeClr val="bg1"/>
                </a:solidFill>
              </a:rPr>
              <a:t>, Martin, S.T.</a:t>
            </a:r>
            <a:r>
              <a:rPr lang="en-US" sz="4800" b="1" baseline="30000" dirty="0" smtClean="0">
                <a:solidFill>
                  <a:schemeClr val="bg1"/>
                </a:solidFill>
              </a:rPr>
              <a:t>4</a:t>
            </a:r>
            <a:r>
              <a:rPr lang="en-US" sz="4800" b="1" dirty="0" smtClean="0">
                <a:solidFill>
                  <a:schemeClr val="bg1"/>
                </a:solidFill>
              </a:rPr>
              <a:t>  </a:t>
            </a:r>
            <a:r>
              <a:rPr lang="en-US" sz="4800" b="1" baseline="30000" dirty="0" smtClean="0">
                <a:solidFill>
                  <a:schemeClr val="bg1"/>
                </a:solidFill>
              </a:rPr>
              <a:t/>
            </a:r>
            <a:br>
              <a:rPr lang="en-US" sz="4800" b="1" baseline="30000" dirty="0" smtClean="0">
                <a:solidFill>
                  <a:schemeClr val="bg1"/>
                </a:solidFill>
              </a:rPr>
            </a:br>
            <a:r>
              <a:rPr lang="en-US" sz="4800" b="1" dirty="0" smtClean="0">
                <a:solidFill>
                  <a:schemeClr val="bg1"/>
                </a:solidFill>
              </a:rPr>
              <a:t/>
            </a:r>
            <a:br>
              <a:rPr lang="en-US" sz="4800" b="1" dirty="0" smtClean="0">
                <a:solidFill>
                  <a:schemeClr val="bg1"/>
                </a:solidFill>
              </a:rPr>
            </a:br>
            <a:r>
              <a:rPr lang="en-US" sz="4000" baseline="30000" dirty="0" smtClean="0">
                <a:solidFill>
                  <a:schemeClr val="bg1"/>
                </a:solidFill>
              </a:rPr>
              <a:t>1</a:t>
            </a:r>
            <a:r>
              <a:rPr lang="en-US" sz="4000" dirty="0" smtClean="0">
                <a:solidFill>
                  <a:schemeClr val="bg1"/>
                </a:solidFill>
              </a:rPr>
              <a:t> Federal University of Sao Paulo (UNIFESP), Brazil ; </a:t>
            </a:r>
            <a:r>
              <a:rPr lang="en-US" sz="4000" baseline="30000" dirty="0" smtClean="0">
                <a:solidFill>
                  <a:schemeClr val="bg1"/>
                </a:solidFill>
              </a:rPr>
              <a:t>2</a:t>
            </a:r>
            <a:r>
              <a:rPr lang="en-US" sz="4000" dirty="0" smtClean="0">
                <a:solidFill>
                  <a:schemeClr val="bg1"/>
                </a:solidFill>
              </a:rPr>
              <a:t> University of Sao Paulo (USP), Brazil, </a:t>
            </a:r>
            <a:r>
              <a:rPr lang="en-US" sz="4000" baseline="30000" dirty="0" smtClean="0">
                <a:solidFill>
                  <a:schemeClr val="bg1"/>
                </a:solidFill>
              </a:rPr>
              <a:t> 3</a:t>
            </a:r>
            <a:r>
              <a:rPr lang="en-US" sz="4000" dirty="0" smtClean="0">
                <a:solidFill>
                  <a:schemeClr val="bg1"/>
                </a:solidFill>
              </a:rPr>
              <a:t> Max Planck Institute for Chemistry, Germany , </a:t>
            </a:r>
            <a:r>
              <a:rPr lang="en-US" sz="4000" baseline="30000" dirty="0" smtClean="0">
                <a:solidFill>
                  <a:schemeClr val="bg1"/>
                </a:solidFill>
              </a:rPr>
              <a:t>4</a:t>
            </a:r>
            <a:r>
              <a:rPr lang="en-US" sz="4000" dirty="0" smtClean="0">
                <a:solidFill>
                  <a:schemeClr val="bg1"/>
                </a:solidFill>
              </a:rPr>
              <a:t> Harvard University, USA</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endParaRPr lang="en-US" sz="7200" dirty="0">
              <a:solidFill>
                <a:schemeClr val="bg1"/>
              </a:solidFill>
            </a:endParaRPr>
          </a:p>
        </p:txBody>
      </p:sp>
      <p:sp>
        <p:nvSpPr>
          <p:cNvPr id="53" name="TextBox 21"/>
          <p:cNvSpPr txBox="1">
            <a:spLocks noChangeArrowheads="1"/>
          </p:cNvSpPr>
          <p:nvPr/>
        </p:nvSpPr>
        <p:spPr bwMode="auto">
          <a:xfrm>
            <a:off x="947190" y="29720692"/>
            <a:ext cx="10138920" cy="2062103"/>
          </a:xfrm>
          <a:prstGeom prst="rect">
            <a:avLst/>
          </a:prstGeom>
          <a:noFill/>
          <a:ln w="9525">
            <a:noFill/>
            <a:miter lim="800000"/>
            <a:headEnd/>
            <a:tailEnd/>
          </a:ln>
        </p:spPr>
        <p:txBody>
          <a:bodyPr wrap="square">
            <a:spAutoFit/>
          </a:bodyPr>
          <a:lstStyle/>
          <a:p>
            <a:pPr algn="just"/>
            <a:r>
              <a:rPr lang="en-US" sz="3200" b="1" dirty="0" smtClean="0">
                <a:solidFill>
                  <a:schemeClr val="bg1"/>
                </a:solidFill>
              </a:rPr>
              <a:t>Acknowledgements:</a:t>
            </a:r>
            <a:endParaRPr lang="en-US" sz="3200" b="1" dirty="0">
              <a:solidFill>
                <a:schemeClr val="bg1"/>
              </a:solidFill>
            </a:endParaRPr>
          </a:p>
          <a:p>
            <a:pPr algn="just"/>
            <a:r>
              <a:rPr lang="en-US" sz="3200" dirty="0" smtClean="0">
                <a:solidFill>
                  <a:schemeClr val="bg1"/>
                </a:solidFill>
              </a:rPr>
              <a:t>We would like to thank FAPESP, </a:t>
            </a:r>
            <a:r>
              <a:rPr lang="en-US" sz="3200" dirty="0" err="1" smtClean="0">
                <a:solidFill>
                  <a:schemeClr val="bg1"/>
                </a:solidFill>
              </a:rPr>
              <a:t>CNPq</a:t>
            </a:r>
            <a:r>
              <a:rPr lang="en-US" sz="3200" dirty="0" smtClean="0">
                <a:solidFill>
                  <a:schemeClr val="bg1"/>
                </a:solidFill>
              </a:rPr>
              <a:t>, LFA-USP technicians, INPA staff support, Dr. Erik </a:t>
            </a:r>
            <a:r>
              <a:rPr lang="en-US" sz="3200" dirty="0" err="1" smtClean="0">
                <a:solidFill>
                  <a:schemeClr val="bg1"/>
                </a:solidFill>
              </a:rPr>
              <a:t>Swietlicki</a:t>
            </a:r>
            <a:r>
              <a:rPr lang="en-US" sz="3200" dirty="0" smtClean="0">
                <a:solidFill>
                  <a:schemeClr val="bg1"/>
                </a:solidFill>
              </a:rPr>
              <a:t>, and Dr. Alfred </a:t>
            </a:r>
            <a:r>
              <a:rPr lang="en-US" sz="3200" dirty="0" err="1" smtClean="0">
                <a:solidFill>
                  <a:schemeClr val="bg1"/>
                </a:solidFill>
              </a:rPr>
              <a:t>Wiedensohler</a:t>
            </a:r>
            <a:r>
              <a:rPr lang="en-US" sz="3200" dirty="0" smtClean="0">
                <a:solidFill>
                  <a:schemeClr val="bg1"/>
                </a:solidFill>
              </a:rPr>
              <a:t>.</a:t>
            </a:r>
            <a:endParaRPr lang="en-US" sz="3200" dirty="0">
              <a:solidFill>
                <a:schemeClr val="bg1"/>
              </a:solidFill>
            </a:endParaRPr>
          </a:p>
        </p:txBody>
      </p:sp>
      <p:graphicFrame>
        <p:nvGraphicFramePr>
          <p:cNvPr id="76" name="Table 75"/>
          <p:cNvGraphicFramePr>
            <a:graphicFrameLocks noGrp="1"/>
          </p:cNvGraphicFramePr>
          <p:nvPr/>
        </p:nvGraphicFramePr>
        <p:xfrm>
          <a:off x="40235507" y="6223655"/>
          <a:ext cx="9985298" cy="6952965"/>
        </p:xfrm>
        <a:graphic>
          <a:graphicData uri="http://schemas.openxmlformats.org/drawingml/2006/table">
            <a:tbl>
              <a:tblPr firstRow="1" bandRow="1">
                <a:tableStyleId>{3C2FFA5D-87B4-456A-9821-1D502468CF0F}</a:tableStyleId>
              </a:tblPr>
              <a:tblGrid>
                <a:gridCol w="3143799"/>
                <a:gridCol w="3513064"/>
                <a:gridCol w="3328435"/>
              </a:tblGrid>
              <a:tr h="700563">
                <a:tc>
                  <a:txBody>
                    <a:bodyPr/>
                    <a:lstStyle/>
                    <a:p>
                      <a:pPr algn="ctr"/>
                      <a:endParaRPr lang="en-US" sz="3200" dirty="0"/>
                    </a:p>
                  </a:txBody>
                  <a:tcPr anchor="ctr"/>
                </a:tc>
                <a:tc>
                  <a:txBody>
                    <a:bodyPr/>
                    <a:lstStyle/>
                    <a:p>
                      <a:pPr algn="ctr"/>
                      <a:r>
                        <a:rPr lang="en-US" sz="4000" dirty="0" smtClean="0">
                          <a:solidFill>
                            <a:schemeClr val="tx1"/>
                          </a:solidFill>
                        </a:rPr>
                        <a:t>TT34</a:t>
                      </a:r>
                      <a:endParaRPr lang="en-US" sz="4000" dirty="0">
                        <a:solidFill>
                          <a:schemeClr val="tx1"/>
                        </a:solidFill>
                      </a:endParaRPr>
                    </a:p>
                  </a:txBody>
                  <a:tcPr anchor="ctr"/>
                </a:tc>
                <a:tc>
                  <a:txBody>
                    <a:bodyPr/>
                    <a:lstStyle/>
                    <a:p>
                      <a:pPr algn="ctr"/>
                      <a:r>
                        <a:rPr lang="en-US" sz="4000" dirty="0" smtClean="0">
                          <a:solidFill>
                            <a:schemeClr val="tx1"/>
                          </a:solidFill>
                        </a:rPr>
                        <a:t>ATTO</a:t>
                      </a:r>
                      <a:endParaRPr lang="en-US" sz="4000" dirty="0">
                        <a:solidFill>
                          <a:schemeClr val="tx1"/>
                        </a:solidFill>
                      </a:endParaRPr>
                    </a:p>
                  </a:txBody>
                  <a:tcPr anchor="ctr"/>
                </a:tc>
              </a:tr>
              <a:tr h="578726">
                <a:tc>
                  <a:txBody>
                    <a:bodyPr/>
                    <a:lstStyle/>
                    <a:p>
                      <a:pPr algn="ctr"/>
                      <a:r>
                        <a:rPr lang="en-US" sz="3200" dirty="0" smtClean="0"/>
                        <a:t>PM</a:t>
                      </a:r>
                      <a:r>
                        <a:rPr lang="en-US" sz="3200" baseline="-25000" dirty="0" smtClean="0"/>
                        <a:t>2</a:t>
                      </a:r>
                      <a:r>
                        <a:rPr lang="en-US" sz="3200" dirty="0" smtClean="0"/>
                        <a:t> (µg.m</a:t>
                      </a:r>
                      <a:r>
                        <a:rPr lang="en-US" sz="3200" baseline="30000" dirty="0" smtClean="0"/>
                        <a:t>-3</a:t>
                      </a:r>
                      <a:r>
                        <a:rPr lang="en-US" sz="3200" dirty="0" smtClean="0"/>
                        <a:t>)</a:t>
                      </a:r>
                      <a:endParaRPr lang="en-US" sz="3200" dirty="0"/>
                    </a:p>
                  </a:txBody>
                  <a:tcPr anchor="ctr"/>
                </a:tc>
                <a:tc>
                  <a:txBody>
                    <a:bodyPr/>
                    <a:lstStyle/>
                    <a:p>
                      <a:pPr algn="ctr"/>
                      <a:r>
                        <a:rPr lang="en-US" sz="3200" dirty="0" smtClean="0"/>
                        <a:t>2.2 (1.1; 4.0)</a:t>
                      </a:r>
                      <a:endParaRPr lang="en-US" sz="3200" dirty="0"/>
                    </a:p>
                  </a:txBody>
                  <a:tcPr anchor="ctr"/>
                </a:tc>
                <a:tc>
                  <a:txBody>
                    <a:bodyPr/>
                    <a:lstStyle/>
                    <a:p>
                      <a:pPr algn="ctr"/>
                      <a:r>
                        <a:rPr lang="en-US" sz="3200" dirty="0" smtClean="0"/>
                        <a:t>-</a:t>
                      </a:r>
                      <a:endParaRPr lang="en-US" sz="3200" dirty="0"/>
                    </a:p>
                  </a:txBody>
                  <a:tcPr anchor="ctr"/>
                </a:tc>
              </a:tr>
              <a:tr h="578726">
                <a:tc>
                  <a:txBody>
                    <a:bodyPr/>
                    <a:lstStyle/>
                    <a:p>
                      <a:pPr algn="ctr"/>
                      <a:r>
                        <a:rPr lang="en-US" sz="3200" dirty="0" smtClean="0"/>
                        <a:t>PM</a:t>
                      </a:r>
                      <a:r>
                        <a:rPr lang="en-US" sz="3200" baseline="-25000" dirty="0" smtClean="0"/>
                        <a:t>10</a:t>
                      </a:r>
                      <a:r>
                        <a:rPr lang="en-US" sz="3200" dirty="0" smtClean="0"/>
                        <a:t> (µg.m</a:t>
                      </a:r>
                      <a:r>
                        <a:rPr lang="en-US" sz="3200" baseline="30000" dirty="0" smtClean="0"/>
                        <a:t>-3</a:t>
                      </a:r>
                      <a:r>
                        <a:rPr lang="en-US" sz="3200" dirty="0" smtClean="0"/>
                        <a:t>)</a:t>
                      </a:r>
                      <a:endParaRPr lang="en-US" sz="3200" dirty="0"/>
                    </a:p>
                  </a:txBody>
                  <a:tcPr anchor="ctr"/>
                </a:tc>
                <a:tc>
                  <a:txBody>
                    <a:bodyPr/>
                    <a:lstStyle/>
                    <a:p>
                      <a:pPr algn="ctr"/>
                      <a:r>
                        <a:rPr lang="en-US" sz="3200" dirty="0" smtClean="0"/>
                        <a:t>9.3 (4.9; 19)</a:t>
                      </a:r>
                      <a:endParaRPr lang="en-US" sz="3200" dirty="0"/>
                    </a:p>
                  </a:txBody>
                  <a:tcPr anchor="ctr"/>
                </a:tc>
                <a:tc>
                  <a:txBody>
                    <a:bodyPr/>
                    <a:lstStyle/>
                    <a:p>
                      <a:pPr algn="ctr"/>
                      <a:r>
                        <a:rPr lang="en-US" sz="3200" dirty="0" smtClean="0"/>
                        <a:t>-</a:t>
                      </a:r>
                      <a:endParaRPr lang="en-US" sz="3200" dirty="0"/>
                    </a:p>
                  </a:txBody>
                  <a:tcPr anchor="ctr"/>
                </a:tc>
              </a:tr>
              <a:tr h="578726">
                <a:tc>
                  <a:txBody>
                    <a:bodyPr/>
                    <a:lstStyle/>
                    <a:p>
                      <a:pPr algn="ctr"/>
                      <a:r>
                        <a:rPr lang="en-US" sz="3200" dirty="0" smtClean="0"/>
                        <a:t>N (cm</a:t>
                      </a:r>
                      <a:r>
                        <a:rPr lang="en-US" sz="3200" baseline="30000" dirty="0" smtClean="0"/>
                        <a:t>-3</a:t>
                      </a:r>
                      <a:r>
                        <a:rPr lang="en-US" sz="3200" dirty="0" smtClean="0"/>
                        <a:t>)</a:t>
                      </a:r>
                      <a:endParaRPr lang="en-US" sz="3200" dirty="0"/>
                    </a:p>
                  </a:txBody>
                  <a:tcPr anchor="ctr"/>
                </a:tc>
                <a:tc>
                  <a:txBody>
                    <a:bodyPr/>
                    <a:lstStyle/>
                    <a:p>
                      <a:pPr algn="ctr"/>
                      <a:r>
                        <a:rPr lang="en-US" sz="3200" dirty="0" smtClean="0"/>
                        <a:t>333 (175; 845)</a:t>
                      </a:r>
                      <a:endParaRPr lang="en-US" sz="3200" dirty="0"/>
                    </a:p>
                  </a:txBody>
                  <a:tcPr anchor="ctr"/>
                </a:tc>
                <a:tc>
                  <a:txBody>
                    <a:bodyPr/>
                    <a:lstStyle/>
                    <a:p>
                      <a:pPr algn="ctr"/>
                      <a:r>
                        <a:rPr lang="en-US" sz="3200" dirty="0" smtClean="0"/>
                        <a:t>-</a:t>
                      </a:r>
                      <a:endParaRPr lang="en-US" sz="3200" dirty="0"/>
                    </a:p>
                  </a:txBody>
                  <a:tcPr anchor="ctr"/>
                </a:tc>
              </a:tr>
              <a:tr h="902913">
                <a:tc>
                  <a:txBody>
                    <a:bodyPr/>
                    <a:lstStyle/>
                    <a:p>
                      <a:pPr algn="ctr"/>
                      <a:r>
                        <a:rPr lang="en-US" sz="3200" dirty="0" smtClean="0"/>
                        <a:t>Scat</a:t>
                      </a:r>
                      <a:r>
                        <a:rPr lang="en-US" sz="3200" baseline="0" dirty="0" smtClean="0"/>
                        <a:t> 550 (Mm</a:t>
                      </a:r>
                      <a:r>
                        <a:rPr lang="en-US" sz="3200" baseline="30000" dirty="0" smtClean="0"/>
                        <a:t>-1</a:t>
                      </a:r>
                      <a:r>
                        <a:rPr lang="en-US" sz="3200" baseline="0" dirty="0" smtClean="0"/>
                        <a:t>)</a:t>
                      </a:r>
                      <a:endParaRPr lang="en-US" sz="3200" dirty="0"/>
                    </a:p>
                  </a:txBody>
                  <a:tcPr anchor="ctr"/>
                </a:tc>
                <a:tc>
                  <a:txBody>
                    <a:bodyPr/>
                    <a:lstStyle/>
                    <a:p>
                      <a:pPr algn="ctr"/>
                      <a:r>
                        <a:rPr lang="en-US" sz="3200" dirty="0" smtClean="0"/>
                        <a:t>6.3 (1.7;</a:t>
                      </a:r>
                      <a:r>
                        <a:rPr lang="en-US" sz="3200" baseline="0" dirty="0" smtClean="0"/>
                        <a:t> 17</a:t>
                      </a:r>
                      <a:r>
                        <a:rPr lang="en-US" sz="3200" dirty="0" smtClean="0"/>
                        <a:t>)</a:t>
                      </a:r>
                      <a:endParaRPr lang="en-US" sz="3200" dirty="0"/>
                    </a:p>
                  </a:txBody>
                  <a:tcPr anchor="ctr"/>
                </a:tc>
                <a:tc>
                  <a:txBody>
                    <a:bodyPr/>
                    <a:lstStyle/>
                    <a:p>
                      <a:pPr algn="ctr"/>
                      <a:r>
                        <a:rPr lang="en-US" sz="3200" dirty="0" smtClean="0"/>
                        <a:t>7.1 (1.5; 21.2)</a:t>
                      </a:r>
                      <a:endParaRPr lang="en-US" sz="3200" dirty="0"/>
                    </a:p>
                  </a:txBody>
                  <a:tcPr anchor="ctr"/>
                </a:tc>
              </a:tr>
              <a:tr h="902913">
                <a:tc>
                  <a:txBody>
                    <a:bodyPr/>
                    <a:lstStyle/>
                    <a:p>
                      <a:pPr algn="ctr"/>
                      <a:r>
                        <a:rPr lang="en-US" sz="3200" dirty="0" smtClean="0"/>
                        <a:t>Abs 637 (Mm</a:t>
                      </a:r>
                      <a:r>
                        <a:rPr lang="en-US" sz="3200" baseline="30000" dirty="0" smtClean="0"/>
                        <a:t>-1</a:t>
                      </a:r>
                      <a:r>
                        <a:rPr lang="en-US" sz="3200" dirty="0" smtClean="0"/>
                        <a:t>)</a:t>
                      </a:r>
                      <a:endParaRPr lang="en-US" sz="3200" dirty="0"/>
                    </a:p>
                  </a:txBody>
                  <a:tcPr anchor="ctr"/>
                </a:tc>
                <a:tc>
                  <a:txBody>
                    <a:bodyPr/>
                    <a:lstStyle/>
                    <a:p>
                      <a:pPr algn="ctr"/>
                      <a:r>
                        <a:rPr lang="en-US" sz="3200" dirty="0" smtClean="0"/>
                        <a:t>0.55 (0.10; 2.74)</a:t>
                      </a:r>
                      <a:endParaRPr lang="en-US" sz="3200" dirty="0"/>
                    </a:p>
                  </a:txBody>
                  <a:tcPr anchor="ctr"/>
                </a:tc>
                <a:tc>
                  <a:txBody>
                    <a:bodyPr/>
                    <a:lstStyle/>
                    <a:p>
                      <a:pPr algn="ctr"/>
                      <a:r>
                        <a:rPr lang="en-US" sz="3200" dirty="0" smtClean="0"/>
                        <a:t>0.40 (0.05; 1.84)</a:t>
                      </a:r>
                      <a:endParaRPr lang="en-US" sz="3200" dirty="0"/>
                    </a:p>
                  </a:txBody>
                  <a:tcPr anchor="ctr"/>
                </a:tc>
              </a:tr>
              <a:tr h="902913">
                <a:tc>
                  <a:txBody>
                    <a:bodyPr/>
                    <a:lstStyle/>
                    <a:p>
                      <a:pPr algn="ctr"/>
                      <a:r>
                        <a:rPr lang="en-US" sz="3200" dirty="0" smtClean="0"/>
                        <a:t>SSA 637</a:t>
                      </a:r>
                      <a:endParaRPr lang="en-US" sz="3200" dirty="0"/>
                    </a:p>
                  </a:txBody>
                  <a:tcPr anchor="ctr"/>
                </a:tc>
                <a:tc>
                  <a:txBody>
                    <a:bodyPr/>
                    <a:lstStyle/>
                    <a:p>
                      <a:pPr algn="ctr"/>
                      <a:r>
                        <a:rPr lang="en-US" sz="3200" dirty="0" smtClean="0"/>
                        <a:t>0.88 (0.74; 0.95)</a:t>
                      </a:r>
                      <a:endParaRPr lang="en-US" sz="3200" dirty="0"/>
                    </a:p>
                  </a:txBody>
                  <a:tcPr anchor="ctr"/>
                </a:tc>
                <a:tc>
                  <a:txBody>
                    <a:bodyPr/>
                    <a:lstStyle/>
                    <a:p>
                      <a:pPr algn="ctr"/>
                      <a:r>
                        <a:rPr lang="en-US" sz="3200" dirty="0" smtClean="0"/>
                        <a:t>0.92 (0.84; 0.96)</a:t>
                      </a:r>
                      <a:endParaRPr lang="en-US" sz="3200" dirty="0"/>
                    </a:p>
                  </a:txBody>
                  <a:tcPr anchor="ctr"/>
                </a:tc>
              </a:tr>
              <a:tr h="902913">
                <a:tc>
                  <a:txBody>
                    <a:bodyPr/>
                    <a:lstStyle/>
                    <a:p>
                      <a:pPr algn="ctr"/>
                      <a:r>
                        <a:rPr lang="en-US" sz="3200" dirty="0" smtClean="0"/>
                        <a:t>SAE</a:t>
                      </a:r>
                      <a:endParaRPr lang="en-US" sz="3200" dirty="0"/>
                    </a:p>
                  </a:txBody>
                  <a:tcPr anchor="ctr"/>
                </a:tc>
                <a:tc>
                  <a:txBody>
                    <a:bodyPr/>
                    <a:lstStyle/>
                    <a:p>
                      <a:pPr algn="ctr"/>
                      <a:r>
                        <a:rPr lang="en-US" sz="3200" dirty="0" smtClean="0"/>
                        <a:t>1.4 (0.7;</a:t>
                      </a:r>
                      <a:r>
                        <a:rPr lang="en-US" sz="3200" baseline="0" dirty="0" smtClean="0"/>
                        <a:t> 2.1)</a:t>
                      </a:r>
                      <a:endParaRPr lang="en-US" sz="3200" dirty="0"/>
                    </a:p>
                  </a:txBody>
                  <a:tcPr anchor="ctr"/>
                </a:tc>
                <a:tc>
                  <a:txBody>
                    <a:bodyPr/>
                    <a:lstStyle/>
                    <a:p>
                      <a:pPr marL="0" marR="0" indent="0" algn="ctr" defTabSz="4284604" rtl="0" eaLnBrk="1" fontAlgn="auto" latinLnBrk="0" hangingPunct="1">
                        <a:lnSpc>
                          <a:spcPct val="100000"/>
                        </a:lnSpc>
                        <a:spcBef>
                          <a:spcPts val="0"/>
                        </a:spcBef>
                        <a:spcAft>
                          <a:spcPts val="0"/>
                        </a:spcAft>
                        <a:buClrTx/>
                        <a:buSzTx/>
                        <a:buFontTx/>
                        <a:buNone/>
                        <a:tabLst/>
                        <a:defRPr/>
                      </a:pPr>
                      <a:r>
                        <a:rPr lang="en-US" sz="3200" dirty="0" smtClean="0"/>
                        <a:t>1.2 (0.6; 1.9)</a:t>
                      </a:r>
                    </a:p>
                  </a:txBody>
                  <a:tcPr anchor="ctr"/>
                </a:tc>
              </a:tr>
              <a:tr h="902913">
                <a:tc>
                  <a:txBody>
                    <a:bodyPr/>
                    <a:lstStyle/>
                    <a:p>
                      <a:pPr algn="ctr"/>
                      <a:r>
                        <a:rPr lang="en-US" sz="3200" dirty="0" smtClean="0"/>
                        <a:t>AAE</a:t>
                      </a:r>
                      <a:endParaRPr lang="en-US" sz="3200" dirty="0"/>
                    </a:p>
                  </a:txBody>
                  <a:tcPr anchor="ctr"/>
                </a:tc>
                <a:tc>
                  <a:txBody>
                    <a:bodyPr/>
                    <a:lstStyle/>
                    <a:p>
                      <a:pPr algn="ctr"/>
                      <a:r>
                        <a:rPr lang="en-US" sz="3200" dirty="0" smtClean="0"/>
                        <a:t>-</a:t>
                      </a:r>
                      <a:endParaRPr lang="en-US" sz="3200" dirty="0"/>
                    </a:p>
                  </a:txBody>
                  <a:tcPr anchor="ctr"/>
                </a:tc>
                <a:tc>
                  <a:txBody>
                    <a:bodyPr/>
                    <a:lstStyle/>
                    <a:p>
                      <a:pPr algn="ctr"/>
                      <a:r>
                        <a:rPr lang="en-US" sz="3200" dirty="0" smtClean="0"/>
                        <a:t>1.4 (0.7; 2.4)</a:t>
                      </a:r>
                      <a:endParaRPr lang="en-US" sz="3200" dirty="0"/>
                    </a:p>
                  </a:txBody>
                  <a:tcPr anchor="ctr"/>
                </a:tc>
              </a:tr>
            </a:tbl>
          </a:graphicData>
        </a:graphic>
      </p:graphicFrame>
      <p:grpSp>
        <p:nvGrpSpPr>
          <p:cNvPr id="16" name="Group 15"/>
          <p:cNvGrpSpPr/>
          <p:nvPr/>
        </p:nvGrpSpPr>
        <p:grpSpPr>
          <a:xfrm>
            <a:off x="1024000" y="5588707"/>
            <a:ext cx="13940990" cy="9295888"/>
            <a:chOff x="36279791" y="5035399"/>
            <a:chExt cx="13940990" cy="9295888"/>
          </a:xfrm>
        </p:grpSpPr>
        <p:sp>
          <p:nvSpPr>
            <p:cNvPr id="2056" name="TextBox 180"/>
            <p:cNvSpPr txBox="1">
              <a:spLocks noChangeArrowheads="1"/>
            </p:cNvSpPr>
            <p:nvPr/>
          </p:nvSpPr>
          <p:spPr bwMode="auto">
            <a:xfrm>
              <a:off x="36279791" y="5035399"/>
              <a:ext cx="13940990" cy="3662541"/>
            </a:xfrm>
            <a:prstGeom prst="rect">
              <a:avLst/>
            </a:prstGeom>
            <a:noFill/>
            <a:ln w="9525">
              <a:noFill/>
              <a:miter lim="800000"/>
              <a:headEnd/>
              <a:tailEnd/>
            </a:ln>
          </p:spPr>
          <p:txBody>
            <a:bodyPr wrap="square">
              <a:spAutoFit/>
            </a:bodyPr>
            <a:lstStyle/>
            <a:p>
              <a:pPr algn="just"/>
              <a:r>
                <a:rPr lang="en-US" sz="4000" b="1" dirty="0">
                  <a:solidFill>
                    <a:schemeClr val="bg1"/>
                  </a:solidFill>
                </a:rPr>
                <a:t>Experimental</a:t>
              </a:r>
              <a:r>
                <a:rPr lang="en-US" sz="4000" b="1" dirty="0" smtClean="0">
                  <a:solidFill>
                    <a:schemeClr val="bg1"/>
                  </a:solidFill>
                </a:rPr>
                <a:t>:</a:t>
              </a:r>
              <a:endParaRPr lang="en-US" sz="4000" b="1" dirty="0">
                <a:solidFill>
                  <a:schemeClr val="bg1"/>
                </a:solidFill>
              </a:endParaRPr>
            </a:p>
            <a:p>
              <a:pPr algn="just"/>
              <a:r>
                <a:rPr lang="en-US" sz="3200" dirty="0" smtClean="0">
                  <a:solidFill>
                    <a:schemeClr val="bg1"/>
                  </a:solidFill>
                </a:rPr>
                <a:t>Aerosol properties have been measured since 2008 at two forest sites in Central Amazonia: the TT34 tower site and the ATTO tower site. Inlet lines run from the measurement level (45m, ~10 m above tree height) to a ground-based lab, climatically controlled. All aerosol measurements (PM10) were taken under dry conditions (RH&lt;45%) and adjusted to STP conditions (1013.25 mbar; 0</a:t>
              </a:r>
              <a:r>
                <a:rPr lang="en-US" sz="3200" baseline="30000" dirty="0" smtClean="0">
                  <a:solidFill>
                    <a:schemeClr val="bg1"/>
                  </a:solidFill>
                </a:rPr>
                <a:t>o</a:t>
              </a:r>
              <a:r>
                <a:rPr lang="en-US" sz="3200" dirty="0" smtClean="0">
                  <a:solidFill>
                    <a:schemeClr val="bg1"/>
                  </a:solidFill>
                </a:rPr>
                <a:t>C).</a:t>
              </a:r>
            </a:p>
          </p:txBody>
        </p:sp>
        <p:sp>
          <p:nvSpPr>
            <p:cNvPr id="59" name="TextBox 58"/>
            <p:cNvSpPr txBox="1"/>
            <p:nvPr/>
          </p:nvSpPr>
          <p:spPr>
            <a:xfrm>
              <a:off x="36395006" y="13254069"/>
              <a:ext cx="13710585" cy="1077218"/>
            </a:xfrm>
            <a:prstGeom prst="rect">
              <a:avLst/>
            </a:prstGeom>
            <a:noFill/>
          </p:spPr>
          <p:txBody>
            <a:bodyPr wrap="square" rtlCol="0">
              <a:spAutoFit/>
            </a:bodyPr>
            <a:lstStyle/>
            <a:p>
              <a:pPr algn="ctr"/>
              <a:r>
                <a:rPr lang="en-US" sz="3200" dirty="0" smtClean="0">
                  <a:solidFill>
                    <a:schemeClr val="bg1"/>
                  </a:solidFill>
                </a:rPr>
                <a:t>Fig. 1: Location of the TT34 (A) and ATTO (B) towers in Amazonas State, Brazil. Prevailing wind direction is Eastern at both tower sites.</a:t>
              </a:r>
              <a:endParaRPr lang="en-US" sz="3200" dirty="0">
                <a:solidFill>
                  <a:schemeClr val="bg1"/>
                </a:solidFill>
              </a:endParaRPr>
            </a:p>
          </p:txBody>
        </p:sp>
        <p:pic>
          <p:nvPicPr>
            <p:cNvPr id="60" name="Picture 59" descr="TT34_ATTO_Brazil_GoogleMaps_nov2013.tif"/>
            <p:cNvPicPr>
              <a:picLocks noChangeAspect="1"/>
            </p:cNvPicPr>
            <p:nvPr/>
          </p:nvPicPr>
          <p:blipFill>
            <a:blip r:embed="rId3" cstate="print"/>
            <a:stretch>
              <a:fillRect/>
            </a:stretch>
          </p:blipFill>
          <p:spPr>
            <a:xfrm>
              <a:off x="36433411" y="8837494"/>
              <a:ext cx="8650661" cy="4297680"/>
            </a:xfrm>
            <a:prstGeom prst="rect">
              <a:avLst/>
            </a:prstGeom>
            <a:ln w="19050">
              <a:solidFill>
                <a:schemeClr val="bg1"/>
              </a:solidFill>
            </a:ln>
          </p:spPr>
        </p:pic>
        <p:pic>
          <p:nvPicPr>
            <p:cNvPr id="61" name="Picture 60" descr="TT34_ATTO_Manaus_GoogleMaps_nov2013.tif"/>
            <p:cNvPicPr>
              <a:picLocks noChangeAspect="1"/>
            </p:cNvPicPr>
            <p:nvPr/>
          </p:nvPicPr>
          <p:blipFill>
            <a:blip r:embed="rId4" cstate="print"/>
            <a:stretch>
              <a:fillRect/>
            </a:stretch>
          </p:blipFill>
          <p:spPr>
            <a:xfrm>
              <a:off x="45458586" y="8837494"/>
              <a:ext cx="4597438" cy="4301360"/>
            </a:xfrm>
            <a:prstGeom prst="rect">
              <a:avLst/>
            </a:prstGeom>
            <a:ln w="19050">
              <a:solidFill>
                <a:schemeClr val="bg1"/>
              </a:solidFill>
            </a:ln>
          </p:spPr>
        </p:pic>
        <p:sp>
          <p:nvSpPr>
            <p:cNvPr id="15" name="Rectangle 14"/>
            <p:cNvSpPr/>
            <p:nvPr/>
          </p:nvSpPr>
          <p:spPr>
            <a:xfrm>
              <a:off x="39648461" y="10364602"/>
              <a:ext cx="548640" cy="54864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6140869" y="16228770"/>
            <a:ext cx="24003125" cy="15806924"/>
            <a:chOff x="26371299" y="2343676"/>
            <a:chExt cx="24003125" cy="15806924"/>
          </a:xfrm>
        </p:grpSpPr>
        <p:sp>
          <p:nvSpPr>
            <p:cNvPr id="51" name="TextBox 178"/>
            <p:cNvSpPr txBox="1">
              <a:spLocks noChangeArrowheads="1"/>
            </p:cNvSpPr>
            <p:nvPr/>
          </p:nvSpPr>
          <p:spPr bwMode="auto">
            <a:xfrm>
              <a:off x="41080415" y="5821015"/>
              <a:ext cx="9178795" cy="2062103"/>
            </a:xfrm>
            <a:prstGeom prst="rect">
              <a:avLst/>
            </a:prstGeom>
            <a:noFill/>
            <a:ln w="9525">
              <a:noFill/>
              <a:miter lim="800000"/>
              <a:headEnd/>
              <a:tailEnd/>
            </a:ln>
          </p:spPr>
          <p:txBody>
            <a:bodyPr wrap="square">
              <a:spAutoFit/>
            </a:bodyPr>
            <a:lstStyle/>
            <a:p>
              <a:pPr algn="just"/>
              <a:r>
                <a:rPr lang="en-US" sz="3200" dirty="0" smtClean="0">
                  <a:solidFill>
                    <a:schemeClr val="bg1"/>
                  </a:solidFill>
                </a:rPr>
                <a:t>Fig.5 (left): Daily medians of particle optical properties measured at TT34 and ATTO sites between 2008 and 2013. Nephelometer truncation error was corrected.</a:t>
              </a:r>
              <a:endParaRPr lang="en-US" sz="3200" dirty="0">
                <a:solidFill>
                  <a:schemeClr val="bg1"/>
                </a:solidFill>
              </a:endParaRPr>
            </a:p>
          </p:txBody>
        </p:sp>
        <p:sp>
          <p:nvSpPr>
            <p:cNvPr id="63" name="TextBox 62"/>
            <p:cNvSpPr txBox="1"/>
            <p:nvPr/>
          </p:nvSpPr>
          <p:spPr>
            <a:xfrm>
              <a:off x="26371299" y="2343676"/>
              <a:ext cx="24003125" cy="3170099"/>
            </a:xfrm>
            <a:prstGeom prst="rect">
              <a:avLst/>
            </a:prstGeom>
            <a:noFill/>
          </p:spPr>
          <p:txBody>
            <a:bodyPr wrap="square" rtlCol="0">
              <a:spAutoFit/>
            </a:bodyPr>
            <a:lstStyle/>
            <a:p>
              <a:r>
                <a:rPr lang="en-US" sz="4000" b="1" dirty="0" smtClean="0">
                  <a:solidFill>
                    <a:schemeClr val="bg1"/>
                  </a:solidFill>
                </a:rPr>
                <a:t>Seasonality of particle optical properties:</a:t>
              </a:r>
            </a:p>
            <a:p>
              <a:pPr algn="just"/>
              <a:r>
                <a:rPr lang="en-US" sz="3200" dirty="0" smtClean="0">
                  <a:solidFill>
                    <a:schemeClr val="bg1"/>
                  </a:solidFill>
                </a:rPr>
                <a:t>Due to the influence of regional biomass burning emissions, higher aerosol loadings are observed during the dry season (Jul-Dec) as compared to the wet season (Jan-Jun). Particle scattering coefficients typically increase by a factor of 3 from wet to dry season, while absorption coefficients increase by a factor of 5, at both sites (Fig.5). Median absorption Angstrom exponent (AAE) for wet season at the ATTO site was 1.4 (Fig.6), indicating that biogenic aerosols are light absorbing (brown carbon), particularly at short visible wavelengths (</a:t>
              </a:r>
              <a:r>
                <a:rPr lang="el-GR" sz="3200" dirty="0" smtClean="0">
                  <a:solidFill>
                    <a:schemeClr val="bg1"/>
                  </a:solidFill>
                </a:rPr>
                <a:t>λ</a:t>
              </a:r>
              <a:r>
                <a:rPr lang="en-US" sz="3200" dirty="0" smtClean="0">
                  <a:solidFill>
                    <a:schemeClr val="bg1"/>
                  </a:solidFill>
                </a:rPr>
                <a:t>&lt;400 nm).</a:t>
              </a:r>
              <a:endParaRPr lang="en-US" sz="3200" dirty="0">
                <a:solidFill>
                  <a:schemeClr val="bg1"/>
                </a:solidFill>
              </a:endParaRPr>
            </a:p>
          </p:txBody>
        </p:sp>
        <p:pic>
          <p:nvPicPr>
            <p:cNvPr id="1028" name="Picture 4"/>
            <p:cNvPicPr>
              <a:picLocks noChangeAspect="1" noChangeArrowheads="1"/>
            </p:cNvPicPr>
            <p:nvPr/>
          </p:nvPicPr>
          <p:blipFill>
            <a:blip r:embed="rId5" cstate="print"/>
            <a:srcRect/>
            <a:stretch>
              <a:fillRect/>
            </a:stretch>
          </p:blipFill>
          <p:spPr bwMode="auto">
            <a:xfrm>
              <a:off x="26448110" y="5821015"/>
              <a:ext cx="14094635" cy="12329585"/>
            </a:xfrm>
            <a:prstGeom prst="rect">
              <a:avLst/>
            </a:prstGeom>
            <a:noFill/>
            <a:ln w="9525">
              <a:noFill/>
              <a:miter lim="800000"/>
              <a:headEnd/>
              <a:tailEnd/>
            </a:ln>
            <a:effectLst/>
          </p:spPr>
        </p:pic>
        <p:sp>
          <p:nvSpPr>
            <p:cNvPr id="73" name="TextBox 72"/>
            <p:cNvSpPr txBox="1"/>
            <p:nvPr/>
          </p:nvSpPr>
          <p:spPr>
            <a:xfrm>
              <a:off x="41042010" y="14494375"/>
              <a:ext cx="9255605" cy="3539430"/>
            </a:xfrm>
            <a:prstGeom prst="rect">
              <a:avLst/>
            </a:prstGeom>
            <a:noFill/>
          </p:spPr>
          <p:txBody>
            <a:bodyPr wrap="square" rtlCol="0">
              <a:spAutoFit/>
            </a:bodyPr>
            <a:lstStyle/>
            <a:p>
              <a:pPr algn="just"/>
              <a:r>
                <a:rPr lang="en-US" sz="3200" dirty="0" smtClean="0">
                  <a:solidFill>
                    <a:schemeClr val="bg1"/>
                  </a:solidFill>
                </a:rPr>
                <a:t>Fig.6 (above): Median particle absorption spectrum at the ATTO site, for 2012-2013 dry and wet season data.  Dashed line shows a typical absorption spectrum of black carbon particles, with AAE=1.0 (Absorption Angstrom Exponent). </a:t>
              </a:r>
              <a:r>
                <a:rPr lang="en-US" sz="3200" dirty="0" err="1" smtClean="0">
                  <a:solidFill>
                    <a:schemeClr val="bg1"/>
                  </a:solidFill>
                </a:rPr>
                <a:t>Aethalometer</a:t>
              </a:r>
              <a:r>
                <a:rPr lang="en-US" sz="3200" dirty="0" smtClean="0">
                  <a:solidFill>
                    <a:schemeClr val="bg1"/>
                  </a:solidFill>
                </a:rPr>
                <a:t> data were corrected for filter loading and multiple scattering effects.</a:t>
              </a:r>
              <a:endParaRPr lang="en-US" sz="3200" dirty="0">
                <a:solidFill>
                  <a:schemeClr val="bg1"/>
                </a:solidFill>
              </a:endParaRPr>
            </a:p>
          </p:txBody>
        </p:sp>
        <p:pic>
          <p:nvPicPr>
            <p:cNvPr id="1026" name="Picture 2"/>
            <p:cNvPicPr>
              <a:picLocks noChangeAspect="1" noChangeArrowheads="1"/>
            </p:cNvPicPr>
            <p:nvPr/>
          </p:nvPicPr>
          <p:blipFill>
            <a:blip r:embed="rId6" cstate="print"/>
            <a:srcRect/>
            <a:stretch>
              <a:fillRect/>
            </a:stretch>
          </p:blipFill>
          <p:spPr bwMode="auto">
            <a:xfrm>
              <a:off x="41080415" y="8387980"/>
              <a:ext cx="9259258" cy="5914370"/>
            </a:xfrm>
            <a:prstGeom prst="rect">
              <a:avLst/>
            </a:prstGeom>
            <a:noFill/>
            <a:ln w="9525">
              <a:noFill/>
              <a:miter lim="800000"/>
              <a:headEnd/>
              <a:tailEnd/>
            </a:ln>
            <a:effectLst/>
          </p:spPr>
        </p:pic>
      </p:grpSp>
      <p:sp>
        <p:nvSpPr>
          <p:cNvPr id="20" name="TextBox 178"/>
          <p:cNvSpPr txBox="1">
            <a:spLocks noChangeArrowheads="1"/>
          </p:cNvSpPr>
          <p:nvPr/>
        </p:nvSpPr>
        <p:spPr bwMode="auto">
          <a:xfrm>
            <a:off x="40197100" y="13366985"/>
            <a:ext cx="10138920" cy="2554545"/>
          </a:xfrm>
          <a:prstGeom prst="rect">
            <a:avLst/>
          </a:prstGeom>
          <a:noFill/>
          <a:ln w="9525">
            <a:noFill/>
            <a:miter lim="800000"/>
            <a:headEnd/>
            <a:tailEnd/>
          </a:ln>
        </p:spPr>
        <p:txBody>
          <a:bodyPr wrap="square">
            <a:spAutoFit/>
          </a:bodyPr>
          <a:lstStyle/>
          <a:p>
            <a:pPr algn="just"/>
            <a:r>
              <a:rPr lang="en-US" sz="3200" dirty="0" smtClean="0">
                <a:solidFill>
                  <a:schemeClr val="bg1"/>
                </a:solidFill>
              </a:rPr>
              <a:t>Tab1: Statistics for wet season particle properties at TT34 (2008-2011) and ATTO sites (2013): median (p</a:t>
            </a:r>
            <a:r>
              <a:rPr lang="en-US" sz="3200" baseline="-25000" dirty="0" smtClean="0">
                <a:solidFill>
                  <a:schemeClr val="bg1"/>
                </a:solidFill>
              </a:rPr>
              <a:t>10</a:t>
            </a:r>
            <a:r>
              <a:rPr lang="en-US" sz="3200" dirty="0" smtClean="0">
                <a:solidFill>
                  <a:schemeClr val="bg1"/>
                </a:solidFill>
              </a:rPr>
              <a:t>; p</a:t>
            </a:r>
            <a:r>
              <a:rPr lang="en-US" sz="3200" baseline="-25000" dirty="0" smtClean="0">
                <a:solidFill>
                  <a:schemeClr val="bg1"/>
                </a:solidFill>
              </a:rPr>
              <a:t>90</a:t>
            </a:r>
            <a:r>
              <a:rPr lang="en-US" sz="3200" dirty="0" smtClean="0">
                <a:solidFill>
                  <a:schemeClr val="bg1"/>
                </a:solidFill>
              </a:rPr>
              <a:t>). N = particle number concentration; SSA = single scattering albedo; SAE = scattering Angstrom exponent; AAE = absorption Angstrom exponent.</a:t>
            </a:r>
            <a:endParaRPr lang="en-US" sz="3200" dirty="0">
              <a:solidFill>
                <a:schemeClr val="bg1"/>
              </a:solidFill>
            </a:endParaRPr>
          </a:p>
        </p:txBody>
      </p:sp>
      <p:sp>
        <p:nvSpPr>
          <p:cNvPr id="21" name="TextBox 20"/>
          <p:cNvSpPr txBox="1"/>
          <p:nvPr/>
        </p:nvSpPr>
        <p:spPr>
          <a:xfrm>
            <a:off x="15694710" y="5667394"/>
            <a:ext cx="9946895" cy="9694962"/>
          </a:xfrm>
          <a:prstGeom prst="rect">
            <a:avLst/>
          </a:prstGeom>
          <a:noFill/>
        </p:spPr>
        <p:txBody>
          <a:bodyPr wrap="square" rtlCol="0">
            <a:spAutoFit/>
          </a:bodyPr>
          <a:lstStyle/>
          <a:p>
            <a:r>
              <a:rPr lang="en-US" sz="4000" b="1" dirty="0" smtClean="0">
                <a:solidFill>
                  <a:schemeClr val="bg1"/>
                </a:solidFill>
              </a:rPr>
              <a:t>Properties of Amazonian biogenic particles:</a:t>
            </a:r>
          </a:p>
          <a:p>
            <a:pPr algn="just"/>
            <a:r>
              <a:rPr lang="en-US" sz="3200" dirty="0" smtClean="0">
                <a:solidFill>
                  <a:schemeClr val="bg1"/>
                </a:solidFill>
              </a:rPr>
              <a:t>Tab.1 shows statistics for aerosol properties observed in the wet season (Jan-Jun) at both sites. In the wet season, the main aerosol source is biogenic, although episodes of particle advection from Africa (mineral dust and biomass burning) were recurrently observed between January and April. In the wet season, 75% of particle mass is in the coarse mode, and median particle number concentration is comparable to observations over remote ocean regions. Dry particle single scattering albedo (SSA) was 4% higher at the ATTO site. However, the measurement period is different at both sites, and year to year variability of African advection strength may affect statistics. Another possibility is the influence of the Manaus urban plume, occasionally detected at the TT34 site. </a:t>
            </a:r>
          </a:p>
          <a:p>
            <a:pPr algn="just"/>
            <a:r>
              <a:rPr lang="en-US" sz="3200" dirty="0" smtClean="0">
                <a:solidFill>
                  <a:srgbClr val="FB1E0D"/>
                </a:solidFill>
                <a:sym typeface="Wingdings" pitchFamily="2" charset="2"/>
              </a:rPr>
              <a:t> Chemical composition</a:t>
            </a:r>
            <a:endParaRPr lang="en-US" sz="3200" dirty="0" smtClean="0">
              <a:solidFill>
                <a:srgbClr val="FB1E0D"/>
              </a:solidFill>
            </a:endParaRPr>
          </a:p>
          <a:p>
            <a:pPr algn="just"/>
            <a:endParaRPr lang="en-US" sz="3200" dirty="0">
              <a:solidFill>
                <a:schemeClr val="bg1"/>
              </a:solidFill>
            </a:endParaRPr>
          </a:p>
        </p:txBody>
      </p:sp>
      <p:sp>
        <p:nvSpPr>
          <p:cNvPr id="22" name="TextBox 21"/>
          <p:cNvSpPr txBox="1"/>
          <p:nvPr/>
        </p:nvSpPr>
        <p:spPr>
          <a:xfrm>
            <a:off x="908786" y="16210411"/>
            <a:ext cx="24694414" cy="6124754"/>
          </a:xfrm>
          <a:prstGeom prst="rect">
            <a:avLst/>
          </a:prstGeom>
          <a:noFill/>
        </p:spPr>
        <p:txBody>
          <a:bodyPr wrap="square" rtlCol="0">
            <a:spAutoFit/>
          </a:bodyPr>
          <a:lstStyle/>
          <a:p>
            <a:r>
              <a:rPr lang="en-US" sz="4000" b="1" dirty="0" err="1" smtClean="0">
                <a:solidFill>
                  <a:schemeClr val="bg1"/>
                </a:solidFill>
              </a:rPr>
              <a:t>Submicrometer</a:t>
            </a:r>
            <a:r>
              <a:rPr lang="en-US" sz="4000" b="1" dirty="0" smtClean="0">
                <a:solidFill>
                  <a:schemeClr val="bg1"/>
                </a:solidFill>
              </a:rPr>
              <a:t> particle size distributions:</a:t>
            </a:r>
          </a:p>
          <a:p>
            <a:pPr algn="just"/>
            <a:r>
              <a:rPr lang="en-US" sz="3200" dirty="0" err="1" smtClean="0">
                <a:solidFill>
                  <a:schemeClr val="bg1"/>
                </a:solidFill>
              </a:rPr>
              <a:t>Submicrometer</a:t>
            </a:r>
            <a:r>
              <a:rPr lang="en-US" sz="3200" dirty="0" smtClean="0">
                <a:solidFill>
                  <a:schemeClr val="bg1"/>
                </a:solidFill>
              </a:rPr>
              <a:t> particle size spectra  (10-500 nm) were measured at the TT34 site between 2008-2009. During the wet season, the </a:t>
            </a:r>
            <a:r>
              <a:rPr lang="en-US" sz="3200" dirty="0" err="1" smtClean="0">
                <a:solidFill>
                  <a:schemeClr val="bg1"/>
                </a:solidFill>
              </a:rPr>
              <a:t>Aitken</a:t>
            </a:r>
            <a:r>
              <a:rPr lang="en-US" sz="3200" dirty="0" smtClean="0">
                <a:solidFill>
                  <a:schemeClr val="bg1"/>
                </a:solidFill>
              </a:rPr>
              <a:t> mode (~30-100 nm) was prominent, while in the dry season the accumulation mode (100-500 nm) dominated the particle number size spectra (Fig.3). A dip between </a:t>
            </a:r>
            <a:r>
              <a:rPr lang="en-US" sz="3200" dirty="0" err="1" smtClean="0">
                <a:solidFill>
                  <a:schemeClr val="bg1"/>
                </a:solidFill>
              </a:rPr>
              <a:t>Aitken</a:t>
            </a:r>
            <a:r>
              <a:rPr lang="en-US" sz="3200" dirty="0" smtClean="0">
                <a:solidFill>
                  <a:schemeClr val="bg1"/>
                </a:solidFill>
              </a:rPr>
              <a:t> and accumulation modes, (</a:t>
            </a:r>
            <a:r>
              <a:rPr lang="en-US" sz="3200" dirty="0" err="1" smtClean="0">
                <a:solidFill>
                  <a:schemeClr val="bg1"/>
                </a:solidFill>
              </a:rPr>
              <a:t>Hoppel</a:t>
            </a:r>
            <a:r>
              <a:rPr lang="en-US" sz="3200" dirty="0" smtClean="0">
                <a:solidFill>
                  <a:schemeClr val="bg1"/>
                </a:solidFill>
              </a:rPr>
              <a:t> minimum), was frequently observed in the wet season. It is usually associated with in-cloud aerosol processes, indicating that secondary aerosol formation in Amazonia may happen both through gas-phase pathways (VOC oxidation) and through particle-phase pathways (heterogeneous reactions in cloud droplets eventually mixed down to the boundary layer). New particle formation and subsequent growth was rarely observed. Nevertheless, bursts of ultrafine particles with diameters in the range 10-20 nm were detected in 93 out of 133 wet season days with observations (70%). The bursts typically lasted 20-120 min, and most events (75%) occurred at nighttime. One of these events is illustrated on Figure 4. </a:t>
            </a:r>
          </a:p>
          <a:p>
            <a:pPr algn="just"/>
            <a:endParaRPr lang="en-US" sz="3200" dirty="0" smtClean="0">
              <a:solidFill>
                <a:schemeClr val="bg1"/>
              </a:solidFill>
            </a:endParaRPr>
          </a:p>
          <a:p>
            <a:pPr algn="just"/>
            <a:endParaRPr lang="en-US" sz="3200" dirty="0" smtClean="0">
              <a:solidFill>
                <a:schemeClr val="bg1"/>
              </a:solidFill>
            </a:endParaRPr>
          </a:p>
          <a:p>
            <a:pPr algn="just"/>
            <a:endParaRPr lang="en-US" sz="3200" dirty="0">
              <a:solidFill>
                <a:schemeClr val="bg1"/>
              </a:solidFill>
            </a:endParaRPr>
          </a:p>
        </p:txBody>
      </p:sp>
      <p:grpSp>
        <p:nvGrpSpPr>
          <p:cNvPr id="29" name="Group 28"/>
          <p:cNvGrpSpPr/>
          <p:nvPr/>
        </p:nvGrpSpPr>
        <p:grpSpPr>
          <a:xfrm>
            <a:off x="1024000" y="21488377"/>
            <a:ext cx="10026594" cy="7068398"/>
            <a:chOff x="14580965" y="16075150"/>
            <a:chExt cx="10026594" cy="7068398"/>
          </a:xfrm>
        </p:grpSpPr>
        <p:pic>
          <p:nvPicPr>
            <p:cNvPr id="1027" name="Picture 3"/>
            <p:cNvPicPr>
              <a:picLocks noChangeAspect="1" noChangeArrowheads="1"/>
            </p:cNvPicPr>
            <p:nvPr/>
          </p:nvPicPr>
          <p:blipFill>
            <a:blip r:embed="rId7" cstate="print"/>
            <a:srcRect/>
            <a:stretch>
              <a:fillRect/>
            </a:stretch>
          </p:blipFill>
          <p:spPr bwMode="auto">
            <a:xfrm>
              <a:off x="14580965" y="16075150"/>
              <a:ext cx="10026594" cy="5943600"/>
            </a:xfrm>
            <a:prstGeom prst="rect">
              <a:avLst/>
            </a:prstGeom>
            <a:noFill/>
            <a:ln w="9525">
              <a:noFill/>
              <a:miter lim="800000"/>
              <a:headEnd/>
              <a:tailEnd/>
            </a:ln>
            <a:effectLst/>
          </p:spPr>
        </p:pic>
        <p:sp>
          <p:nvSpPr>
            <p:cNvPr id="25" name="TextBox 24"/>
            <p:cNvSpPr txBox="1"/>
            <p:nvPr/>
          </p:nvSpPr>
          <p:spPr>
            <a:xfrm>
              <a:off x="14580965" y="22066330"/>
              <a:ext cx="10023705" cy="1077218"/>
            </a:xfrm>
            <a:prstGeom prst="rect">
              <a:avLst/>
            </a:prstGeom>
            <a:noFill/>
          </p:spPr>
          <p:txBody>
            <a:bodyPr wrap="square" rtlCol="0">
              <a:spAutoFit/>
            </a:bodyPr>
            <a:lstStyle/>
            <a:p>
              <a:pPr algn="ctr"/>
              <a:r>
                <a:rPr lang="en-US" sz="3200" dirty="0" smtClean="0">
                  <a:solidFill>
                    <a:schemeClr val="bg1"/>
                  </a:solidFill>
                </a:rPr>
                <a:t>Fig. 3: Median particle number size distribution for wet and dry season at the TT34 site between 2008-2009..</a:t>
              </a:r>
              <a:endParaRPr lang="en-US" sz="3200" dirty="0">
                <a:solidFill>
                  <a:schemeClr val="bg1"/>
                </a:solidFill>
              </a:endParaRPr>
            </a:p>
          </p:txBody>
        </p:sp>
      </p:grpSp>
      <p:grpSp>
        <p:nvGrpSpPr>
          <p:cNvPr id="30" name="Group 29"/>
          <p:cNvGrpSpPr/>
          <p:nvPr/>
        </p:nvGrpSpPr>
        <p:grpSpPr>
          <a:xfrm>
            <a:off x="13966485" y="21528660"/>
            <a:ext cx="10062109" cy="10931128"/>
            <a:chOff x="14580965" y="23141670"/>
            <a:chExt cx="10062109" cy="10931128"/>
          </a:xfrm>
        </p:grpSpPr>
        <p:pic>
          <p:nvPicPr>
            <p:cNvPr id="27" name="Picture 26" descr="burst_04apr2009.tif"/>
            <p:cNvPicPr>
              <a:picLocks noChangeAspect="1"/>
            </p:cNvPicPr>
            <p:nvPr/>
          </p:nvPicPr>
          <p:blipFill>
            <a:blip r:embed="rId8" cstate="print"/>
            <a:stretch>
              <a:fillRect/>
            </a:stretch>
          </p:blipFill>
          <p:spPr>
            <a:xfrm>
              <a:off x="14619367" y="23141670"/>
              <a:ext cx="10023707" cy="5943600"/>
            </a:xfrm>
            <a:prstGeom prst="rect">
              <a:avLst/>
            </a:prstGeom>
          </p:spPr>
        </p:pic>
        <p:sp>
          <p:nvSpPr>
            <p:cNvPr id="28" name="TextBox 27"/>
            <p:cNvSpPr txBox="1"/>
            <p:nvPr/>
          </p:nvSpPr>
          <p:spPr>
            <a:xfrm>
              <a:off x="14580965" y="29056040"/>
              <a:ext cx="10023705" cy="5016758"/>
            </a:xfrm>
            <a:prstGeom prst="rect">
              <a:avLst/>
            </a:prstGeom>
            <a:noFill/>
          </p:spPr>
          <p:txBody>
            <a:bodyPr wrap="square" rtlCol="0">
              <a:spAutoFit/>
            </a:bodyPr>
            <a:lstStyle/>
            <a:p>
              <a:pPr algn="just"/>
              <a:r>
                <a:rPr lang="en-US" sz="3200" dirty="0" smtClean="0">
                  <a:solidFill>
                    <a:schemeClr val="bg1"/>
                  </a:solidFill>
                </a:rPr>
                <a:t>Fig. 4: </a:t>
              </a:r>
              <a:r>
                <a:rPr lang="en-US" sz="3200" dirty="0" err="1" smtClean="0">
                  <a:solidFill>
                    <a:schemeClr val="bg1"/>
                  </a:solidFill>
                </a:rPr>
                <a:t>Contourplot</a:t>
              </a:r>
              <a:r>
                <a:rPr lang="en-US" sz="3200" dirty="0" smtClean="0">
                  <a:solidFill>
                    <a:schemeClr val="bg1"/>
                  </a:solidFill>
                </a:rPr>
                <a:t> showing an example of particle burst at TT34 site. Before the burst, </a:t>
              </a:r>
              <a:r>
                <a:rPr lang="en-US" sz="3200" dirty="0" err="1" smtClean="0">
                  <a:solidFill>
                    <a:schemeClr val="bg1"/>
                  </a:solidFill>
                </a:rPr>
                <a:t>Aitken</a:t>
              </a:r>
              <a:r>
                <a:rPr lang="en-US" sz="3200" dirty="0" smtClean="0">
                  <a:solidFill>
                    <a:schemeClr val="bg1"/>
                  </a:solidFill>
                </a:rPr>
                <a:t> and accumulation modes were present, showing a </a:t>
              </a:r>
              <a:r>
                <a:rPr lang="en-US" sz="3200" dirty="0" err="1" smtClean="0">
                  <a:solidFill>
                    <a:schemeClr val="bg1"/>
                  </a:solidFill>
                </a:rPr>
                <a:t>Hoppel</a:t>
              </a:r>
              <a:r>
                <a:rPr lang="en-US" sz="3200" dirty="0" smtClean="0">
                  <a:solidFill>
                    <a:schemeClr val="bg1"/>
                  </a:solidFill>
                </a:rPr>
                <a:t> minimum; at 10 pm local time a third mode appears, dominating the other two; after 4 am the ultrafine mode gets less and less intense, as particles grow to the </a:t>
              </a:r>
              <a:r>
                <a:rPr lang="en-US" sz="3200" dirty="0" err="1" smtClean="0">
                  <a:solidFill>
                    <a:schemeClr val="bg1"/>
                  </a:solidFill>
                </a:rPr>
                <a:t>Aitken</a:t>
              </a:r>
              <a:r>
                <a:rPr lang="en-US" sz="3200" dirty="0" smtClean="0">
                  <a:solidFill>
                    <a:schemeClr val="bg1"/>
                  </a:solidFill>
                </a:rPr>
                <a:t> mode; at 6 am the </a:t>
              </a:r>
              <a:r>
                <a:rPr lang="en-US" sz="3200" dirty="0" err="1" smtClean="0">
                  <a:solidFill>
                    <a:schemeClr val="bg1"/>
                  </a:solidFill>
                </a:rPr>
                <a:t>Hoppel</a:t>
              </a:r>
              <a:r>
                <a:rPr lang="en-US" sz="3200" dirty="0" smtClean="0">
                  <a:solidFill>
                    <a:schemeClr val="bg1"/>
                  </a:solidFill>
                </a:rPr>
                <a:t> minimum is gone and the </a:t>
              </a:r>
              <a:r>
                <a:rPr lang="en-US" sz="3200" dirty="0" err="1" smtClean="0">
                  <a:solidFill>
                    <a:schemeClr val="bg1"/>
                  </a:solidFill>
                </a:rPr>
                <a:t>Aitken</a:t>
              </a:r>
              <a:r>
                <a:rPr lang="en-US" sz="3200" dirty="0" smtClean="0">
                  <a:solidFill>
                    <a:schemeClr val="bg1"/>
                  </a:solidFill>
                </a:rPr>
                <a:t> mode dominates the </a:t>
              </a:r>
              <a:r>
                <a:rPr lang="en-US" sz="3200" dirty="0" err="1" smtClean="0">
                  <a:solidFill>
                    <a:schemeClr val="bg1"/>
                  </a:solidFill>
                </a:rPr>
                <a:t>paticle</a:t>
              </a:r>
              <a:r>
                <a:rPr lang="en-US" sz="3200" dirty="0" smtClean="0">
                  <a:solidFill>
                    <a:schemeClr val="bg1"/>
                  </a:solidFill>
                </a:rPr>
                <a:t> size spectra.</a:t>
              </a:r>
            </a:p>
            <a:p>
              <a:pPr algn="just"/>
              <a:endParaRPr lang="en-US" sz="3200" dirty="0">
                <a:solidFill>
                  <a:schemeClr val="bg1"/>
                </a:solidFill>
              </a:endParaRPr>
            </a:p>
          </p:txBody>
        </p:sp>
      </p:grpSp>
      <p:pic>
        <p:nvPicPr>
          <p:cNvPr id="31" name="Picture 4" descr="http://www4.usp.br/templates/usp/images/logo-usp.gif">
            <a:hlinkClick r:id="rId9"/>
          </p:cNvPr>
          <p:cNvPicPr>
            <a:picLocks noChangeAspect="1" noChangeArrowheads="1"/>
          </p:cNvPicPr>
          <p:nvPr/>
        </p:nvPicPr>
        <p:blipFill>
          <a:blip r:embed="rId10" cstate="print"/>
          <a:srcRect/>
          <a:stretch>
            <a:fillRect/>
          </a:stretch>
        </p:blipFill>
        <p:spPr bwMode="auto">
          <a:xfrm>
            <a:off x="47471918" y="3247880"/>
            <a:ext cx="2864102" cy="1536200"/>
          </a:xfrm>
          <a:prstGeom prst="rect">
            <a:avLst/>
          </a:prstGeom>
          <a:noFill/>
          <a:ln>
            <a:solidFill>
              <a:schemeClr val="tx1"/>
            </a:solidFill>
          </a:ln>
        </p:spPr>
      </p:pic>
      <p:pic>
        <p:nvPicPr>
          <p:cNvPr id="32" name="Picture 2" descr="logo_unifesp_75_concurso"/>
          <p:cNvPicPr>
            <a:picLocks noChangeAspect="1" noChangeArrowheads="1"/>
          </p:cNvPicPr>
          <p:nvPr/>
        </p:nvPicPr>
        <p:blipFill>
          <a:blip r:embed="rId11" cstate="print"/>
          <a:srcRect/>
          <a:stretch>
            <a:fillRect/>
          </a:stretch>
        </p:blipFill>
        <p:spPr bwMode="auto">
          <a:xfrm>
            <a:off x="44383244" y="3247880"/>
            <a:ext cx="2654341" cy="1542048"/>
          </a:xfrm>
          <a:prstGeom prst="rect">
            <a:avLst/>
          </a:prstGeom>
          <a:noFill/>
          <a:ln>
            <a:solidFill>
              <a:schemeClr val="tx1"/>
            </a:solidFill>
          </a:ln>
        </p:spPr>
      </p:pic>
      <p:pic>
        <p:nvPicPr>
          <p:cNvPr id="2" name="Picture 4" descr="logo_g"/>
          <p:cNvPicPr>
            <a:picLocks noChangeAspect="1" noChangeArrowheads="1"/>
          </p:cNvPicPr>
          <p:nvPr/>
        </p:nvPicPr>
        <p:blipFill>
          <a:blip r:embed="rId12" cstate="print"/>
          <a:srcRect/>
          <a:stretch>
            <a:fillRect/>
          </a:stretch>
        </p:blipFill>
        <p:spPr bwMode="auto">
          <a:xfrm>
            <a:off x="45153158" y="866770"/>
            <a:ext cx="2430015" cy="1965960"/>
          </a:xfrm>
          <a:prstGeom prst="rect">
            <a:avLst/>
          </a:prstGeom>
          <a:solidFill>
            <a:schemeClr val="bg1"/>
          </a:solidFill>
          <a:ln w="28575">
            <a:solidFill>
              <a:schemeClr val="tx1"/>
            </a:solidFill>
            <a:miter lim="800000"/>
            <a:headEnd/>
            <a:tailEnd/>
          </a:ln>
        </p:spPr>
      </p:pic>
      <p:pic>
        <p:nvPicPr>
          <p:cNvPr id="1030" name="Picture 6" descr="http://hpac.harvard.edu/files/styles/os_files_medium/public/hpac/files/hpac-footer-banner.png?itok=DwrVvvIa"/>
          <p:cNvPicPr>
            <a:picLocks noChangeAspect="1" noChangeArrowheads="1"/>
          </p:cNvPicPr>
          <p:nvPr/>
        </p:nvPicPr>
        <p:blipFill>
          <a:blip r:embed="rId13" cstate="print"/>
          <a:srcRect l="-1076" t="-7843" r="83507" b="-3922"/>
          <a:stretch>
            <a:fillRect/>
          </a:stretch>
        </p:blipFill>
        <p:spPr bwMode="auto">
          <a:xfrm>
            <a:off x="48358054" y="531831"/>
            <a:ext cx="1977966" cy="2300899"/>
          </a:xfrm>
          <a:prstGeom prst="rect">
            <a:avLst/>
          </a:prstGeom>
          <a:solidFill>
            <a:schemeClr val="bg1"/>
          </a:solidFill>
          <a:ln w="28575">
            <a:solidFill>
              <a:schemeClr val="tx1"/>
            </a:solidFill>
          </a:ln>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669770" y="6102229"/>
            <a:ext cx="10033512" cy="6193525"/>
          </a:xfrm>
          <a:prstGeom prst="rect">
            <a:avLst/>
          </a:prstGeom>
        </p:spPr>
      </p:pic>
      <p:sp>
        <p:nvSpPr>
          <p:cNvPr id="33" name="TextBox 178"/>
          <p:cNvSpPr txBox="1">
            <a:spLocks noChangeArrowheads="1"/>
          </p:cNvSpPr>
          <p:nvPr/>
        </p:nvSpPr>
        <p:spPr bwMode="auto">
          <a:xfrm>
            <a:off x="27680792" y="12295754"/>
            <a:ext cx="10138920" cy="3046988"/>
          </a:xfrm>
          <a:prstGeom prst="rect">
            <a:avLst/>
          </a:prstGeom>
          <a:noFill/>
          <a:ln w="9525">
            <a:noFill/>
            <a:miter lim="800000"/>
            <a:headEnd/>
            <a:tailEnd/>
          </a:ln>
        </p:spPr>
        <p:txBody>
          <a:bodyPr wrap="square">
            <a:spAutoFit/>
          </a:bodyPr>
          <a:lstStyle/>
          <a:p>
            <a:pPr algn="just"/>
            <a:r>
              <a:rPr lang="en-US" sz="3200" dirty="0" smtClean="0">
                <a:solidFill>
                  <a:schemeClr val="bg1"/>
                </a:solidFill>
              </a:rPr>
              <a:t>Fig. 2 – Observations of aerosol elemental composition with aerosol mass spectrometry at the TT34 site at the ZF2. The large dominance of organic particles with low sulfate is very clear. Part of this organic component is primary aerosol particles and part id secondary organic aerosol formed in the atmosphere</a:t>
            </a:r>
            <a:endParaRPr lang="en-US" sz="3200" dirty="0">
              <a:solidFill>
                <a:schemeClr val="bg1"/>
              </a:solidFill>
            </a:endParaRPr>
          </a:p>
        </p:txBody>
      </p:sp>
      <p:pic>
        <p:nvPicPr>
          <p:cNvPr id="34" name="Pictur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7829" y="2477567"/>
            <a:ext cx="5395902" cy="1719686"/>
          </a:xfrm>
          <a:prstGeom prst="rect">
            <a:avLst/>
          </a:prstGeom>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10235</TotalTime>
  <Words>1057</Words>
  <Application>Microsoft Office PowerPoint</Application>
  <PresentationFormat>Custom</PresentationFormat>
  <Paragraphs>48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Diseño predeterminado</vt:lpstr>
      <vt:lpstr>Biogenic aerosols from Amazonia: composition, size distributions and optical properties   Rizzo, L.V.1, Artaxo, P.2 , Brito, J.F.2, Barbosa, H.M.2, Andreae, M.O.3, Martin, S.T.4    1 Federal University of Sao Paulo (UNIFESP), Brazil ; 2 University of Sao Paulo (USP), Brazil,  3 Max Planck Institute for Chemistry, Germany , 4 Harvard University, USA  </vt:lpstr>
    </vt:vector>
  </TitlesOfParts>
  <Company>Siracusa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Luciana Rizzo</dc:creator>
  <cp:lastModifiedBy>Paulo Artaxo</cp:lastModifiedBy>
  <cp:revision>245</cp:revision>
  <dcterms:created xsi:type="dcterms:W3CDTF">2009-03-26T20:51:52Z</dcterms:created>
  <dcterms:modified xsi:type="dcterms:W3CDTF">2013-11-26T18:53:38Z</dcterms:modified>
</cp:coreProperties>
</file>