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7" r:id="rId3"/>
    <p:sldMasterId id="2147483723" r:id="rId4"/>
    <p:sldMasterId id="2147483731" r:id="rId5"/>
    <p:sldMasterId id="2147483744" r:id="rId6"/>
  </p:sldMasterIdLst>
  <p:notesMasterIdLst>
    <p:notesMasterId r:id="rId63"/>
  </p:notesMasterIdLst>
  <p:sldIdLst>
    <p:sldId id="373" r:id="rId7"/>
    <p:sldId id="602" r:id="rId8"/>
    <p:sldId id="642" r:id="rId9"/>
    <p:sldId id="694" r:id="rId10"/>
    <p:sldId id="643" r:id="rId11"/>
    <p:sldId id="595" r:id="rId12"/>
    <p:sldId id="563" r:id="rId13"/>
    <p:sldId id="684" r:id="rId14"/>
    <p:sldId id="610" r:id="rId15"/>
    <p:sldId id="696" r:id="rId16"/>
    <p:sldId id="600" r:id="rId17"/>
    <p:sldId id="690" r:id="rId18"/>
    <p:sldId id="630" r:id="rId19"/>
    <p:sldId id="646" r:id="rId20"/>
    <p:sldId id="605" r:id="rId21"/>
    <p:sldId id="641" r:id="rId22"/>
    <p:sldId id="645" r:id="rId23"/>
    <p:sldId id="648" r:id="rId24"/>
    <p:sldId id="670" r:id="rId25"/>
    <p:sldId id="693" r:id="rId26"/>
    <p:sldId id="698" r:id="rId27"/>
    <p:sldId id="653" r:id="rId28"/>
    <p:sldId id="654" r:id="rId29"/>
    <p:sldId id="686" r:id="rId30"/>
    <p:sldId id="650" r:id="rId31"/>
    <p:sldId id="651" r:id="rId32"/>
    <p:sldId id="652" r:id="rId33"/>
    <p:sldId id="655" r:id="rId34"/>
    <p:sldId id="687" r:id="rId35"/>
    <p:sldId id="688" r:id="rId36"/>
    <p:sldId id="660" r:id="rId37"/>
    <p:sldId id="661" r:id="rId38"/>
    <p:sldId id="678" r:id="rId39"/>
    <p:sldId id="679" r:id="rId40"/>
    <p:sldId id="691" r:id="rId41"/>
    <p:sldId id="543" r:id="rId42"/>
    <p:sldId id="671" r:id="rId43"/>
    <p:sldId id="674" r:id="rId44"/>
    <p:sldId id="676" r:id="rId45"/>
    <p:sldId id="682" r:id="rId46"/>
    <p:sldId id="692" r:id="rId47"/>
    <p:sldId id="631" r:id="rId48"/>
    <p:sldId id="695" r:id="rId49"/>
    <p:sldId id="697" r:id="rId50"/>
    <p:sldId id="601" r:id="rId51"/>
    <p:sldId id="603" r:id="rId52"/>
    <p:sldId id="546" r:id="rId53"/>
    <p:sldId id="547" r:id="rId54"/>
    <p:sldId id="685" r:id="rId55"/>
    <p:sldId id="618" r:id="rId56"/>
    <p:sldId id="574" r:id="rId57"/>
    <p:sldId id="656" r:id="rId58"/>
    <p:sldId id="545" r:id="rId59"/>
    <p:sldId id="615" r:id="rId60"/>
    <p:sldId id="675" r:id="rId61"/>
    <p:sldId id="662" r:id="rId62"/>
  </p:sldIdLst>
  <p:sldSz cx="9144000" cy="6858000" type="screen4x3"/>
  <p:notesSz cx="6858000" cy="9144000"/>
  <p:defaultTex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8126" autoAdjust="0"/>
    <p:restoredTop sz="87899" autoAdjust="0"/>
  </p:normalViewPr>
  <p:slideViewPr>
    <p:cSldViewPr>
      <p:cViewPr varScale="1">
        <p:scale>
          <a:sx n="68" d="100"/>
          <a:sy n="68" d="100"/>
        </p:scale>
        <p:origin x="-1458" y="-10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83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E:\EUCAARI_Data\SFU\QC_Gravimetric_Analysis_EUCAARI_AMT-30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EUCAARI_Data\SFU\QC_Gravimetric_Analysis_EUCAARI_AMT-30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LFA-SERVER\ESTACOES-EXPERIMENTOS\ZF2_TT34_Tower\EUCAARI_AEROCLIMA_2008-2013\FILTROS\QC_Gravimetric_Analysis_EUCAARI_AMT-307.xlsx" TargetMode="Externa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oleObject" Target="file:///D:\Backup_LFA_SERVER\A_Paulo_Backup\Dropbox\Temp%20Dropbox\Relatorio%20AEROCLIMA\OCEC_PORTO%20VELHO.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Backup_LFA_SERVER\A_Paulo_Backup\Dropbox\Temp%20Dropbox\Relatorio%20AEROCLIMA\OCEC_PORTO%20VELHO.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AMAZE_EUCAARI\Analisys\SMPS_measurements\SMPS_fit\plots\paper\2008-2013\diurnal_cycle_fit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AMAZE_EUCAARI\Analisys\SMPS_measurements\SMPS_fit\plots\paper\2008-2013\diurnal_cycle_fi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50" b="1" i="0" u="none" strike="noStrike" baseline="0">
                <a:solidFill>
                  <a:srgbClr val="000000"/>
                </a:solidFill>
                <a:latin typeface="Arial"/>
                <a:ea typeface="Arial"/>
                <a:cs typeface="Arial"/>
              </a:defRPr>
            </a:pPr>
            <a:r>
              <a:rPr lang="en-US"/>
              <a:t>Manaus SFU -  Black Carbon Concentration fine and coarse mode</a:t>
            </a:r>
          </a:p>
        </c:rich>
      </c:tx>
      <c:layout>
        <c:manualLayout>
          <c:xMode val="edge"/>
          <c:yMode val="edge"/>
          <c:x val="0.16884533232048965"/>
          <c:y val="3.4161438376352687E-2"/>
        </c:manualLayout>
      </c:layout>
      <c:overlay val="0"/>
      <c:spPr>
        <a:noFill/>
        <a:ln w="25400">
          <a:noFill/>
        </a:ln>
      </c:spPr>
    </c:title>
    <c:autoTitleDeleted val="0"/>
    <c:plotArea>
      <c:layout>
        <c:manualLayout>
          <c:layoutTarget val="inner"/>
          <c:xMode val="edge"/>
          <c:yMode val="edge"/>
          <c:x val="0.12235614778921934"/>
          <c:y val="0.13078389265512935"/>
          <c:w val="0.85471184130830202"/>
          <c:h val="0.66388760228500854"/>
        </c:manualLayout>
      </c:layout>
      <c:barChart>
        <c:barDir val="col"/>
        <c:grouping val="stacked"/>
        <c:varyColors val="0"/>
        <c:ser>
          <c:idx val="1"/>
          <c:order val="0"/>
          <c:tx>
            <c:v>Coarse</c:v>
          </c:tx>
          <c:spPr>
            <a:solidFill>
              <a:srgbClr val="FF0000"/>
            </a:solidFill>
            <a:ln w="12700">
              <a:solidFill>
                <a:srgbClr val="000000"/>
              </a:solidFill>
              <a:prstDash val="solid"/>
            </a:ln>
          </c:spPr>
          <c:invertIfNegative val="0"/>
          <c:cat>
            <c:numRef>
              <c:f>Gravimetria!$K$10:$K$316</c:f>
              <c:numCache>
                <c:formatCode>m/d/yy\ h:mm;@</c:formatCode>
                <c:ptCount val="307"/>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39656.379513888889</c:v>
                </c:pt>
                <c:pt idx="38">
                  <c:v>39659.881250000006</c:v>
                </c:pt>
                <c:pt idx="39">
                  <c:v>39663.353472222225</c:v>
                </c:pt>
                <c:pt idx="40">
                  <c:v>39666.814236111109</c:v>
                </c:pt>
                <c:pt idx="41">
                  <c:v>39670.320833333331</c:v>
                </c:pt>
                <c:pt idx="42">
                  <c:v>39673.90347222222</c:v>
                </c:pt>
                <c:pt idx="43">
                  <c:v>39679.083680555559</c:v>
                </c:pt>
                <c:pt idx="44">
                  <c:v>39682.663888888885</c:v>
                </c:pt>
                <c:pt idx="45">
                  <c:v>39684.657291666663</c:v>
                </c:pt>
                <c:pt idx="46">
                  <c:v>39689.559722222228</c:v>
                </c:pt>
                <c:pt idx="47">
                  <c:v>39696.970833333333</c:v>
                </c:pt>
                <c:pt idx="48">
                  <c:v>39701.824999999997</c:v>
                </c:pt>
                <c:pt idx="49">
                  <c:v>39705.926388888889</c:v>
                </c:pt>
                <c:pt idx="50">
                  <c:v>39709.467013888891</c:v>
                </c:pt>
                <c:pt idx="51">
                  <c:v>39712.392361111109</c:v>
                </c:pt>
                <c:pt idx="52">
                  <c:v>39715.864583333336</c:v>
                </c:pt>
                <c:pt idx="53">
                  <c:v>39719.355902777781</c:v>
                </c:pt>
                <c:pt idx="54">
                  <c:v>39722.875</c:v>
                </c:pt>
                <c:pt idx="55">
                  <c:v>39726.404513888891</c:v>
                </c:pt>
                <c:pt idx="56">
                  <c:v>39729.848611111112</c:v>
                </c:pt>
                <c:pt idx="57">
                  <c:v>39733.048958333333</c:v>
                </c:pt>
                <c:pt idx="58">
                  <c:v>39736.619791666672</c:v>
                </c:pt>
                <c:pt idx="59">
                  <c:v>39739.944444444445</c:v>
                </c:pt>
                <c:pt idx="60">
                  <c:v>39742.951388888891</c:v>
                </c:pt>
                <c:pt idx="61">
                  <c:v>39746.913194444438</c:v>
                </c:pt>
                <c:pt idx="62">
                  <c:v>39750.904513888891</c:v>
                </c:pt>
                <c:pt idx="63">
                  <c:v>39754.381944444445</c:v>
                </c:pt>
                <c:pt idx="64">
                  <c:v>39757.939236111109</c:v>
                </c:pt>
                <c:pt idx="65">
                  <c:v>39761.423611111109</c:v>
                </c:pt>
                <c:pt idx="66">
                  <c:v>39764.385416666664</c:v>
                </c:pt>
                <c:pt idx="67">
                  <c:v>39768.883680555555</c:v>
                </c:pt>
                <c:pt idx="68">
                  <c:v>39774.847222222219</c:v>
                </c:pt>
                <c:pt idx="69">
                  <c:v>39779.576388888891</c:v>
                </c:pt>
                <c:pt idx="70">
                  <c:v>39783.081597222219</c:v>
                </c:pt>
                <c:pt idx="71">
                  <c:v>39785.840277777781</c:v>
                </c:pt>
                <c:pt idx="72">
                  <c:v>39789.333333333336</c:v>
                </c:pt>
                <c:pt idx="73">
                  <c:v>39792.815972222219</c:v>
                </c:pt>
                <c:pt idx="74">
                  <c:v>39795.819444444445</c:v>
                </c:pt>
                <c:pt idx="75">
                  <c:v>39799.319444444438</c:v>
                </c:pt>
                <c:pt idx="76">
                  <c:v>39804.817708333336</c:v>
                </c:pt>
                <c:pt idx="77">
                  <c:v>39810.336805555562</c:v>
                </c:pt>
                <c:pt idx="78">
                  <c:v>39815.878472222219</c:v>
                </c:pt>
                <c:pt idx="79">
                  <c:v>39820.904513888891</c:v>
                </c:pt>
                <c:pt idx="80">
                  <c:v>39824.315972222219</c:v>
                </c:pt>
                <c:pt idx="81">
                  <c:v>39830.842013888891</c:v>
                </c:pt>
                <c:pt idx="82">
                  <c:v>39834.342013888891</c:v>
                </c:pt>
                <c:pt idx="83">
                  <c:v>39839.842013888891</c:v>
                </c:pt>
                <c:pt idx="84">
                  <c:v>39846.826388888891</c:v>
                </c:pt>
                <c:pt idx="85">
                  <c:v>39853.840277777781</c:v>
                </c:pt>
                <c:pt idx="86">
                  <c:v>39863.807638888888</c:v>
                </c:pt>
                <c:pt idx="87">
                  <c:v>39868.246874999997</c:v>
                </c:pt>
                <c:pt idx="88">
                  <c:v>39875.227430555562</c:v>
                </c:pt>
                <c:pt idx="89">
                  <c:v>39880.706597222219</c:v>
                </c:pt>
                <c:pt idx="90">
                  <c:v>39886.21875</c:v>
                </c:pt>
                <c:pt idx="91">
                  <c:v>39891.173611111109</c:v>
                </c:pt>
                <c:pt idx="92">
                  <c:v>39896.189236111109</c:v>
                </c:pt>
                <c:pt idx="93">
                  <c:v>39901.753472222219</c:v>
                </c:pt>
                <c:pt idx="94">
                  <c:v>39905.659722222219</c:v>
                </c:pt>
                <c:pt idx="95">
                  <c:v>39910.166666666664</c:v>
                </c:pt>
                <c:pt idx="96">
                  <c:v>39916.197916666672</c:v>
                </c:pt>
                <c:pt idx="97">
                  <c:v>39921.689236111109</c:v>
                </c:pt>
                <c:pt idx="98">
                  <c:v>39925.689236111109</c:v>
                </c:pt>
                <c:pt idx="99">
                  <c:v>39929.727430555555</c:v>
                </c:pt>
                <c:pt idx="100">
                  <c:v>39932.770833333336</c:v>
                </c:pt>
                <c:pt idx="101">
                  <c:v>39936.223958333328</c:v>
                </c:pt>
                <c:pt idx="102">
                  <c:v>39939.699652777781</c:v>
                </c:pt>
                <c:pt idx="103">
                  <c:v>39943.208333333336</c:v>
                </c:pt>
                <c:pt idx="104">
                  <c:v>39947.175347222219</c:v>
                </c:pt>
                <c:pt idx="105">
                  <c:v>39951.651041666664</c:v>
                </c:pt>
                <c:pt idx="106">
                  <c:v>39957.145833333336</c:v>
                </c:pt>
                <c:pt idx="107">
                  <c:v>39961.199652777781</c:v>
                </c:pt>
                <c:pt idx="108">
                  <c:v>39964.704861111109</c:v>
                </c:pt>
                <c:pt idx="109">
                  <c:v>39970.243055555555</c:v>
                </c:pt>
                <c:pt idx="110">
                  <c:v>39975.291666666672</c:v>
                </c:pt>
                <c:pt idx="111">
                  <c:v>39996.253472222219</c:v>
                </c:pt>
                <c:pt idx="112">
                  <c:v>39999.715277777781</c:v>
                </c:pt>
                <c:pt idx="113">
                  <c:v>40004.807986111111</c:v>
                </c:pt>
                <c:pt idx="114">
                  <c:v>40009.321180555562</c:v>
                </c:pt>
                <c:pt idx="115">
                  <c:v>40013.298611111109</c:v>
                </c:pt>
                <c:pt idx="116">
                  <c:v>40017.246527777781</c:v>
                </c:pt>
                <c:pt idx="117">
                  <c:v>40020.708333333336</c:v>
                </c:pt>
                <c:pt idx="118">
                  <c:v>40024.206597222219</c:v>
                </c:pt>
                <c:pt idx="119">
                  <c:v>40027.736111111109</c:v>
                </c:pt>
                <c:pt idx="120">
                  <c:v>40031.234375</c:v>
                </c:pt>
                <c:pt idx="121">
                  <c:v>40034.647569444438</c:v>
                </c:pt>
                <c:pt idx="122">
                  <c:v>40038.123263888891</c:v>
                </c:pt>
                <c:pt idx="123">
                  <c:v>40041.637152777781</c:v>
                </c:pt>
                <c:pt idx="124">
                  <c:v>40045.154513888891</c:v>
                </c:pt>
                <c:pt idx="125">
                  <c:v>40050.168402777781</c:v>
                </c:pt>
                <c:pt idx="126">
                  <c:v>40055.654513888891</c:v>
                </c:pt>
                <c:pt idx="127">
                  <c:v>40059.182291666664</c:v>
                </c:pt>
                <c:pt idx="128">
                  <c:v>40062.694444444445</c:v>
                </c:pt>
                <c:pt idx="129">
                  <c:v>40066.1875</c:v>
                </c:pt>
                <c:pt idx="130">
                  <c:v>40069.661458333328</c:v>
                </c:pt>
                <c:pt idx="131">
                  <c:v>40073.125</c:v>
                </c:pt>
                <c:pt idx="132">
                  <c:v>40078.144097222219</c:v>
                </c:pt>
                <c:pt idx="133">
                  <c:v>40083.704861111109</c:v>
                </c:pt>
                <c:pt idx="134">
                  <c:v>40087.213541666672</c:v>
                </c:pt>
                <c:pt idx="135">
                  <c:v>40090.760416666672</c:v>
                </c:pt>
                <c:pt idx="136">
                  <c:v>40096.265625</c:v>
                </c:pt>
                <c:pt idx="137">
                  <c:v>40101.217013888891</c:v>
                </c:pt>
                <c:pt idx="138">
                  <c:v>40105.736111111109</c:v>
                </c:pt>
                <c:pt idx="139">
                  <c:v>40111.180555555555</c:v>
                </c:pt>
                <c:pt idx="140">
                  <c:v>40117.168402777781</c:v>
                </c:pt>
                <c:pt idx="141">
                  <c:v>40122.197916666672</c:v>
                </c:pt>
                <c:pt idx="142">
                  <c:v>40125.677083333328</c:v>
                </c:pt>
                <c:pt idx="143">
                  <c:v>40129.147569444445</c:v>
                </c:pt>
                <c:pt idx="144">
                  <c:v>40164.598611111112</c:v>
                </c:pt>
                <c:pt idx="145">
                  <c:v>40167.644097222219</c:v>
                </c:pt>
                <c:pt idx="146">
                  <c:v>40173.194444444445</c:v>
                </c:pt>
                <c:pt idx="147">
                  <c:v>40180.203125</c:v>
                </c:pt>
                <c:pt idx="148">
                  <c:v>40184.710069444438</c:v>
                </c:pt>
                <c:pt idx="149">
                  <c:v>40188.251736111109</c:v>
                </c:pt>
                <c:pt idx="150">
                  <c:v>40192.194444444438</c:v>
                </c:pt>
                <c:pt idx="151">
                  <c:v>40195.637152777781</c:v>
                </c:pt>
                <c:pt idx="152">
                  <c:v>40199.150347222225</c:v>
                </c:pt>
                <c:pt idx="153">
                  <c:v>40202.622569444444</c:v>
                </c:pt>
                <c:pt idx="154">
                  <c:v>40206.158333333333</c:v>
                </c:pt>
                <c:pt idx="155">
                  <c:v>40209.671527777777</c:v>
                </c:pt>
                <c:pt idx="156">
                  <c:v>40213.127083333333</c:v>
                </c:pt>
                <c:pt idx="157">
                  <c:v>40216.613888888889</c:v>
                </c:pt>
                <c:pt idx="158">
                  <c:v>40220.133680555555</c:v>
                </c:pt>
                <c:pt idx="159">
                  <c:v>40224.660416666666</c:v>
                </c:pt>
                <c:pt idx="160">
                  <c:v>40230.652777777781</c:v>
                </c:pt>
                <c:pt idx="161">
                  <c:v>40234.712847222225</c:v>
                </c:pt>
                <c:pt idx="162">
                  <c:v>40238.699652777781</c:v>
                </c:pt>
                <c:pt idx="163">
                  <c:v>40244.206597222219</c:v>
                </c:pt>
                <c:pt idx="164">
                  <c:v>40247.661805555559</c:v>
                </c:pt>
                <c:pt idx="165">
                  <c:v>40251.614236111112</c:v>
                </c:pt>
                <c:pt idx="166">
                  <c:v>40255.643402777772</c:v>
                </c:pt>
                <c:pt idx="167">
                  <c:v>40258.645833333328</c:v>
                </c:pt>
                <c:pt idx="168">
                  <c:v>40262.169444444444</c:v>
                </c:pt>
                <c:pt idx="169">
                  <c:v>40265.681944444441</c:v>
                </c:pt>
                <c:pt idx="170">
                  <c:v>40268.655902777777</c:v>
                </c:pt>
                <c:pt idx="171">
                  <c:v>40272.217013888891</c:v>
                </c:pt>
                <c:pt idx="172">
                  <c:v>40276.240972222222</c:v>
                </c:pt>
                <c:pt idx="173">
                  <c:v>40279.659722222219</c:v>
                </c:pt>
                <c:pt idx="174">
                  <c:v>40283.159722222219</c:v>
                </c:pt>
                <c:pt idx="175">
                  <c:v>40288.153124999997</c:v>
                </c:pt>
                <c:pt idx="176">
                  <c:v>40293.597222222219</c:v>
                </c:pt>
                <c:pt idx="177">
                  <c:v>40297.125</c:v>
                </c:pt>
                <c:pt idx="178">
                  <c:v>40301.677083333328</c:v>
                </c:pt>
                <c:pt idx="179">
                  <c:v>40307.180555555555</c:v>
                </c:pt>
                <c:pt idx="180">
                  <c:v>40310.644097222219</c:v>
                </c:pt>
                <c:pt idx="181">
                  <c:v>40314.116319444445</c:v>
                </c:pt>
                <c:pt idx="182">
                  <c:v>40318.119791666672</c:v>
                </c:pt>
                <c:pt idx="183">
                  <c:v>40323.154513888891</c:v>
                </c:pt>
                <c:pt idx="184">
                  <c:v>40328.65625</c:v>
                </c:pt>
                <c:pt idx="185">
                  <c:v>40332.126736111109</c:v>
                </c:pt>
                <c:pt idx="186">
                  <c:v>40335.635416666664</c:v>
                </c:pt>
                <c:pt idx="187">
                  <c:v>40339.152083333334</c:v>
                </c:pt>
                <c:pt idx="188">
                  <c:v>40342.203125</c:v>
                </c:pt>
                <c:pt idx="189">
                  <c:v>40345.6875</c:v>
                </c:pt>
                <c:pt idx="190">
                  <c:v>40349.696180555555</c:v>
                </c:pt>
                <c:pt idx="191">
                  <c:v>40355.194444444445</c:v>
                </c:pt>
                <c:pt idx="192">
                  <c:v>40361.640625</c:v>
                </c:pt>
                <c:pt idx="193">
                  <c:v>40366.652777777781</c:v>
                </c:pt>
                <c:pt idx="194">
                  <c:v>40409.673611111109</c:v>
                </c:pt>
                <c:pt idx="195">
                  <c:v>40412.65625</c:v>
                </c:pt>
                <c:pt idx="196">
                  <c:v>40417.670138888891</c:v>
                </c:pt>
                <c:pt idx="197">
                  <c:v>40422.204861111109</c:v>
                </c:pt>
                <c:pt idx="198">
                  <c:v>40426.685763888891</c:v>
                </c:pt>
                <c:pt idx="199">
                  <c:v>40430.65625</c:v>
                </c:pt>
                <c:pt idx="200">
                  <c:v>40433.659722222219</c:v>
                </c:pt>
                <c:pt idx="201">
                  <c:v>40437.185763888891</c:v>
                </c:pt>
                <c:pt idx="202">
                  <c:v>40440.671875</c:v>
                </c:pt>
                <c:pt idx="203">
                  <c:v>40444.130208333328</c:v>
                </c:pt>
                <c:pt idx="204">
                  <c:v>40447.651041666664</c:v>
                </c:pt>
                <c:pt idx="205">
                  <c:v>40453.197916666664</c:v>
                </c:pt>
                <c:pt idx="206">
                  <c:v>40458.170138888891</c:v>
                </c:pt>
                <c:pt idx="207">
                  <c:v>40461.15625</c:v>
                </c:pt>
                <c:pt idx="208">
                  <c:v>40466.671875</c:v>
                </c:pt>
                <c:pt idx="209">
                  <c:v>40474.154513888891</c:v>
                </c:pt>
                <c:pt idx="210">
                  <c:v>40479.164930555555</c:v>
                </c:pt>
                <c:pt idx="211">
                  <c:v>40483.149305555555</c:v>
                </c:pt>
                <c:pt idx="212">
                  <c:v>40486.727430555555</c:v>
                </c:pt>
                <c:pt idx="213">
                  <c:v>40489.677083333328</c:v>
                </c:pt>
                <c:pt idx="214">
                  <c:v>40492.697916666672</c:v>
                </c:pt>
                <c:pt idx="215">
                  <c:v>40497.149305555555</c:v>
                </c:pt>
                <c:pt idx="216">
                  <c:v>40504.677083333336</c:v>
                </c:pt>
                <c:pt idx="217">
                  <c:v>40512.213541666672</c:v>
                </c:pt>
                <c:pt idx="218">
                  <c:v>40517.659722222219</c:v>
                </c:pt>
                <c:pt idx="219">
                  <c:v>40521.085069444445</c:v>
                </c:pt>
                <c:pt idx="220">
                  <c:v>40524.722222222219</c:v>
                </c:pt>
                <c:pt idx="221">
                  <c:v>40530.763888888891</c:v>
                </c:pt>
                <c:pt idx="222">
                  <c:v>40538.149305555562</c:v>
                </c:pt>
                <c:pt idx="223">
                  <c:v>40545.173611111109</c:v>
                </c:pt>
                <c:pt idx="224">
                  <c:v>40549.684027777781</c:v>
                </c:pt>
                <c:pt idx="225">
                  <c:v>40552.657986111109</c:v>
                </c:pt>
                <c:pt idx="226">
                  <c:v>40557.668402777781</c:v>
                </c:pt>
                <c:pt idx="227">
                  <c:v>40562.670138888891</c:v>
                </c:pt>
                <c:pt idx="228">
                  <c:v>40567.175347222219</c:v>
                </c:pt>
                <c:pt idx="229">
                  <c:v>40570.668402777781</c:v>
                </c:pt>
                <c:pt idx="230">
                  <c:v>40574.145833333336</c:v>
                </c:pt>
                <c:pt idx="231">
                  <c:v>40577.666666666664</c:v>
                </c:pt>
                <c:pt idx="232">
                  <c:v>40580.647569444445</c:v>
                </c:pt>
                <c:pt idx="233">
                  <c:v>40584.126736111109</c:v>
                </c:pt>
                <c:pt idx="234">
                  <c:v>40588.185763888891</c:v>
                </c:pt>
                <c:pt idx="235">
                  <c:v>40594.215277777781</c:v>
                </c:pt>
                <c:pt idx="236">
                  <c:v>40601.652777777781</c:v>
                </c:pt>
                <c:pt idx="237">
                  <c:v>40609.109375</c:v>
                </c:pt>
                <c:pt idx="238">
                  <c:v>40614.625</c:v>
                </c:pt>
                <c:pt idx="239">
                  <c:v>40618.595486111109</c:v>
                </c:pt>
                <c:pt idx="240">
                  <c:v>40622.637152777781</c:v>
                </c:pt>
                <c:pt idx="241">
                  <c:v>40625.652777777781</c:v>
                </c:pt>
                <c:pt idx="242">
                  <c:v>40629.048611111109</c:v>
                </c:pt>
                <c:pt idx="243">
                  <c:v>40636.543402777781</c:v>
                </c:pt>
                <c:pt idx="244">
                  <c:v>40643.628472222219</c:v>
                </c:pt>
                <c:pt idx="245">
                  <c:v>40646.623263888891</c:v>
                </c:pt>
                <c:pt idx="246">
                  <c:v>40650.055555555555</c:v>
                </c:pt>
                <c:pt idx="247">
                  <c:v>40656.711111111115</c:v>
                </c:pt>
                <c:pt idx="248">
                  <c:v>40661.69027777778</c:v>
                </c:pt>
                <c:pt idx="249">
                  <c:v>40665.524305555562</c:v>
                </c:pt>
                <c:pt idx="250">
                  <c:v>40672.050347222219</c:v>
                </c:pt>
                <c:pt idx="251">
                  <c:v>40678.107638888891</c:v>
                </c:pt>
                <c:pt idx="252">
                  <c:v>40682.03125</c:v>
                </c:pt>
                <c:pt idx="253">
                  <c:v>40685.472222222219</c:v>
                </c:pt>
                <c:pt idx="254">
                  <c:v>40691.116319444445</c:v>
                </c:pt>
                <c:pt idx="255">
                  <c:v>40700.184027777781</c:v>
                </c:pt>
                <c:pt idx="256">
                  <c:v>40708.161458333328</c:v>
                </c:pt>
                <c:pt idx="257">
                  <c:v>40714.673611111109</c:v>
                </c:pt>
                <c:pt idx="258">
                  <c:v>40720.659722222219</c:v>
                </c:pt>
                <c:pt idx="259">
                  <c:v>40724.131944444445</c:v>
                </c:pt>
                <c:pt idx="260">
                  <c:v>40728.637152777781</c:v>
                </c:pt>
                <c:pt idx="261">
                  <c:v>40734.154513888891</c:v>
                </c:pt>
                <c:pt idx="262">
                  <c:v>40738.15625</c:v>
                </c:pt>
                <c:pt idx="263">
                  <c:v>40742.673611111109</c:v>
                </c:pt>
                <c:pt idx="264">
                  <c:v>40749.182291666672</c:v>
                </c:pt>
                <c:pt idx="265">
                  <c:v>40755.680555555555</c:v>
                </c:pt>
                <c:pt idx="266">
                  <c:v>40760.141319444447</c:v>
                </c:pt>
                <c:pt idx="267">
                  <c:v>40764.118055555562</c:v>
                </c:pt>
                <c:pt idx="268">
                  <c:v>40770.145833333336</c:v>
                </c:pt>
                <c:pt idx="269">
                  <c:v>40805.131944444438</c:v>
                </c:pt>
                <c:pt idx="270">
                  <c:v>40812.140625</c:v>
                </c:pt>
                <c:pt idx="271">
                  <c:v>40819.137152777781</c:v>
                </c:pt>
                <c:pt idx="272">
                  <c:v>40829.668402777781</c:v>
                </c:pt>
                <c:pt idx="273">
                  <c:v>40839.145833333336</c:v>
                </c:pt>
                <c:pt idx="274">
                  <c:v>40847.175347222219</c:v>
                </c:pt>
                <c:pt idx="275">
                  <c:v>40854.152777777781</c:v>
                </c:pt>
                <c:pt idx="276">
                  <c:v>40864.638888888891</c:v>
                </c:pt>
                <c:pt idx="277">
                  <c:v>40875.130208333336</c:v>
                </c:pt>
                <c:pt idx="278">
                  <c:v>40882.630208333328</c:v>
                </c:pt>
                <c:pt idx="279">
                  <c:v>40892.159722222219</c:v>
                </c:pt>
                <c:pt idx="280">
                  <c:v>40898.642361111109</c:v>
                </c:pt>
                <c:pt idx="281">
                  <c:v>40902.649305555555</c:v>
                </c:pt>
                <c:pt idx="282">
                  <c:v>40913.15625</c:v>
                </c:pt>
                <c:pt idx="283">
                  <c:v>40918.133680555555</c:v>
                </c:pt>
                <c:pt idx="284">
                  <c:v>40924.619791666672</c:v>
                </c:pt>
                <c:pt idx="285">
                  <c:v>40931.133680555555</c:v>
                </c:pt>
                <c:pt idx="286">
                  <c:v>40938.231249999997</c:v>
                </c:pt>
                <c:pt idx="287">
                  <c:v>40948.223958333328</c:v>
                </c:pt>
                <c:pt idx="288">
                  <c:v>40959.59652777778</c:v>
                </c:pt>
                <c:pt idx="289">
                  <c:v>40970.127777777772</c:v>
                </c:pt>
                <c:pt idx="290">
                  <c:v>40979.138888888891</c:v>
                </c:pt>
                <c:pt idx="291">
                  <c:v>40986.121527777781</c:v>
                </c:pt>
                <c:pt idx="292">
                  <c:v>40993.138888888891</c:v>
                </c:pt>
                <c:pt idx="293">
                  <c:v>41000.611111111109</c:v>
                </c:pt>
                <c:pt idx="294">
                  <c:v>41007.602430555555</c:v>
                </c:pt>
                <c:pt idx="295">
                  <c:v>41014.125</c:v>
                </c:pt>
                <c:pt idx="296">
                  <c:v>41024.633680555555</c:v>
                </c:pt>
                <c:pt idx="297">
                  <c:v>41038.625</c:v>
                </c:pt>
                <c:pt idx="298">
                  <c:v>41049.118055555555</c:v>
                </c:pt>
                <c:pt idx="299">
                  <c:v>41059.621527777781</c:v>
                </c:pt>
                <c:pt idx="300">
                  <c:v>41070.128472222219</c:v>
                </c:pt>
                <c:pt idx="301">
                  <c:v>41077.138888888891</c:v>
                </c:pt>
                <c:pt idx="302">
                  <c:v>41084.164930555562</c:v>
                </c:pt>
                <c:pt idx="303">
                  <c:v>41091.163194444445</c:v>
                </c:pt>
              </c:numCache>
            </c:numRef>
          </c:cat>
          <c:val>
            <c:numRef>
              <c:f>Gravimetria!$W$10:$W$316</c:f>
              <c:numCache>
                <c:formatCode>0.0</c:formatCode>
                <c:ptCount val="307"/>
                <c:pt idx="0">
                  <c:v>59.520431071768186</c:v>
                </c:pt>
                <c:pt idx="1">
                  <c:v>53.69003448002551</c:v>
                </c:pt>
                <c:pt idx="2">
                  <c:v>53.621199918075703</c:v>
                </c:pt>
                <c:pt idx="3">
                  <c:v>49.671272682201774</c:v>
                </c:pt>
                <c:pt idx="4">
                  <c:v>71.944673660001683</c:v>
                </c:pt>
                <c:pt idx="5">
                  <c:v>84.448998559654228</c:v>
                </c:pt>
                <c:pt idx="6">
                  <c:v>109.07083024500224</c:v>
                </c:pt>
                <c:pt idx="7">
                  <c:v>45.175931971768797</c:v>
                </c:pt>
                <c:pt idx="8">
                  <c:v>62.774578441101546</c:v>
                </c:pt>
                <c:pt idx="9">
                  <c:v>74.30350172463217</c:v>
                </c:pt>
                <c:pt idx="10">
                  <c:v>75.37083426407564</c:v>
                </c:pt>
                <c:pt idx="11">
                  <c:v>57.265472107255007</c:v>
                </c:pt>
                <c:pt idx="12">
                  <c:v>58.993710176996458</c:v>
                </c:pt>
                <c:pt idx="13">
                  <c:v>71.735778244217755</c:v>
                </c:pt>
                <c:pt idx="14">
                  <c:v>37.528166207843697</c:v>
                </c:pt>
                <c:pt idx="15">
                  <c:v>49.479437494588232</c:v>
                </c:pt>
                <c:pt idx="16">
                  <c:v>54.931094871629256</c:v>
                </c:pt>
                <c:pt idx="17">
                  <c:v>40.027524570983161</c:v>
                </c:pt>
                <c:pt idx="18">
                  <c:v>73.27463896476992</c:v>
                </c:pt>
                <c:pt idx="19">
                  <c:v>37.686562551436921</c:v>
                </c:pt>
                <c:pt idx="20">
                  <c:v>51.79713434138587</c:v>
                </c:pt>
                <c:pt idx="21">
                  <c:v>33.736563869151524</c:v>
                </c:pt>
                <c:pt idx="22">
                  <c:v>47.833842610654393</c:v>
                </c:pt>
                <c:pt idx="23">
                  <c:v>44.909749936448719</c:v>
                </c:pt>
                <c:pt idx="24">
                  <c:v>61.278817896143281</c:v>
                </c:pt>
                <c:pt idx="25">
                  <c:v>39.391348039279464</c:v>
                </c:pt>
                <c:pt idx="26">
                  <c:v>46.405334830147687</c:v>
                </c:pt>
                <c:pt idx="27">
                  <c:v>60.637179500868406</c:v>
                </c:pt>
                <c:pt idx="28">
                  <c:v>58.334223662036784</c:v>
                </c:pt>
                <c:pt idx="29">
                  <c:v>56.168875033202681</c:v>
                </c:pt>
                <c:pt idx="30">
                  <c:v>69.263040755389099</c:v>
                </c:pt>
                <c:pt idx="31">
                  <c:v>45.303482110964787</c:v>
                </c:pt>
                <c:pt idx="32">
                  <c:v>53.285483969332496</c:v>
                </c:pt>
                <c:pt idx="33">
                  <c:v>60.067527366880384</c:v>
                </c:pt>
                <c:pt idx="34">
                  <c:v>49.737029659300902</c:v>
                </c:pt>
                <c:pt idx="35">
                  <c:v>67.964302570003497</c:v>
                </c:pt>
                <c:pt idx="36">
                  <c:v>76.22305139270216</c:v>
                </c:pt>
                <c:pt idx="38">
                  <c:v>69.585921499124723</c:v>
                </c:pt>
                <c:pt idx="39">
                  <c:v>55.813603669323903</c:v>
                </c:pt>
                <c:pt idx="43">
                  <c:v>48.165041336681149</c:v>
                </c:pt>
                <c:pt idx="44">
                  <c:v>40.968768019260757</c:v>
                </c:pt>
                <c:pt idx="46">
                  <c:v>40.709126709388457</c:v>
                </c:pt>
                <c:pt idx="47">
                  <c:v>86.638644440740734</c:v>
                </c:pt>
                <c:pt idx="48">
                  <c:v>91.224510033543382</c:v>
                </c:pt>
                <c:pt idx="49">
                  <c:v>73.708944505913024</c:v>
                </c:pt>
                <c:pt idx="50">
                  <c:v>78.767212815853753</c:v>
                </c:pt>
                <c:pt idx="51">
                  <c:v>84.066001520147609</c:v>
                </c:pt>
                <c:pt idx="52">
                  <c:v>82.975127654920499</c:v>
                </c:pt>
                <c:pt idx="53">
                  <c:v>86.119542170979543</c:v>
                </c:pt>
                <c:pt idx="54">
                  <c:v>70.807006198191274</c:v>
                </c:pt>
                <c:pt idx="55">
                  <c:v>71.053528937786666</c:v>
                </c:pt>
                <c:pt idx="56">
                  <c:v>69.344711021288504</c:v>
                </c:pt>
                <c:pt idx="57">
                  <c:v>43.22837383562991</c:v>
                </c:pt>
                <c:pt idx="58">
                  <c:v>107.54451379969503</c:v>
                </c:pt>
                <c:pt idx="59">
                  <c:v>32.316919805716587</c:v>
                </c:pt>
                <c:pt idx="62">
                  <c:v>14.842827080941058</c:v>
                </c:pt>
                <c:pt idx="63">
                  <c:v>9.8478659408304896</c:v>
                </c:pt>
                <c:pt idx="64">
                  <c:v>102.9718014034281</c:v>
                </c:pt>
                <c:pt idx="65">
                  <c:v>59.033521399287039</c:v>
                </c:pt>
                <c:pt idx="66">
                  <c:v>46.170036294346296</c:v>
                </c:pt>
                <c:pt idx="67">
                  <c:v>57.724494822525088</c:v>
                </c:pt>
                <c:pt idx="68">
                  <c:v>62.329664009622583</c:v>
                </c:pt>
                <c:pt idx="69">
                  <c:v>117.26237249611108</c:v>
                </c:pt>
                <c:pt idx="70">
                  <c:v>42.425302751388436</c:v>
                </c:pt>
                <c:pt idx="71">
                  <c:v>60.932752075205208</c:v>
                </c:pt>
                <c:pt idx="72">
                  <c:v>59.600635501885634</c:v>
                </c:pt>
                <c:pt idx="73">
                  <c:v>51.461331671700449</c:v>
                </c:pt>
                <c:pt idx="74">
                  <c:v>44.465937081034845</c:v>
                </c:pt>
                <c:pt idx="75">
                  <c:v>51.477621230788316</c:v>
                </c:pt>
                <c:pt idx="76">
                  <c:v>65.447239956604776</c:v>
                </c:pt>
                <c:pt idx="77">
                  <c:v>64.026170353645597</c:v>
                </c:pt>
                <c:pt idx="78">
                  <c:v>69.810790926855702</c:v>
                </c:pt>
                <c:pt idx="79">
                  <c:v>85.208999817773545</c:v>
                </c:pt>
                <c:pt idx="80">
                  <c:v>65.824774049927271</c:v>
                </c:pt>
                <c:pt idx="81">
                  <c:v>34.038335482584593</c:v>
                </c:pt>
                <c:pt idx="82">
                  <c:v>41.183442585275664</c:v>
                </c:pt>
                <c:pt idx="83">
                  <c:v>49.868636822134093</c:v>
                </c:pt>
                <c:pt idx="84">
                  <c:v>59.128903013755703</c:v>
                </c:pt>
                <c:pt idx="85">
                  <c:v>50.913264360017088</c:v>
                </c:pt>
                <c:pt idx="86">
                  <c:v>53.851544109232222</c:v>
                </c:pt>
                <c:pt idx="87">
                  <c:v>45.992681558107734</c:v>
                </c:pt>
                <c:pt idx="88">
                  <c:v>43.153375439040794</c:v>
                </c:pt>
                <c:pt idx="89">
                  <c:v>42.343338763394378</c:v>
                </c:pt>
                <c:pt idx="90">
                  <c:v>43.342305664505787</c:v>
                </c:pt>
                <c:pt idx="91">
                  <c:v>55.471809787440023</c:v>
                </c:pt>
                <c:pt idx="92">
                  <c:v>44.214153895746087</c:v>
                </c:pt>
                <c:pt idx="93">
                  <c:v>43.522449677392764</c:v>
                </c:pt>
                <c:pt idx="94">
                  <c:v>43.666379883189329</c:v>
                </c:pt>
                <c:pt idx="95">
                  <c:v>39.389172744628461</c:v>
                </c:pt>
                <c:pt idx="96">
                  <c:v>52.000131297481452</c:v>
                </c:pt>
                <c:pt idx="97">
                  <c:v>29.956134485285489</c:v>
                </c:pt>
                <c:pt idx="98">
                  <c:v>68.57078433288801</c:v>
                </c:pt>
                <c:pt idx="99">
                  <c:v>59.503556868744376</c:v>
                </c:pt>
                <c:pt idx="100">
                  <c:v>37.4658421596788</c:v>
                </c:pt>
                <c:pt idx="101">
                  <c:v>61.5153475076173</c:v>
                </c:pt>
                <c:pt idx="102">
                  <c:v>48.086403612984348</c:v>
                </c:pt>
                <c:pt idx="103">
                  <c:v>37.151604237038839</c:v>
                </c:pt>
                <c:pt idx="104">
                  <c:v>58.748881317845743</c:v>
                </c:pt>
                <c:pt idx="105">
                  <c:v>27.70492114187196</c:v>
                </c:pt>
                <c:pt idx="106">
                  <c:v>22.576976886745491</c:v>
                </c:pt>
                <c:pt idx="107">
                  <c:v>36.105923746566759</c:v>
                </c:pt>
                <c:pt idx="108">
                  <c:v>18.274168129792688</c:v>
                </c:pt>
                <c:pt idx="109">
                  <c:v>24.436926194823421</c:v>
                </c:pt>
                <c:pt idx="110">
                  <c:v>24.692639806970924</c:v>
                </c:pt>
                <c:pt idx="111">
                  <c:v>25.558565208573601</c:v>
                </c:pt>
                <c:pt idx="112">
                  <c:v>32.621553094163453</c:v>
                </c:pt>
                <c:pt idx="113">
                  <c:v>48.934013034074063</c:v>
                </c:pt>
                <c:pt idx="114">
                  <c:v>27.937759982335294</c:v>
                </c:pt>
                <c:pt idx="115">
                  <c:v>40.596982416313807</c:v>
                </c:pt>
                <c:pt idx="116">
                  <c:v>42.858146128810581</c:v>
                </c:pt>
                <c:pt idx="117">
                  <c:v>44.822619306065228</c:v>
                </c:pt>
                <c:pt idx="118">
                  <c:v>40.930241588924581</c:v>
                </c:pt>
                <c:pt idx="119">
                  <c:v>55.149925016062149</c:v>
                </c:pt>
                <c:pt idx="121">
                  <c:v>24.728948120105695</c:v>
                </c:pt>
                <c:pt idx="122">
                  <c:v>40.42202215024993</c:v>
                </c:pt>
                <c:pt idx="123">
                  <c:v>45.056229843006676</c:v>
                </c:pt>
                <c:pt idx="124">
                  <c:v>18.884000714830684</c:v>
                </c:pt>
                <c:pt idx="125">
                  <c:v>14.537785615105678</c:v>
                </c:pt>
                <c:pt idx="126">
                  <c:v>47.582143498642083</c:v>
                </c:pt>
                <c:pt idx="127">
                  <c:v>30.826039321416047</c:v>
                </c:pt>
                <c:pt idx="128">
                  <c:v>17.127845837705259</c:v>
                </c:pt>
                <c:pt idx="129">
                  <c:v>27.671860301453368</c:v>
                </c:pt>
                <c:pt idx="130">
                  <c:v>28.536718582890032</c:v>
                </c:pt>
                <c:pt idx="131">
                  <c:v>58.397275216143377</c:v>
                </c:pt>
                <c:pt idx="132">
                  <c:v>20.405388490220691</c:v>
                </c:pt>
                <c:pt idx="133">
                  <c:v>20.652314515142869</c:v>
                </c:pt>
                <c:pt idx="134">
                  <c:v>23.917823584079841</c:v>
                </c:pt>
                <c:pt idx="135">
                  <c:v>17.228563124354256</c:v>
                </c:pt>
                <c:pt idx="136">
                  <c:v>7.0794895452566129</c:v>
                </c:pt>
                <c:pt idx="137">
                  <c:v>20.488690414668021</c:v>
                </c:pt>
                <c:pt idx="138">
                  <c:v>24.510974255364872</c:v>
                </c:pt>
                <c:pt idx="139">
                  <c:v>10.040306311248603</c:v>
                </c:pt>
                <c:pt idx="141">
                  <c:v>62.71570776759814</c:v>
                </c:pt>
                <c:pt idx="142">
                  <c:v>23.534782680113697</c:v>
                </c:pt>
                <c:pt idx="143">
                  <c:v>33.037307588843547</c:v>
                </c:pt>
                <c:pt idx="144">
                  <c:v>49.261247086091316</c:v>
                </c:pt>
                <c:pt idx="145">
                  <c:v>85.481967604111759</c:v>
                </c:pt>
                <c:pt idx="146">
                  <c:v>86.213178414467549</c:v>
                </c:pt>
                <c:pt idx="147">
                  <c:v>54.71903797237151</c:v>
                </c:pt>
                <c:pt idx="148">
                  <c:v>27.243595867636312</c:v>
                </c:pt>
                <c:pt idx="149">
                  <c:v>34.277647869185529</c:v>
                </c:pt>
                <c:pt idx="150">
                  <c:v>37.519154903728946</c:v>
                </c:pt>
                <c:pt idx="151">
                  <c:v>48.782005146807599</c:v>
                </c:pt>
                <c:pt idx="152">
                  <c:v>71.864301275733752</c:v>
                </c:pt>
                <c:pt idx="153">
                  <c:v>92.582408098230303</c:v>
                </c:pt>
                <c:pt idx="154">
                  <c:v>73.211098363372002</c:v>
                </c:pt>
                <c:pt idx="155">
                  <c:v>46.558619438529462</c:v>
                </c:pt>
                <c:pt idx="156">
                  <c:v>72.404610005383915</c:v>
                </c:pt>
                <c:pt idx="157">
                  <c:v>54.059711444716157</c:v>
                </c:pt>
                <c:pt idx="158">
                  <c:v>81.112194193745168</c:v>
                </c:pt>
                <c:pt idx="159">
                  <c:v>39.299492197171446</c:v>
                </c:pt>
                <c:pt idx="160">
                  <c:v>39.455082950320239</c:v>
                </c:pt>
                <c:pt idx="161">
                  <c:v>36.522264869888346</c:v>
                </c:pt>
                <c:pt idx="162">
                  <c:v>42.605916545708105</c:v>
                </c:pt>
                <c:pt idx="163">
                  <c:v>69.18850488248961</c:v>
                </c:pt>
                <c:pt idx="164">
                  <c:v>39.865771954035296</c:v>
                </c:pt>
                <c:pt idx="165">
                  <c:v>56.314230181172832</c:v>
                </c:pt>
                <c:pt idx="166">
                  <c:v>29.843400858683108</c:v>
                </c:pt>
                <c:pt idx="167">
                  <c:v>45.804339610030858</c:v>
                </c:pt>
                <c:pt idx="168">
                  <c:v>44.380892243933701</c:v>
                </c:pt>
                <c:pt idx="169">
                  <c:v>23.922794447385265</c:v>
                </c:pt>
                <c:pt idx="170">
                  <c:v>25.831982276309635</c:v>
                </c:pt>
                <c:pt idx="171">
                  <c:v>32.659945094672096</c:v>
                </c:pt>
                <c:pt idx="172">
                  <c:v>30.43975469299906</c:v>
                </c:pt>
                <c:pt idx="174">
                  <c:v>25.210892857794377</c:v>
                </c:pt>
                <c:pt idx="175">
                  <c:v>26.664277032224692</c:v>
                </c:pt>
                <c:pt idx="176">
                  <c:v>22.856413863655803</c:v>
                </c:pt>
                <c:pt idx="177">
                  <c:v>30.566338525288742</c:v>
                </c:pt>
                <c:pt idx="178">
                  <c:v>32.216388102832639</c:v>
                </c:pt>
                <c:pt idx="179">
                  <c:v>38.168755327191825</c:v>
                </c:pt>
                <c:pt idx="180">
                  <c:v>28.763789991825874</c:v>
                </c:pt>
                <c:pt idx="181">
                  <c:v>60.874673069512468</c:v>
                </c:pt>
                <c:pt idx="182">
                  <c:v>42.629626125212013</c:v>
                </c:pt>
                <c:pt idx="183">
                  <c:v>31.045303201812725</c:v>
                </c:pt>
                <c:pt idx="184">
                  <c:v>24.379819382249149</c:v>
                </c:pt>
                <c:pt idx="185">
                  <c:v>39.44227394763994</c:v>
                </c:pt>
                <c:pt idx="186">
                  <c:v>57.837577522707797</c:v>
                </c:pt>
                <c:pt idx="187">
                  <c:v>62.243261930026101</c:v>
                </c:pt>
                <c:pt idx="188">
                  <c:v>44.116654508128953</c:v>
                </c:pt>
                <c:pt idx="189">
                  <c:v>42.499555695282972</c:v>
                </c:pt>
                <c:pt idx="190">
                  <c:v>34.242244312846992</c:v>
                </c:pt>
                <c:pt idx="191">
                  <c:v>39.81775127506377</c:v>
                </c:pt>
                <c:pt idx="192">
                  <c:v>30.022372237241427</c:v>
                </c:pt>
                <c:pt idx="193">
                  <c:v>34.462331813212515</c:v>
                </c:pt>
                <c:pt idx="194">
                  <c:v>21.069651922101894</c:v>
                </c:pt>
                <c:pt idx="195">
                  <c:v>8.3688026591027711</c:v>
                </c:pt>
                <c:pt idx="196">
                  <c:v>6.5265524057334146</c:v>
                </c:pt>
                <c:pt idx="197">
                  <c:v>17.637467308133246</c:v>
                </c:pt>
                <c:pt idx="198">
                  <c:v>12.320414818368285</c:v>
                </c:pt>
                <c:pt idx="199">
                  <c:v>8.5121660182484984</c:v>
                </c:pt>
                <c:pt idx="200">
                  <c:v>11.967392630691078</c:v>
                </c:pt>
                <c:pt idx="201">
                  <c:v>9.4053478757944387</c:v>
                </c:pt>
                <c:pt idx="202">
                  <c:v>16.575566940220519</c:v>
                </c:pt>
                <c:pt idx="203">
                  <c:v>16.941592148168812</c:v>
                </c:pt>
                <c:pt idx="204">
                  <c:v>6.6169894687310462</c:v>
                </c:pt>
                <c:pt idx="205">
                  <c:v>10.029811849676271</c:v>
                </c:pt>
                <c:pt idx="206">
                  <c:v>28.56954743645008</c:v>
                </c:pt>
                <c:pt idx="207">
                  <c:v>17.322238301922937</c:v>
                </c:pt>
                <c:pt idx="208">
                  <c:v>11.680822332198026</c:v>
                </c:pt>
                <c:pt idx="209">
                  <c:v>11.676270103515542</c:v>
                </c:pt>
                <c:pt idx="210">
                  <c:v>19.971766416943275</c:v>
                </c:pt>
                <c:pt idx="211">
                  <c:v>17.027851559029955</c:v>
                </c:pt>
                <c:pt idx="212">
                  <c:v>36.337912252379816</c:v>
                </c:pt>
                <c:pt idx="213">
                  <c:v>22.443923559672637</c:v>
                </c:pt>
                <c:pt idx="214">
                  <c:v>42.266591774180363</c:v>
                </c:pt>
                <c:pt idx="215">
                  <c:v>41.560049089995601</c:v>
                </c:pt>
                <c:pt idx="216">
                  <c:v>44.390994618906923</c:v>
                </c:pt>
                <c:pt idx="217">
                  <c:v>49.999939390674967</c:v>
                </c:pt>
                <c:pt idx="218">
                  <c:v>34.613420545325013</c:v>
                </c:pt>
                <c:pt idx="219">
                  <c:v>24.728050830573416</c:v>
                </c:pt>
                <c:pt idx="220">
                  <c:v>30.793145371374578</c:v>
                </c:pt>
                <c:pt idx="221">
                  <c:v>27.887745770729683</c:v>
                </c:pt>
                <c:pt idx="222">
                  <c:v>39.025308016782382</c:v>
                </c:pt>
                <c:pt idx="223">
                  <c:v>40.615256746323396</c:v>
                </c:pt>
                <c:pt idx="224">
                  <c:v>30.155704199200034</c:v>
                </c:pt>
                <c:pt idx="225">
                  <c:v>30.429549230072023</c:v>
                </c:pt>
                <c:pt idx="226">
                  <c:v>37.383723184446659</c:v>
                </c:pt>
                <c:pt idx="227">
                  <c:v>37.266460812383855</c:v>
                </c:pt>
                <c:pt idx="228">
                  <c:v>30.60695716782978</c:v>
                </c:pt>
                <c:pt idx="229">
                  <c:v>59.246476545376893</c:v>
                </c:pt>
                <c:pt idx="230">
                  <c:v>11.057410553654629</c:v>
                </c:pt>
                <c:pt idx="231">
                  <c:v>18.139542246651136</c:v>
                </c:pt>
                <c:pt idx="232">
                  <c:v>31.124085595753918</c:v>
                </c:pt>
                <c:pt idx="233">
                  <c:v>19.395472699893681</c:v>
                </c:pt>
                <c:pt idx="234">
                  <c:v>13.410547606102634</c:v>
                </c:pt>
                <c:pt idx="235">
                  <c:v>59.482516422543632</c:v>
                </c:pt>
                <c:pt idx="236">
                  <c:v>79.857863687376593</c:v>
                </c:pt>
                <c:pt idx="237">
                  <c:v>54.398279101295621</c:v>
                </c:pt>
                <c:pt idx="238">
                  <c:v>45.043842201509996</c:v>
                </c:pt>
                <c:pt idx="239">
                  <c:v>44.506075834254716</c:v>
                </c:pt>
                <c:pt idx="240">
                  <c:v>33.54194933972942</c:v>
                </c:pt>
                <c:pt idx="241">
                  <c:v>29.135370668373724</c:v>
                </c:pt>
                <c:pt idx="242">
                  <c:v>64.652664579206473</c:v>
                </c:pt>
                <c:pt idx="243">
                  <c:v>60.63048032081057</c:v>
                </c:pt>
                <c:pt idx="244">
                  <c:v>33.17286486883544</c:v>
                </c:pt>
                <c:pt idx="245">
                  <c:v>81.783460781753277</c:v>
                </c:pt>
                <c:pt idx="246">
                  <c:v>36.724542900715392</c:v>
                </c:pt>
                <c:pt idx="247">
                  <c:v>33.801793567610794</c:v>
                </c:pt>
                <c:pt idx="248">
                  <c:v>50.985067449858796</c:v>
                </c:pt>
                <c:pt idx="249">
                  <c:v>8.5299926443961347</c:v>
                </c:pt>
                <c:pt idx="250">
                  <c:v>32.15670996920786</c:v>
                </c:pt>
                <c:pt idx="251">
                  <c:v>42.550400521034447</c:v>
                </c:pt>
                <c:pt idx="252">
                  <c:v>23.601822048607453</c:v>
                </c:pt>
                <c:pt idx="253">
                  <c:v>52.868941600630514</c:v>
                </c:pt>
                <c:pt idx="254">
                  <c:v>35.656652323958262</c:v>
                </c:pt>
                <c:pt idx="255">
                  <c:v>31.687890999893938</c:v>
                </c:pt>
                <c:pt idx="256">
                  <c:v>37.15413729659322</c:v>
                </c:pt>
                <c:pt idx="257">
                  <c:v>47.769458592320738</c:v>
                </c:pt>
                <c:pt idx="258">
                  <c:v>36.035922656690822</c:v>
                </c:pt>
                <c:pt idx="259">
                  <c:v>37.355442294064794</c:v>
                </c:pt>
                <c:pt idx="260">
                  <c:v>57.453252697601187</c:v>
                </c:pt>
                <c:pt idx="261">
                  <c:v>48.67490697268628</c:v>
                </c:pt>
                <c:pt idx="262">
                  <c:v>27.263640459018067</c:v>
                </c:pt>
                <c:pt idx="263">
                  <c:v>47.117769192407067</c:v>
                </c:pt>
                <c:pt idx="264">
                  <c:v>42.428594688127426</c:v>
                </c:pt>
                <c:pt idx="265">
                  <c:v>26.153622648721843</c:v>
                </c:pt>
                <c:pt idx="266">
                  <c:v>35.02297310012333</c:v>
                </c:pt>
                <c:pt idx="267">
                  <c:v>36.304973252071491</c:v>
                </c:pt>
                <c:pt idx="268">
                  <c:v>36.584996151861063</c:v>
                </c:pt>
                <c:pt idx="269">
                  <c:v>23.524301749216043</c:v>
                </c:pt>
                <c:pt idx="270">
                  <c:v>6.1145571685050779</c:v>
                </c:pt>
                <c:pt idx="271">
                  <c:v>25.556329502464475</c:v>
                </c:pt>
                <c:pt idx="272">
                  <c:v>25.870446461060958</c:v>
                </c:pt>
                <c:pt idx="273">
                  <c:v>52.305083649074824</c:v>
                </c:pt>
                <c:pt idx="274">
                  <c:v>37.355081565417862</c:v>
                </c:pt>
                <c:pt idx="275">
                  <c:v>58.077020940871016</c:v>
                </c:pt>
                <c:pt idx="276">
                  <c:v>14.160403694734272</c:v>
                </c:pt>
                <c:pt idx="277">
                  <c:v>11.637231610968335</c:v>
                </c:pt>
                <c:pt idx="278">
                  <c:v>52.091651185511921</c:v>
                </c:pt>
                <c:pt idx="279">
                  <c:v>39.847667963308673</c:v>
                </c:pt>
                <c:pt idx="280">
                  <c:v>45.292629321194532</c:v>
                </c:pt>
                <c:pt idx="281">
                  <c:v>48.140089920119344</c:v>
                </c:pt>
                <c:pt idx="282">
                  <c:v>71.625406059910745</c:v>
                </c:pt>
                <c:pt idx="283">
                  <c:v>113.75676436927743</c:v>
                </c:pt>
                <c:pt idx="284">
                  <c:v>84.802700424388348</c:v>
                </c:pt>
                <c:pt idx="285">
                  <c:v>82.00930526350426</c:v>
                </c:pt>
                <c:pt idx="286">
                  <c:v>70.185179376527557</c:v>
                </c:pt>
                <c:pt idx="287">
                  <c:v>79.291936516288487</c:v>
                </c:pt>
                <c:pt idx="288">
                  <c:v>44.390216911741007</c:v>
                </c:pt>
                <c:pt idx="289">
                  <c:v>51.540216396116875</c:v>
                </c:pt>
                <c:pt idx="290">
                  <c:v>54.907985489618873</c:v>
                </c:pt>
                <c:pt idx="291">
                  <c:v>55.676026201138065</c:v>
                </c:pt>
                <c:pt idx="292">
                  <c:v>46.417714425215536</c:v>
                </c:pt>
                <c:pt idx="293">
                  <c:v>40.548035277111083</c:v>
                </c:pt>
                <c:pt idx="294">
                  <c:v>40.8968515319593</c:v>
                </c:pt>
                <c:pt idx="295">
                  <c:v>43.004636584335515</c:v>
                </c:pt>
                <c:pt idx="296">
                  <c:v>20.254096805878547</c:v>
                </c:pt>
                <c:pt idx="297">
                  <c:v>36.555905031739861</c:v>
                </c:pt>
                <c:pt idx="298">
                  <c:v>46.198777797392886</c:v>
                </c:pt>
                <c:pt idx="299">
                  <c:v>40.333843351077768</c:v>
                </c:pt>
                <c:pt idx="300">
                  <c:v>53.650617496873551</c:v>
                </c:pt>
                <c:pt idx="301">
                  <c:v>44.006313858916037</c:v>
                </c:pt>
                <c:pt idx="302">
                  <c:v>42.293502755602681</c:v>
                </c:pt>
                <c:pt idx="303">
                  <c:v>61.294455814915985</c:v>
                </c:pt>
              </c:numCache>
            </c:numRef>
          </c:val>
        </c:ser>
        <c:ser>
          <c:idx val="0"/>
          <c:order val="1"/>
          <c:tx>
            <c:v>Fine</c:v>
          </c:tx>
          <c:spPr>
            <a:solidFill>
              <a:srgbClr val="0070C0"/>
            </a:solidFill>
            <a:ln w="12700">
              <a:solidFill>
                <a:srgbClr val="000000"/>
              </a:solidFill>
              <a:prstDash val="solid"/>
            </a:ln>
          </c:spPr>
          <c:invertIfNegative val="0"/>
          <c:cat>
            <c:numRef>
              <c:f>Gravimetria!$K$10:$K$316</c:f>
              <c:numCache>
                <c:formatCode>m/d/yy\ h:mm;@</c:formatCode>
                <c:ptCount val="307"/>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39656.379513888889</c:v>
                </c:pt>
                <c:pt idx="38">
                  <c:v>39659.881250000006</c:v>
                </c:pt>
                <c:pt idx="39">
                  <c:v>39663.353472222225</c:v>
                </c:pt>
                <c:pt idx="40">
                  <c:v>39666.814236111109</c:v>
                </c:pt>
                <c:pt idx="41">
                  <c:v>39670.320833333331</c:v>
                </c:pt>
                <c:pt idx="42">
                  <c:v>39673.90347222222</c:v>
                </c:pt>
                <c:pt idx="43">
                  <c:v>39679.083680555559</c:v>
                </c:pt>
                <c:pt idx="44">
                  <c:v>39682.663888888885</c:v>
                </c:pt>
                <c:pt idx="45">
                  <c:v>39684.657291666663</c:v>
                </c:pt>
                <c:pt idx="46">
                  <c:v>39689.559722222228</c:v>
                </c:pt>
                <c:pt idx="47">
                  <c:v>39696.970833333333</c:v>
                </c:pt>
                <c:pt idx="48">
                  <c:v>39701.824999999997</c:v>
                </c:pt>
                <c:pt idx="49">
                  <c:v>39705.926388888889</c:v>
                </c:pt>
                <c:pt idx="50">
                  <c:v>39709.467013888891</c:v>
                </c:pt>
                <c:pt idx="51">
                  <c:v>39712.392361111109</c:v>
                </c:pt>
                <c:pt idx="52">
                  <c:v>39715.864583333336</c:v>
                </c:pt>
                <c:pt idx="53">
                  <c:v>39719.355902777781</c:v>
                </c:pt>
                <c:pt idx="54">
                  <c:v>39722.875</c:v>
                </c:pt>
                <c:pt idx="55">
                  <c:v>39726.404513888891</c:v>
                </c:pt>
                <c:pt idx="56">
                  <c:v>39729.848611111112</c:v>
                </c:pt>
                <c:pt idx="57">
                  <c:v>39733.048958333333</c:v>
                </c:pt>
                <c:pt idx="58">
                  <c:v>39736.619791666672</c:v>
                </c:pt>
                <c:pt idx="59">
                  <c:v>39739.944444444445</c:v>
                </c:pt>
                <c:pt idx="60">
                  <c:v>39742.951388888891</c:v>
                </c:pt>
                <c:pt idx="61">
                  <c:v>39746.913194444438</c:v>
                </c:pt>
                <c:pt idx="62">
                  <c:v>39750.904513888891</c:v>
                </c:pt>
                <c:pt idx="63">
                  <c:v>39754.381944444445</c:v>
                </c:pt>
                <c:pt idx="64">
                  <c:v>39757.939236111109</c:v>
                </c:pt>
                <c:pt idx="65">
                  <c:v>39761.423611111109</c:v>
                </c:pt>
                <c:pt idx="66">
                  <c:v>39764.385416666664</c:v>
                </c:pt>
                <c:pt idx="67">
                  <c:v>39768.883680555555</c:v>
                </c:pt>
                <c:pt idx="68">
                  <c:v>39774.847222222219</c:v>
                </c:pt>
                <c:pt idx="69">
                  <c:v>39779.576388888891</c:v>
                </c:pt>
                <c:pt idx="70">
                  <c:v>39783.081597222219</c:v>
                </c:pt>
                <c:pt idx="71">
                  <c:v>39785.840277777781</c:v>
                </c:pt>
                <c:pt idx="72">
                  <c:v>39789.333333333336</c:v>
                </c:pt>
                <c:pt idx="73">
                  <c:v>39792.815972222219</c:v>
                </c:pt>
                <c:pt idx="74">
                  <c:v>39795.819444444445</c:v>
                </c:pt>
                <c:pt idx="75">
                  <c:v>39799.319444444438</c:v>
                </c:pt>
                <c:pt idx="76">
                  <c:v>39804.817708333336</c:v>
                </c:pt>
                <c:pt idx="77">
                  <c:v>39810.336805555562</c:v>
                </c:pt>
                <c:pt idx="78">
                  <c:v>39815.878472222219</c:v>
                </c:pt>
                <c:pt idx="79">
                  <c:v>39820.904513888891</c:v>
                </c:pt>
                <c:pt idx="80">
                  <c:v>39824.315972222219</c:v>
                </c:pt>
                <c:pt idx="81">
                  <c:v>39830.842013888891</c:v>
                </c:pt>
                <c:pt idx="82">
                  <c:v>39834.342013888891</c:v>
                </c:pt>
                <c:pt idx="83">
                  <c:v>39839.842013888891</c:v>
                </c:pt>
                <c:pt idx="84">
                  <c:v>39846.826388888891</c:v>
                </c:pt>
                <c:pt idx="85">
                  <c:v>39853.840277777781</c:v>
                </c:pt>
                <c:pt idx="86">
                  <c:v>39863.807638888888</c:v>
                </c:pt>
                <c:pt idx="87">
                  <c:v>39868.246874999997</c:v>
                </c:pt>
                <c:pt idx="88">
                  <c:v>39875.227430555562</c:v>
                </c:pt>
                <c:pt idx="89">
                  <c:v>39880.706597222219</c:v>
                </c:pt>
                <c:pt idx="90">
                  <c:v>39886.21875</c:v>
                </c:pt>
                <c:pt idx="91">
                  <c:v>39891.173611111109</c:v>
                </c:pt>
                <c:pt idx="92">
                  <c:v>39896.189236111109</c:v>
                </c:pt>
                <c:pt idx="93">
                  <c:v>39901.753472222219</c:v>
                </c:pt>
                <c:pt idx="94">
                  <c:v>39905.659722222219</c:v>
                </c:pt>
                <c:pt idx="95">
                  <c:v>39910.166666666664</c:v>
                </c:pt>
                <c:pt idx="96">
                  <c:v>39916.197916666672</c:v>
                </c:pt>
                <c:pt idx="97">
                  <c:v>39921.689236111109</c:v>
                </c:pt>
                <c:pt idx="98">
                  <c:v>39925.689236111109</c:v>
                </c:pt>
                <c:pt idx="99">
                  <c:v>39929.727430555555</c:v>
                </c:pt>
                <c:pt idx="100">
                  <c:v>39932.770833333336</c:v>
                </c:pt>
                <c:pt idx="101">
                  <c:v>39936.223958333328</c:v>
                </c:pt>
                <c:pt idx="102">
                  <c:v>39939.699652777781</c:v>
                </c:pt>
                <c:pt idx="103">
                  <c:v>39943.208333333336</c:v>
                </c:pt>
                <c:pt idx="104">
                  <c:v>39947.175347222219</c:v>
                </c:pt>
                <c:pt idx="105">
                  <c:v>39951.651041666664</c:v>
                </c:pt>
                <c:pt idx="106">
                  <c:v>39957.145833333336</c:v>
                </c:pt>
                <c:pt idx="107">
                  <c:v>39961.199652777781</c:v>
                </c:pt>
                <c:pt idx="108">
                  <c:v>39964.704861111109</c:v>
                </c:pt>
                <c:pt idx="109">
                  <c:v>39970.243055555555</c:v>
                </c:pt>
                <c:pt idx="110">
                  <c:v>39975.291666666672</c:v>
                </c:pt>
                <c:pt idx="111">
                  <c:v>39996.253472222219</c:v>
                </c:pt>
                <c:pt idx="112">
                  <c:v>39999.715277777781</c:v>
                </c:pt>
                <c:pt idx="113">
                  <c:v>40004.807986111111</c:v>
                </c:pt>
                <c:pt idx="114">
                  <c:v>40009.321180555562</c:v>
                </c:pt>
                <c:pt idx="115">
                  <c:v>40013.298611111109</c:v>
                </c:pt>
                <c:pt idx="116">
                  <c:v>40017.246527777781</c:v>
                </c:pt>
                <c:pt idx="117">
                  <c:v>40020.708333333336</c:v>
                </c:pt>
                <c:pt idx="118">
                  <c:v>40024.206597222219</c:v>
                </c:pt>
                <c:pt idx="119">
                  <c:v>40027.736111111109</c:v>
                </c:pt>
                <c:pt idx="120">
                  <c:v>40031.234375</c:v>
                </c:pt>
                <c:pt idx="121">
                  <c:v>40034.647569444438</c:v>
                </c:pt>
                <c:pt idx="122">
                  <c:v>40038.123263888891</c:v>
                </c:pt>
                <c:pt idx="123">
                  <c:v>40041.637152777781</c:v>
                </c:pt>
                <c:pt idx="124">
                  <c:v>40045.154513888891</c:v>
                </c:pt>
                <c:pt idx="125">
                  <c:v>40050.168402777781</c:v>
                </c:pt>
                <c:pt idx="126">
                  <c:v>40055.654513888891</c:v>
                </c:pt>
                <c:pt idx="127">
                  <c:v>40059.182291666664</c:v>
                </c:pt>
                <c:pt idx="128">
                  <c:v>40062.694444444445</c:v>
                </c:pt>
                <c:pt idx="129">
                  <c:v>40066.1875</c:v>
                </c:pt>
                <c:pt idx="130">
                  <c:v>40069.661458333328</c:v>
                </c:pt>
                <c:pt idx="131">
                  <c:v>40073.125</c:v>
                </c:pt>
                <c:pt idx="132">
                  <c:v>40078.144097222219</c:v>
                </c:pt>
                <c:pt idx="133">
                  <c:v>40083.704861111109</c:v>
                </c:pt>
                <c:pt idx="134">
                  <c:v>40087.213541666672</c:v>
                </c:pt>
                <c:pt idx="135">
                  <c:v>40090.760416666672</c:v>
                </c:pt>
                <c:pt idx="136">
                  <c:v>40096.265625</c:v>
                </c:pt>
                <c:pt idx="137">
                  <c:v>40101.217013888891</c:v>
                </c:pt>
                <c:pt idx="138">
                  <c:v>40105.736111111109</c:v>
                </c:pt>
                <c:pt idx="139">
                  <c:v>40111.180555555555</c:v>
                </c:pt>
                <c:pt idx="140">
                  <c:v>40117.168402777781</c:v>
                </c:pt>
                <c:pt idx="141">
                  <c:v>40122.197916666672</c:v>
                </c:pt>
                <c:pt idx="142">
                  <c:v>40125.677083333328</c:v>
                </c:pt>
                <c:pt idx="143">
                  <c:v>40129.147569444445</c:v>
                </c:pt>
                <c:pt idx="144">
                  <c:v>40164.598611111112</c:v>
                </c:pt>
                <c:pt idx="145">
                  <c:v>40167.644097222219</c:v>
                </c:pt>
                <c:pt idx="146">
                  <c:v>40173.194444444445</c:v>
                </c:pt>
                <c:pt idx="147">
                  <c:v>40180.203125</c:v>
                </c:pt>
                <c:pt idx="148">
                  <c:v>40184.710069444438</c:v>
                </c:pt>
                <c:pt idx="149">
                  <c:v>40188.251736111109</c:v>
                </c:pt>
                <c:pt idx="150">
                  <c:v>40192.194444444438</c:v>
                </c:pt>
                <c:pt idx="151">
                  <c:v>40195.637152777781</c:v>
                </c:pt>
                <c:pt idx="152">
                  <c:v>40199.150347222225</c:v>
                </c:pt>
                <c:pt idx="153">
                  <c:v>40202.622569444444</c:v>
                </c:pt>
                <c:pt idx="154">
                  <c:v>40206.158333333333</c:v>
                </c:pt>
                <c:pt idx="155">
                  <c:v>40209.671527777777</c:v>
                </c:pt>
                <c:pt idx="156">
                  <c:v>40213.127083333333</c:v>
                </c:pt>
                <c:pt idx="157">
                  <c:v>40216.613888888889</c:v>
                </c:pt>
                <c:pt idx="158">
                  <c:v>40220.133680555555</c:v>
                </c:pt>
                <c:pt idx="159">
                  <c:v>40224.660416666666</c:v>
                </c:pt>
                <c:pt idx="160">
                  <c:v>40230.652777777781</c:v>
                </c:pt>
                <c:pt idx="161">
                  <c:v>40234.712847222225</c:v>
                </c:pt>
                <c:pt idx="162">
                  <c:v>40238.699652777781</c:v>
                </c:pt>
                <c:pt idx="163">
                  <c:v>40244.206597222219</c:v>
                </c:pt>
                <c:pt idx="164">
                  <c:v>40247.661805555559</c:v>
                </c:pt>
                <c:pt idx="165">
                  <c:v>40251.614236111112</c:v>
                </c:pt>
                <c:pt idx="166">
                  <c:v>40255.643402777772</c:v>
                </c:pt>
                <c:pt idx="167">
                  <c:v>40258.645833333328</c:v>
                </c:pt>
                <c:pt idx="168">
                  <c:v>40262.169444444444</c:v>
                </c:pt>
                <c:pt idx="169">
                  <c:v>40265.681944444441</c:v>
                </c:pt>
                <c:pt idx="170">
                  <c:v>40268.655902777777</c:v>
                </c:pt>
                <c:pt idx="171">
                  <c:v>40272.217013888891</c:v>
                </c:pt>
                <c:pt idx="172">
                  <c:v>40276.240972222222</c:v>
                </c:pt>
                <c:pt idx="173">
                  <c:v>40279.659722222219</c:v>
                </c:pt>
                <c:pt idx="174">
                  <c:v>40283.159722222219</c:v>
                </c:pt>
                <c:pt idx="175">
                  <c:v>40288.153124999997</c:v>
                </c:pt>
                <c:pt idx="176">
                  <c:v>40293.597222222219</c:v>
                </c:pt>
                <c:pt idx="177">
                  <c:v>40297.125</c:v>
                </c:pt>
                <c:pt idx="178">
                  <c:v>40301.677083333328</c:v>
                </c:pt>
                <c:pt idx="179">
                  <c:v>40307.180555555555</c:v>
                </c:pt>
                <c:pt idx="180">
                  <c:v>40310.644097222219</c:v>
                </c:pt>
                <c:pt idx="181">
                  <c:v>40314.116319444445</c:v>
                </c:pt>
                <c:pt idx="182">
                  <c:v>40318.119791666672</c:v>
                </c:pt>
                <c:pt idx="183">
                  <c:v>40323.154513888891</c:v>
                </c:pt>
                <c:pt idx="184">
                  <c:v>40328.65625</c:v>
                </c:pt>
                <c:pt idx="185">
                  <c:v>40332.126736111109</c:v>
                </c:pt>
                <c:pt idx="186">
                  <c:v>40335.635416666664</c:v>
                </c:pt>
                <c:pt idx="187">
                  <c:v>40339.152083333334</c:v>
                </c:pt>
                <c:pt idx="188">
                  <c:v>40342.203125</c:v>
                </c:pt>
                <c:pt idx="189">
                  <c:v>40345.6875</c:v>
                </c:pt>
                <c:pt idx="190">
                  <c:v>40349.696180555555</c:v>
                </c:pt>
                <c:pt idx="191">
                  <c:v>40355.194444444445</c:v>
                </c:pt>
                <c:pt idx="192">
                  <c:v>40361.640625</c:v>
                </c:pt>
                <c:pt idx="193">
                  <c:v>40366.652777777781</c:v>
                </c:pt>
                <c:pt idx="194">
                  <c:v>40409.673611111109</c:v>
                </c:pt>
                <c:pt idx="195">
                  <c:v>40412.65625</c:v>
                </c:pt>
                <c:pt idx="196">
                  <c:v>40417.670138888891</c:v>
                </c:pt>
                <c:pt idx="197">
                  <c:v>40422.204861111109</c:v>
                </c:pt>
                <c:pt idx="198">
                  <c:v>40426.685763888891</c:v>
                </c:pt>
                <c:pt idx="199">
                  <c:v>40430.65625</c:v>
                </c:pt>
                <c:pt idx="200">
                  <c:v>40433.659722222219</c:v>
                </c:pt>
                <c:pt idx="201">
                  <c:v>40437.185763888891</c:v>
                </c:pt>
                <c:pt idx="202">
                  <c:v>40440.671875</c:v>
                </c:pt>
                <c:pt idx="203">
                  <c:v>40444.130208333328</c:v>
                </c:pt>
                <c:pt idx="204">
                  <c:v>40447.651041666664</c:v>
                </c:pt>
                <c:pt idx="205">
                  <c:v>40453.197916666664</c:v>
                </c:pt>
                <c:pt idx="206">
                  <c:v>40458.170138888891</c:v>
                </c:pt>
                <c:pt idx="207">
                  <c:v>40461.15625</c:v>
                </c:pt>
                <c:pt idx="208">
                  <c:v>40466.671875</c:v>
                </c:pt>
                <c:pt idx="209">
                  <c:v>40474.154513888891</c:v>
                </c:pt>
                <c:pt idx="210">
                  <c:v>40479.164930555555</c:v>
                </c:pt>
                <c:pt idx="211">
                  <c:v>40483.149305555555</c:v>
                </c:pt>
                <c:pt idx="212">
                  <c:v>40486.727430555555</c:v>
                </c:pt>
                <c:pt idx="213">
                  <c:v>40489.677083333328</c:v>
                </c:pt>
                <c:pt idx="214">
                  <c:v>40492.697916666672</c:v>
                </c:pt>
                <c:pt idx="215">
                  <c:v>40497.149305555555</c:v>
                </c:pt>
                <c:pt idx="216">
                  <c:v>40504.677083333336</c:v>
                </c:pt>
                <c:pt idx="217">
                  <c:v>40512.213541666672</c:v>
                </c:pt>
                <c:pt idx="218">
                  <c:v>40517.659722222219</c:v>
                </c:pt>
                <c:pt idx="219">
                  <c:v>40521.085069444445</c:v>
                </c:pt>
                <c:pt idx="220">
                  <c:v>40524.722222222219</c:v>
                </c:pt>
                <c:pt idx="221">
                  <c:v>40530.763888888891</c:v>
                </c:pt>
                <c:pt idx="222">
                  <c:v>40538.149305555562</c:v>
                </c:pt>
                <c:pt idx="223">
                  <c:v>40545.173611111109</c:v>
                </c:pt>
                <c:pt idx="224">
                  <c:v>40549.684027777781</c:v>
                </c:pt>
                <c:pt idx="225">
                  <c:v>40552.657986111109</c:v>
                </c:pt>
                <c:pt idx="226">
                  <c:v>40557.668402777781</c:v>
                </c:pt>
                <c:pt idx="227">
                  <c:v>40562.670138888891</c:v>
                </c:pt>
                <c:pt idx="228">
                  <c:v>40567.175347222219</c:v>
                </c:pt>
                <c:pt idx="229">
                  <c:v>40570.668402777781</c:v>
                </c:pt>
                <c:pt idx="230">
                  <c:v>40574.145833333336</c:v>
                </c:pt>
                <c:pt idx="231">
                  <c:v>40577.666666666664</c:v>
                </c:pt>
                <c:pt idx="232">
                  <c:v>40580.647569444445</c:v>
                </c:pt>
                <c:pt idx="233">
                  <c:v>40584.126736111109</c:v>
                </c:pt>
                <c:pt idx="234">
                  <c:v>40588.185763888891</c:v>
                </c:pt>
                <c:pt idx="235">
                  <c:v>40594.215277777781</c:v>
                </c:pt>
                <c:pt idx="236">
                  <c:v>40601.652777777781</c:v>
                </c:pt>
                <c:pt idx="237">
                  <c:v>40609.109375</c:v>
                </c:pt>
                <c:pt idx="238">
                  <c:v>40614.625</c:v>
                </c:pt>
                <c:pt idx="239">
                  <c:v>40618.595486111109</c:v>
                </c:pt>
                <c:pt idx="240">
                  <c:v>40622.637152777781</c:v>
                </c:pt>
                <c:pt idx="241">
                  <c:v>40625.652777777781</c:v>
                </c:pt>
                <c:pt idx="242">
                  <c:v>40629.048611111109</c:v>
                </c:pt>
                <c:pt idx="243">
                  <c:v>40636.543402777781</c:v>
                </c:pt>
                <c:pt idx="244">
                  <c:v>40643.628472222219</c:v>
                </c:pt>
                <c:pt idx="245">
                  <c:v>40646.623263888891</c:v>
                </c:pt>
                <c:pt idx="246">
                  <c:v>40650.055555555555</c:v>
                </c:pt>
                <c:pt idx="247">
                  <c:v>40656.711111111115</c:v>
                </c:pt>
                <c:pt idx="248">
                  <c:v>40661.69027777778</c:v>
                </c:pt>
                <c:pt idx="249">
                  <c:v>40665.524305555562</c:v>
                </c:pt>
                <c:pt idx="250">
                  <c:v>40672.050347222219</c:v>
                </c:pt>
                <c:pt idx="251">
                  <c:v>40678.107638888891</c:v>
                </c:pt>
                <c:pt idx="252">
                  <c:v>40682.03125</c:v>
                </c:pt>
                <c:pt idx="253">
                  <c:v>40685.472222222219</c:v>
                </c:pt>
                <c:pt idx="254">
                  <c:v>40691.116319444445</c:v>
                </c:pt>
                <c:pt idx="255">
                  <c:v>40700.184027777781</c:v>
                </c:pt>
                <c:pt idx="256">
                  <c:v>40708.161458333328</c:v>
                </c:pt>
                <c:pt idx="257">
                  <c:v>40714.673611111109</c:v>
                </c:pt>
                <c:pt idx="258">
                  <c:v>40720.659722222219</c:v>
                </c:pt>
                <c:pt idx="259">
                  <c:v>40724.131944444445</c:v>
                </c:pt>
                <c:pt idx="260">
                  <c:v>40728.637152777781</c:v>
                </c:pt>
                <c:pt idx="261">
                  <c:v>40734.154513888891</c:v>
                </c:pt>
                <c:pt idx="262">
                  <c:v>40738.15625</c:v>
                </c:pt>
                <c:pt idx="263">
                  <c:v>40742.673611111109</c:v>
                </c:pt>
                <c:pt idx="264">
                  <c:v>40749.182291666672</c:v>
                </c:pt>
                <c:pt idx="265">
                  <c:v>40755.680555555555</c:v>
                </c:pt>
                <c:pt idx="266">
                  <c:v>40760.141319444447</c:v>
                </c:pt>
                <c:pt idx="267">
                  <c:v>40764.118055555562</c:v>
                </c:pt>
                <c:pt idx="268">
                  <c:v>40770.145833333336</c:v>
                </c:pt>
                <c:pt idx="269">
                  <c:v>40805.131944444438</c:v>
                </c:pt>
                <c:pt idx="270">
                  <c:v>40812.140625</c:v>
                </c:pt>
                <c:pt idx="271">
                  <c:v>40819.137152777781</c:v>
                </c:pt>
                <c:pt idx="272">
                  <c:v>40829.668402777781</c:v>
                </c:pt>
                <c:pt idx="273">
                  <c:v>40839.145833333336</c:v>
                </c:pt>
                <c:pt idx="274">
                  <c:v>40847.175347222219</c:v>
                </c:pt>
                <c:pt idx="275">
                  <c:v>40854.152777777781</c:v>
                </c:pt>
                <c:pt idx="276">
                  <c:v>40864.638888888891</c:v>
                </c:pt>
                <c:pt idx="277">
                  <c:v>40875.130208333336</c:v>
                </c:pt>
                <c:pt idx="278">
                  <c:v>40882.630208333328</c:v>
                </c:pt>
                <c:pt idx="279">
                  <c:v>40892.159722222219</c:v>
                </c:pt>
                <c:pt idx="280">
                  <c:v>40898.642361111109</c:v>
                </c:pt>
                <c:pt idx="281">
                  <c:v>40902.649305555555</c:v>
                </c:pt>
                <c:pt idx="282">
                  <c:v>40913.15625</c:v>
                </c:pt>
                <c:pt idx="283">
                  <c:v>40918.133680555555</c:v>
                </c:pt>
                <c:pt idx="284">
                  <c:v>40924.619791666672</c:v>
                </c:pt>
                <c:pt idx="285">
                  <c:v>40931.133680555555</c:v>
                </c:pt>
                <c:pt idx="286">
                  <c:v>40938.231249999997</c:v>
                </c:pt>
                <c:pt idx="287">
                  <c:v>40948.223958333328</c:v>
                </c:pt>
                <c:pt idx="288">
                  <c:v>40959.59652777778</c:v>
                </c:pt>
                <c:pt idx="289">
                  <c:v>40970.127777777772</c:v>
                </c:pt>
                <c:pt idx="290">
                  <c:v>40979.138888888891</c:v>
                </c:pt>
                <c:pt idx="291">
                  <c:v>40986.121527777781</c:v>
                </c:pt>
                <c:pt idx="292">
                  <c:v>40993.138888888891</c:v>
                </c:pt>
                <c:pt idx="293">
                  <c:v>41000.611111111109</c:v>
                </c:pt>
                <c:pt idx="294">
                  <c:v>41007.602430555555</c:v>
                </c:pt>
                <c:pt idx="295">
                  <c:v>41014.125</c:v>
                </c:pt>
                <c:pt idx="296">
                  <c:v>41024.633680555555</c:v>
                </c:pt>
                <c:pt idx="297">
                  <c:v>41038.625</c:v>
                </c:pt>
                <c:pt idx="298">
                  <c:v>41049.118055555555</c:v>
                </c:pt>
                <c:pt idx="299">
                  <c:v>41059.621527777781</c:v>
                </c:pt>
                <c:pt idx="300">
                  <c:v>41070.128472222219</c:v>
                </c:pt>
                <c:pt idx="301">
                  <c:v>41077.138888888891</c:v>
                </c:pt>
                <c:pt idx="302">
                  <c:v>41084.164930555562</c:v>
                </c:pt>
                <c:pt idx="303">
                  <c:v>41091.163194444445</c:v>
                </c:pt>
              </c:numCache>
            </c:numRef>
          </c:cat>
          <c:val>
            <c:numRef>
              <c:f>Gravimetria!$V$10:$V$316</c:f>
              <c:numCache>
                <c:formatCode>0.0</c:formatCode>
                <c:ptCount val="307"/>
                <c:pt idx="0">
                  <c:v>218.07661379660487</c:v>
                </c:pt>
                <c:pt idx="1">
                  <c:v>126.18206010603797</c:v>
                </c:pt>
                <c:pt idx="2">
                  <c:v>74.182917093770826</c:v>
                </c:pt>
                <c:pt idx="3">
                  <c:v>109.04632199268598</c:v>
                </c:pt>
                <c:pt idx="4">
                  <c:v>188.96600998848405</c:v>
                </c:pt>
                <c:pt idx="5">
                  <c:v>209.74131815310594</c:v>
                </c:pt>
                <c:pt idx="6">
                  <c:v>239.25188535130118</c:v>
                </c:pt>
                <c:pt idx="7">
                  <c:v>34.053614844002368</c:v>
                </c:pt>
                <c:pt idx="8">
                  <c:v>42.443636164466021</c:v>
                </c:pt>
                <c:pt idx="9">
                  <c:v>67.698468456192074</c:v>
                </c:pt>
                <c:pt idx="10">
                  <c:v>52.538721210835703</c:v>
                </c:pt>
                <c:pt idx="11">
                  <c:v>51.165556999519701</c:v>
                </c:pt>
                <c:pt idx="12">
                  <c:v>139.50271688632589</c:v>
                </c:pt>
                <c:pt idx="13">
                  <c:v>124.41859832140234</c:v>
                </c:pt>
                <c:pt idx="14">
                  <c:v>37.528166207843697</c:v>
                </c:pt>
                <c:pt idx="15">
                  <c:v>46.250562077274154</c:v>
                </c:pt>
                <c:pt idx="16">
                  <c:v>56.758659424258575</c:v>
                </c:pt>
                <c:pt idx="17">
                  <c:v>45.23812980449658</c:v>
                </c:pt>
                <c:pt idx="18">
                  <c:v>53.460581811928968</c:v>
                </c:pt>
                <c:pt idx="19">
                  <c:v>50.72078439689821</c:v>
                </c:pt>
                <c:pt idx="20">
                  <c:v>128.68024504573293</c:v>
                </c:pt>
                <c:pt idx="21">
                  <c:v>36.167142803252261</c:v>
                </c:pt>
                <c:pt idx="22">
                  <c:v>76.392931910779481</c:v>
                </c:pt>
                <c:pt idx="23">
                  <c:v>68.390614035328696</c:v>
                </c:pt>
                <c:pt idx="24">
                  <c:v>154.15123242974883</c:v>
                </c:pt>
                <c:pt idx="25">
                  <c:v>47.70874254181242</c:v>
                </c:pt>
                <c:pt idx="26">
                  <c:v>83.985399562843341</c:v>
                </c:pt>
                <c:pt idx="27">
                  <c:v>531.47212733492415</c:v>
                </c:pt>
                <c:pt idx="28">
                  <c:v>165.03169899459093</c:v>
                </c:pt>
                <c:pt idx="29">
                  <c:v>272.58173569675688</c:v>
                </c:pt>
                <c:pt idx="30">
                  <c:v>315.66699036156257</c:v>
                </c:pt>
                <c:pt idx="31">
                  <c:v>111.6924258145559</c:v>
                </c:pt>
                <c:pt idx="32">
                  <c:v>171.81202584704076</c:v>
                </c:pt>
                <c:pt idx="33">
                  <c:v>224.24227203474334</c:v>
                </c:pt>
                <c:pt idx="34">
                  <c:v>376.92639897080647</c:v>
                </c:pt>
                <c:pt idx="35">
                  <c:v>298.41534026171092</c:v>
                </c:pt>
                <c:pt idx="36">
                  <c:v>272.50507965329109</c:v>
                </c:pt>
                <c:pt idx="38">
                  <c:v>290.85832508853127</c:v>
                </c:pt>
                <c:pt idx="39">
                  <c:v>340.20930324318692</c:v>
                </c:pt>
                <c:pt idx="43">
                  <c:v>176.80655253786543</c:v>
                </c:pt>
                <c:pt idx="44">
                  <c:v>422.80622426674302</c:v>
                </c:pt>
                <c:pt idx="46">
                  <c:v>132.66531062120774</c:v>
                </c:pt>
                <c:pt idx="47">
                  <c:v>237.30513513670681</c:v>
                </c:pt>
                <c:pt idx="48">
                  <c:v>740.83373309231001</c:v>
                </c:pt>
                <c:pt idx="49">
                  <c:v>454.19246959741628</c:v>
                </c:pt>
                <c:pt idx="50">
                  <c:v>521.30110962404171</c:v>
                </c:pt>
                <c:pt idx="51">
                  <c:v>571.48879845757153</c:v>
                </c:pt>
                <c:pt idx="52">
                  <c:v>547.75550356768292</c:v>
                </c:pt>
                <c:pt idx="53">
                  <c:v>666.29688776343801</c:v>
                </c:pt>
                <c:pt idx="54">
                  <c:v>684.32971820671605</c:v>
                </c:pt>
                <c:pt idx="55">
                  <c:v>529.76424061508362</c:v>
                </c:pt>
                <c:pt idx="56">
                  <c:v>225.80998690108527</c:v>
                </c:pt>
                <c:pt idx="57">
                  <c:v>162.73887882473673</c:v>
                </c:pt>
                <c:pt idx="58">
                  <c:v>627.55968875070687</c:v>
                </c:pt>
                <c:pt idx="59">
                  <c:v>158.97723904354578</c:v>
                </c:pt>
                <c:pt idx="62">
                  <c:v>147.65201779044364</c:v>
                </c:pt>
                <c:pt idx="63">
                  <c:v>93.514332610313048</c:v>
                </c:pt>
                <c:pt idx="64">
                  <c:v>545.33827142422035</c:v>
                </c:pt>
                <c:pt idx="65">
                  <c:v>156.60316940435015</c:v>
                </c:pt>
                <c:pt idx="66">
                  <c:v>204.05068497104804</c:v>
                </c:pt>
                <c:pt idx="67">
                  <c:v>190.51335297917663</c:v>
                </c:pt>
                <c:pt idx="68">
                  <c:v>293.88430132159846</c:v>
                </c:pt>
                <c:pt idx="69">
                  <c:v>665.71237668628817</c:v>
                </c:pt>
                <c:pt idx="70">
                  <c:v>192.89933598774277</c:v>
                </c:pt>
                <c:pt idx="71">
                  <c:v>128.14489390962697</c:v>
                </c:pt>
                <c:pt idx="72">
                  <c:v>103.94181092401766</c:v>
                </c:pt>
                <c:pt idx="73">
                  <c:v>207.83404563530246</c:v>
                </c:pt>
                <c:pt idx="74">
                  <c:v>93.830425633358715</c:v>
                </c:pt>
                <c:pt idx="75">
                  <c:v>154.80159004674957</c:v>
                </c:pt>
                <c:pt idx="76">
                  <c:v>40.586133283030037</c:v>
                </c:pt>
                <c:pt idx="77">
                  <c:v>95.570941221595845</c:v>
                </c:pt>
                <c:pt idx="78">
                  <c:v>123.65632020437377</c:v>
                </c:pt>
                <c:pt idx="79">
                  <c:v>327.88037813483817</c:v>
                </c:pt>
                <c:pt idx="80">
                  <c:v>185.07769823186649</c:v>
                </c:pt>
                <c:pt idx="81">
                  <c:v>48.243648712108502</c:v>
                </c:pt>
                <c:pt idx="82">
                  <c:v>63.297388127297758</c:v>
                </c:pt>
                <c:pt idx="83">
                  <c:v>56.199684064347117</c:v>
                </c:pt>
                <c:pt idx="84">
                  <c:v>60.824853794138619</c:v>
                </c:pt>
                <c:pt idx="85">
                  <c:v>72.76739311512479</c:v>
                </c:pt>
                <c:pt idx="86">
                  <c:v>94.556351940959871</c:v>
                </c:pt>
                <c:pt idx="87">
                  <c:v>57.811320804274096</c:v>
                </c:pt>
                <c:pt idx="88">
                  <c:v>20.555609410545145</c:v>
                </c:pt>
                <c:pt idx="89">
                  <c:v>45.386344489901703</c:v>
                </c:pt>
                <c:pt idx="90">
                  <c:v>21.931189838174777</c:v>
                </c:pt>
                <c:pt idx="91">
                  <c:v>114.2718652585344</c:v>
                </c:pt>
                <c:pt idx="92">
                  <c:v>27.541330210451541</c:v>
                </c:pt>
                <c:pt idx="93">
                  <c:v>45.05881196695411</c:v>
                </c:pt>
                <c:pt idx="94">
                  <c:v>53.802476481244589</c:v>
                </c:pt>
                <c:pt idx="95">
                  <c:v>55.993522427129655</c:v>
                </c:pt>
                <c:pt idx="96">
                  <c:v>75.697201398139029</c:v>
                </c:pt>
                <c:pt idx="97">
                  <c:v>28.555987176619787</c:v>
                </c:pt>
                <c:pt idx="98">
                  <c:v>192.46603604927319</c:v>
                </c:pt>
                <c:pt idx="99">
                  <c:v>248.09867901688318</c:v>
                </c:pt>
                <c:pt idx="100">
                  <c:v>41.489877780474224</c:v>
                </c:pt>
                <c:pt idx="101">
                  <c:v>49.99473714352704</c:v>
                </c:pt>
                <c:pt idx="102">
                  <c:v>100.70528425784073</c:v>
                </c:pt>
                <c:pt idx="103">
                  <c:v>41.3281613838884</c:v>
                </c:pt>
                <c:pt idx="104">
                  <c:v>119.30042486604898</c:v>
                </c:pt>
                <c:pt idx="105">
                  <c:v>46.472051201615159</c:v>
                </c:pt>
                <c:pt idx="106">
                  <c:v>24.796219896385686</c:v>
                </c:pt>
                <c:pt idx="107">
                  <c:v>47.253038055541857</c:v>
                </c:pt>
                <c:pt idx="108">
                  <c:v>36.785600945187561</c:v>
                </c:pt>
                <c:pt idx="109">
                  <c:v>48.140472888425471</c:v>
                </c:pt>
                <c:pt idx="110">
                  <c:v>35.424679902291913</c:v>
                </c:pt>
                <c:pt idx="111">
                  <c:v>58.833631022033053</c:v>
                </c:pt>
                <c:pt idx="112">
                  <c:v>103.39458557026921</c:v>
                </c:pt>
                <c:pt idx="113">
                  <c:v>70.899540750534982</c:v>
                </c:pt>
                <c:pt idx="114">
                  <c:v>138.48075171262505</c:v>
                </c:pt>
                <c:pt idx="115">
                  <c:v>106.0415448760354</c:v>
                </c:pt>
                <c:pt idx="116">
                  <c:v>191.02679208869509</c:v>
                </c:pt>
                <c:pt idx="117">
                  <c:v>165.97283240365874</c:v>
                </c:pt>
                <c:pt idx="118">
                  <c:v>366.48277852533312</c:v>
                </c:pt>
                <c:pt idx="119">
                  <c:v>165.26452911095461</c:v>
                </c:pt>
                <c:pt idx="121">
                  <c:v>205.71111588323251</c:v>
                </c:pt>
                <c:pt idx="122">
                  <c:v>206.235044821353</c:v>
                </c:pt>
                <c:pt idx="123">
                  <c:v>224.75838090438705</c:v>
                </c:pt>
                <c:pt idx="124">
                  <c:v>286.56808781192876</c:v>
                </c:pt>
                <c:pt idx="125">
                  <c:v>208.75169740750212</c:v>
                </c:pt>
                <c:pt idx="126">
                  <c:v>154.1948483224312</c:v>
                </c:pt>
                <c:pt idx="127">
                  <c:v>202.65576106360865</c:v>
                </c:pt>
                <c:pt idx="128">
                  <c:v>212.27639445774679</c:v>
                </c:pt>
                <c:pt idx="129">
                  <c:v>483.96728572538728</c:v>
                </c:pt>
                <c:pt idx="130">
                  <c:v>284.81837559160306</c:v>
                </c:pt>
                <c:pt idx="131">
                  <c:v>300.01069002179344</c:v>
                </c:pt>
                <c:pt idx="132">
                  <c:v>147.90511218675877</c:v>
                </c:pt>
                <c:pt idx="133">
                  <c:v>257.42926651962205</c:v>
                </c:pt>
                <c:pt idx="134">
                  <c:v>446.33295638525067</c:v>
                </c:pt>
                <c:pt idx="135">
                  <c:v>243.65644455696514</c:v>
                </c:pt>
                <c:pt idx="136">
                  <c:v>175.96765648400071</c:v>
                </c:pt>
                <c:pt idx="137">
                  <c:v>252.41403404155008</c:v>
                </c:pt>
                <c:pt idx="138">
                  <c:v>140.43786560240451</c:v>
                </c:pt>
                <c:pt idx="139">
                  <c:v>128.4966601720958</c:v>
                </c:pt>
                <c:pt idx="141">
                  <c:v>230.44526539441912</c:v>
                </c:pt>
                <c:pt idx="142">
                  <c:v>230.91162401788529</c:v>
                </c:pt>
                <c:pt idx="143">
                  <c:v>236.87072180698189</c:v>
                </c:pt>
                <c:pt idx="144">
                  <c:v>145.36205999659714</c:v>
                </c:pt>
                <c:pt idx="145">
                  <c:v>218.5327180740957</c:v>
                </c:pt>
                <c:pt idx="146">
                  <c:v>253.37612686173463</c:v>
                </c:pt>
                <c:pt idx="147">
                  <c:v>223.70229603235774</c:v>
                </c:pt>
                <c:pt idx="148">
                  <c:v>184.72420435666388</c:v>
                </c:pt>
                <c:pt idx="149">
                  <c:v>137.76311645114566</c:v>
                </c:pt>
                <c:pt idx="150">
                  <c:v>57.942583166244866</c:v>
                </c:pt>
                <c:pt idx="151">
                  <c:v>104.30489020732767</c:v>
                </c:pt>
                <c:pt idx="152">
                  <c:v>351.09937073564481</c:v>
                </c:pt>
                <c:pt idx="153">
                  <c:v>290.93939720097586</c:v>
                </c:pt>
                <c:pt idx="154">
                  <c:v>148.00134233657559</c:v>
                </c:pt>
                <c:pt idx="155">
                  <c:v>170.48713091569769</c:v>
                </c:pt>
                <c:pt idx="156">
                  <c:v>414.56036230293222</c:v>
                </c:pt>
                <c:pt idx="157">
                  <c:v>238.06887771575552</c:v>
                </c:pt>
                <c:pt idx="158">
                  <c:v>294.39969965679319</c:v>
                </c:pt>
                <c:pt idx="159">
                  <c:v>108.35502968694011</c:v>
                </c:pt>
                <c:pt idx="160">
                  <c:v>152.24882868259104</c:v>
                </c:pt>
                <c:pt idx="161">
                  <c:v>87.1327479154955</c:v>
                </c:pt>
                <c:pt idx="162">
                  <c:v>79.439659367381353</c:v>
                </c:pt>
                <c:pt idx="163">
                  <c:v>50.797447032559546</c:v>
                </c:pt>
                <c:pt idx="164">
                  <c:v>111.4592234094893</c:v>
                </c:pt>
                <c:pt idx="165">
                  <c:v>81.486281872050142</c:v>
                </c:pt>
                <c:pt idx="166">
                  <c:v>89.126145469184479</c:v>
                </c:pt>
                <c:pt idx="167">
                  <c:v>82.268984112316829</c:v>
                </c:pt>
                <c:pt idx="168">
                  <c:v>80.837778244152602</c:v>
                </c:pt>
                <c:pt idx="169">
                  <c:v>13.379267535670831</c:v>
                </c:pt>
                <c:pt idx="170">
                  <c:v>25.831982276309635</c:v>
                </c:pt>
                <c:pt idx="171">
                  <c:v>30.643779505153926</c:v>
                </c:pt>
                <c:pt idx="172">
                  <c:v>36.068977739118047</c:v>
                </c:pt>
                <c:pt idx="174">
                  <c:v>15.658803753435857</c:v>
                </c:pt>
                <c:pt idx="175">
                  <c:v>28.15248422135198</c:v>
                </c:pt>
                <c:pt idx="176">
                  <c:v>33.869170854726811</c:v>
                </c:pt>
                <c:pt idx="177">
                  <c:v>23.909384902587117</c:v>
                </c:pt>
                <c:pt idx="178">
                  <c:v>30.964734798356357</c:v>
                </c:pt>
                <c:pt idx="179">
                  <c:v>31.19077587758246</c:v>
                </c:pt>
                <c:pt idx="180">
                  <c:v>110.26666818134083</c:v>
                </c:pt>
                <c:pt idx="181">
                  <c:v>238.77533520151943</c:v>
                </c:pt>
                <c:pt idx="182">
                  <c:v>49.796471865478239</c:v>
                </c:pt>
                <c:pt idx="183">
                  <c:v>67.560232520010558</c:v>
                </c:pt>
                <c:pt idx="184">
                  <c:v>20.827512415325103</c:v>
                </c:pt>
                <c:pt idx="185">
                  <c:v>75.714771547164403</c:v>
                </c:pt>
                <c:pt idx="186">
                  <c:v>42.114502690281334</c:v>
                </c:pt>
                <c:pt idx="187">
                  <c:v>97.450342516708872</c:v>
                </c:pt>
                <c:pt idx="188">
                  <c:v>88.070542077484632</c:v>
                </c:pt>
                <c:pt idx="189">
                  <c:v>78.679558141041625</c:v>
                </c:pt>
                <c:pt idx="190">
                  <c:v>71.269469182703361</c:v>
                </c:pt>
                <c:pt idx="191">
                  <c:v>91.224169237669457</c:v>
                </c:pt>
                <c:pt idx="192">
                  <c:v>182.34438771626401</c:v>
                </c:pt>
                <c:pt idx="193">
                  <c:v>142.18134200964064</c:v>
                </c:pt>
                <c:pt idx="194">
                  <c:v>452.8058633580053</c:v>
                </c:pt>
                <c:pt idx="195">
                  <c:v>136.84962967042478</c:v>
                </c:pt>
                <c:pt idx="196">
                  <c:v>127.56292674096727</c:v>
                </c:pt>
                <c:pt idx="197">
                  <c:v>322.35385401248982</c:v>
                </c:pt>
                <c:pt idx="198">
                  <c:v>213.06901964185107</c:v>
                </c:pt>
                <c:pt idx="199">
                  <c:v>370.33240061802059</c:v>
                </c:pt>
                <c:pt idx="200">
                  <c:v>134.53686109812983</c:v>
                </c:pt>
                <c:pt idx="201">
                  <c:v>312.44057599280399</c:v>
                </c:pt>
                <c:pt idx="202">
                  <c:v>312.14571555420474</c:v>
                </c:pt>
                <c:pt idx="203">
                  <c:v>298.2221417915365</c:v>
                </c:pt>
                <c:pt idx="204">
                  <c:v>266.04167509159288</c:v>
                </c:pt>
                <c:pt idx="205">
                  <c:v>193.85866628226066</c:v>
                </c:pt>
                <c:pt idx="206">
                  <c:v>319.33151156677508</c:v>
                </c:pt>
                <c:pt idx="207">
                  <c:v>421.98835373084137</c:v>
                </c:pt>
                <c:pt idx="208">
                  <c:v>229.80399706746172</c:v>
                </c:pt>
                <c:pt idx="209">
                  <c:v>168.19173931409239</c:v>
                </c:pt>
                <c:pt idx="210">
                  <c:v>36.382926476873571</c:v>
                </c:pt>
                <c:pt idx="211">
                  <c:v>155.26600794156647</c:v>
                </c:pt>
                <c:pt idx="212">
                  <c:v>206.28103396783322</c:v>
                </c:pt>
                <c:pt idx="213">
                  <c:v>179.03154372047646</c:v>
                </c:pt>
                <c:pt idx="214">
                  <c:v>272.43595372660496</c:v>
                </c:pt>
                <c:pt idx="215">
                  <c:v>80.71345559786937</c:v>
                </c:pt>
                <c:pt idx="216">
                  <c:v>50.961927173357708</c:v>
                </c:pt>
                <c:pt idx="217">
                  <c:v>102.75190012747905</c:v>
                </c:pt>
                <c:pt idx="218">
                  <c:v>163.56404008532189</c:v>
                </c:pt>
                <c:pt idx="219">
                  <c:v>59.664351343807596</c:v>
                </c:pt>
                <c:pt idx="220">
                  <c:v>83.493868452507769</c:v>
                </c:pt>
                <c:pt idx="221">
                  <c:v>25.838977815349239</c:v>
                </c:pt>
                <c:pt idx="222">
                  <c:v>66.805903639745694</c:v>
                </c:pt>
                <c:pt idx="223">
                  <c:v>97.690183304873685</c:v>
                </c:pt>
                <c:pt idx="224">
                  <c:v>98.166852962230735</c:v>
                </c:pt>
                <c:pt idx="225">
                  <c:v>60.232033047648287</c:v>
                </c:pt>
                <c:pt idx="226">
                  <c:v>133.14561511404025</c:v>
                </c:pt>
                <c:pt idx="227">
                  <c:v>79.169471611097876</c:v>
                </c:pt>
                <c:pt idx="228">
                  <c:v>39.543976650747574</c:v>
                </c:pt>
                <c:pt idx="229">
                  <c:v>31.076834135723892</c:v>
                </c:pt>
                <c:pt idx="230">
                  <c:v>25.633433514298837</c:v>
                </c:pt>
                <c:pt idx="231">
                  <c:v>53.803412493548777</c:v>
                </c:pt>
                <c:pt idx="232">
                  <c:v>26.845947424803317</c:v>
                </c:pt>
                <c:pt idx="233">
                  <c:v>100.51686176704223</c:v>
                </c:pt>
                <c:pt idx="234">
                  <c:v>50.727448851326109</c:v>
                </c:pt>
                <c:pt idx="235">
                  <c:v>53.599521291372767</c:v>
                </c:pt>
                <c:pt idx="236">
                  <c:v>213.52582027953738</c:v>
                </c:pt>
                <c:pt idx="237">
                  <c:v>65.410314779281848</c:v>
                </c:pt>
                <c:pt idx="238">
                  <c:v>7.2882411166810215</c:v>
                </c:pt>
                <c:pt idx="239">
                  <c:v>20.299014500148139</c:v>
                </c:pt>
                <c:pt idx="240">
                  <c:v>17.273598231652397</c:v>
                </c:pt>
                <c:pt idx="241">
                  <c:v>-9.7320734245926124E-12</c:v>
                </c:pt>
                <c:pt idx="242">
                  <c:v>87.013344778558945</c:v>
                </c:pt>
                <c:pt idx="243">
                  <c:v>72.541470673442205</c:v>
                </c:pt>
                <c:pt idx="244">
                  <c:v>24.345185716488711</c:v>
                </c:pt>
                <c:pt idx="245">
                  <c:v>35.392716266420685</c:v>
                </c:pt>
                <c:pt idx="246">
                  <c:v>34.194606398055647</c:v>
                </c:pt>
                <c:pt idx="247">
                  <c:v>16.079761235354425</c:v>
                </c:pt>
                <c:pt idx="248">
                  <c:v>186.06316225363338</c:v>
                </c:pt>
                <c:pt idx="249">
                  <c:v>12.228868312847586</c:v>
                </c:pt>
                <c:pt idx="250">
                  <c:v>36.721779013101532</c:v>
                </c:pt>
                <c:pt idx="251">
                  <c:v>81.935629016766825</c:v>
                </c:pt>
                <c:pt idx="252">
                  <c:v>17.104340606943826</c:v>
                </c:pt>
                <c:pt idx="253">
                  <c:v>248.26737731483067</c:v>
                </c:pt>
                <c:pt idx="254">
                  <c:v>104.06926339658365</c:v>
                </c:pt>
                <c:pt idx="255">
                  <c:v>146.43572714354866</c:v>
                </c:pt>
                <c:pt idx="256">
                  <c:v>148.11262484908053</c:v>
                </c:pt>
                <c:pt idx="257">
                  <c:v>96.765816350274392</c:v>
                </c:pt>
                <c:pt idx="258">
                  <c:v>117.7234163369603</c:v>
                </c:pt>
                <c:pt idx="259">
                  <c:v>171.59185744911858</c:v>
                </c:pt>
                <c:pt idx="260">
                  <c:v>198.99125871337489</c:v>
                </c:pt>
                <c:pt idx="261">
                  <c:v>159.06119305534375</c:v>
                </c:pt>
                <c:pt idx="262">
                  <c:v>84.158337373893517</c:v>
                </c:pt>
                <c:pt idx="263">
                  <c:v>231.20014158093556</c:v>
                </c:pt>
                <c:pt idx="264">
                  <c:v>267.04634150017165</c:v>
                </c:pt>
                <c:pt idx="265">
                  <c:v>309.85610964167779</c:v>
                </c:pt>
                <c:pt idx="266">
                  <c:v>250.13704672993944</c:v>
                </c:pt>
                <c:pt idx="267">
                  <c:v>328.52412215447498</c:v>
                </c:pt>
                <c:pt idx="268">
                  <c:v>314.86235988688236</c:v>
                </c:pt>
                <c:pt idx="269">
                  <c:v>312.76453405965225</c:v>
                </c:pt>
                <c:pt idx="270">
                  <c:v>106.11238530746714</c:v>
                </c:pt>
                <c:pt idx="271">
                  <c:v>385.77567425928095</c:v>
                </c:pt>
                <c:pt idx="272">
                  <c:v>252.39443261932905</c:v>
                </c:pt>
                <c:pt idx="273">
                  <c:v>79.860313046819968</c:v>
                </c:pt>
                <c:pt idx="274">
                  <c:v>222.82287129841637</c:v>
                </c:pt>
                <c:pt idx="275">
                  <c:v>163.45836655885967</c:v>
                </c:pt>
                <c:pt idx="276">
                  <c:v>55.509524958426979</c:v>
                </c:pt>
                <c:pt idx="277">
                  <c:v>67.700863200284687</c:v>
                </c:pt>
                <c:pt idx="278">
                  <c:v>161.12157116925769</c:v>
                </c:pt>
                <c:pt idx="279">
                  <c:v>250.72147180964856</c:v>
                </c:pt>
                <c:pt idx="280">
                  <c:v>504.13640067695138</c:v>
                </c:pt>
                <c:pt idx="281">
                  <c:v>262.66352573239942</c:v>
                </c:pt>
                <c:pt idx="282">
                  <c:v>178.55478261710749</c:v>
                </c:pt>
                <c:pt idx="283">
                  <c:v>341.08095004519964</c:v>
                </c:pt>
                <c:pt idx="284">
                  <c:v>172.90761164248821</c:v>
                </c:pt>
                <c:pt idx="285">
                  <c:v>166.17264249674153</c:v>
                </c:pt>
                <c:pt idx="286">
                  <c:v>235.50755670074133</c:v>
                </c:pt>
                <c:pt idx="287">
                  <c:v>296.50585781793365</c:v>
                </c:pt>
                <c:pt idx="288">
                  <c:v>63.11863562390711</c:v>
                </c:pt>
                <c:pt idx="289">
                  <c:v>54.586370403308372</c:v>
                </c:pt>
                <c:pt idx="290">
                  <c:v>67.560686818379494</c:v>
                </c:pt>
                <c:pt idx="291">
                  <c:v>89.454243359450643</c:v>
                </c:pt>
                <c:pt idx="292">
                  <c:v>78.141713456585393</c:v>
                </c:pt>
                <c:pt idx="293">
                  <c:v>85.169778341904546</c:v>
                </c:pt>
                <c:pt idx="294">
                  <c:v>40.8968515319593</c:v>
                </c:pt>
                <c:pt idx="295">
                  <c:v>106.75097979712262</c:v>
                </c:pt>
                <c:pt idx="296">
                  <c:v>53.851949177091271</c:v>
                </c:pt>
                <c:pt idx="297">
                  <c:v>74.410513937133331</c:v>
                </c:pt>
                <c:pt idx="298">
                  <c:v>99.751947857598566</c:v>
                </c:pt>
                <c:pt idx="299">
                  <c:v>74.639459241767455</c:v>
                </c:pt>
                <c:pt idx="300">
                  <c:v>155.25799602972529</c:v>
                </c:pt>
                <c:pt idx="301">
                  <c:v>123.14603410418742</c:v>
                </c:pt>
                <c:pt idx="302">
                  <c:v>193.57162452697861</c:v>
                </c:pt>
                <c:pt idx="303">
                  <c:v>165.87590439282991</c:v>
                </c:pt>
              </c:numCache>
            </c:numRef>
          </c:val>
        </c:ser>
        <c:dLbls>
          <c:showLegendKey val="0"/>
          <c:showVal val="0"/>
          <c:showCatName val="0"/>
          <c:showSerName val="0"/>
          <c:showPercent val="0"/>
          <c:showBubbleSize val="0"/>
        </c:dLbls>
        <c:gapWidth val="0"/>
        <c:overlap val="100"/>
        <c:axId val="76437376"/>
        <c:axId val="76438912"/>
      </c:barChart>
      <c:catAx>
        <c:axId val="76437376"/>
        <c:scaling>
          <c:orientation val="minMax"/>
        </c:scaling>
        <c:delete val="0"/>
        <c:axPos val="b"/>
        <c:numFmt formatCode="[$-409]d\-mmm\-yy;@" sourceLinked="0"/>
        <c:majorTickMark val="out"/>
        <c:minorTickMark val="none"/>
        <c:tickLblPos val="nextTo"/>
        <c:spPr>
          <a:ln w="3175">
            <a:solidFill>
              <a:srgbClr val="000000"/>
            </a:solidFill>
            <a:prstDash val="solid"/>
          </a:ln>
        </c:spPr>
        <c:txPr>
          <a:bodyPr rot="-2700000" vert="horz"/>
          <a:lstStyle/>
          <a:p>
            <a:pPr>
              <a:defRPr sz="975" b="1" i="0" u="none" strike="noStrike" baseline="0">
                <a:solidFill>
                  <a:srgbClr val="000000"/>
                </a:solidFill>
                <a:latin typeface="Arial"/>
                <a:ea typeface="Arial"/>
                <a:cs typeface="Arial"/>
              </a:defRPr>
            </a:pPr>
            <a:endParaRPr lang="en-US"/>
          </a:p>
        </c:txPr>
        <c:crossAx val="76438912"/>
        <c:crosses val="autoZero"/>
        <c:auto val="0"/>
        <c:lblAlgn val="ctr"/>
        <c:lblOffset val="100"/>
        <c:tickLblSkip val="10"/>
        <c:tickMarkSkip val="1"/>
        <c:noMultiLvlLbl val="0"/>
      </c:catAx>
      <c:valAx>
        <c:axId val="76438912"/>
        <c:scaling>
          <c:orientation val="minMax"/>
          <c:max val="1000"/>
          <c:min val="0"/>
        </c:scaling>
        <c:delete val="0"/>
        <c:axPos val="l"/>
        <c:majorGridlines>
          <c:spPr>
            <a:ln>
              <a:prstDash val="sysDot"/>
            </a:ln>
          </c:spPr>
        </c:majorGridlines>
        <c:title>
          <c:tx>
            <c:rich>
              <a:bodyPr/>
              <a:lstStyle/>
              <a:p>
                <a:pPr>
                  <a:defRPr sz="1600" b="1" i="0" u="none" strike="noStrike" baseline="0">
                    <a:solidFill>
                      <a:srgbClr val="000000"/>
                    </a:solidFill>
                    <a:latin typeface="Arial"/>
                    <a:ea typeface="Arial"/>
                    <a:cs typeface="Arial"/>
                  </a:defRPr>
                </a:pPr>
                <a:r>
                  <a:rPr lang="en-US" sz="1600" b="1" i="0" u="none" strike="noStrike" baseline="0">
                    <a:solidFill>
                      <a:srgbClr val="000000"/>
                    </a:solidFill>
                    <a:latin typeface="Arial"/>
                    <a:cs typeface="Arial"/>
                  </a:rPr>
                  <a:t>BC Concentration (ng/m</a:t>
                </a:r>
                <a:r>
                  <a:rPr lang="en-US" sz="1600" b="1" i="0" u="none" strike="noStrike" baseline="30000">
                    <a:solidFill>
                      <a:srgbClr val="000000"/>
                    </a:solidFill>
                    <a:latin typeface="Arial"/>
                    <a:cs typeface="Arial"/>
                  </a:rPr>
                  <a:t>3</a:t>
                </a:r>
                <a:r>
                  <a:rPr lang="en-US" sz="1600" b="1" i="0" u="none" strike="noStrike" baseline="0">
                    <a:solidFill>
                      <a:srgbClr val="000000"/>
                    </a:solidFill>
                    <a:latin typeface="Arial"/>
                    <a:cs typeface="Arial"/>
                  </a:rPr>
                  <a:t>)</a:t>
                </a:r>
              </a:p>
            </c:rich>
          </c:tx>
          <c:layout>
            <c:manualLayout>
              <c:xMode val="edge"/>
              <c:yMode val="edge"/>
              <c:x val="1.4021350696547627E-2"/>
              <c:y val="0.18110094728724946"/>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76437376"/>
        <c:crosses val="autoZero"/>
        <c:crossBetween val="between"/>
        <c:majorUnit val="200"/>
      </c:valAx>
      <c:spPr>
        <a:noFill/>
        <a:ln w="38100">
          <a:solidFill>
            <a:schemeClr val="tx1"/>
          </a:solidFill>
          <a:prstDash val="solid"/>
        </a:ln>
      </c:spPr>
    </c:plotArea>
    <c:legend>
      <c:legendPos val="r"/>
      <c:layout>
        <c:manualLayout>
          <c:xMode val="edge"/>
          <c:yMode val="edge"/>
          <c:x val="0.70866611144760749"/>
          <c:y val="0.17031927612821984"/>
          <c:w val="0.18823721359154444"/>
          <c:h val="8.0266004485288395E-2"/>
        </c:manualLayout>
      </c:layout>
      <c:overlay val="0"/>
      <c:spPr>
        <a:noFill/>
        <a:ln w="3175">
          <a:solidFill>
            <a:srgbClr val="000000"/>
          </a:solidFill>
          <a:prstDash val="solid"/>
        </a:ln>
      </c:spPr>
      <c:txPr>
        <a:bodyPr/>
        <a:lstStyle/>
        <a:p>
          <a:pPr>
            <a:defRPr sz="1400" b="1" i="0" u="none" strike="noStrike" baseline="0">
              <a:solidFill>
                <a:srgbClr val="000000"/>
              </a:solidFill>
              <a:latin typeface="Arial"/>
              <a:ea typeface="Arial"/>
              <a:cs typeface="Arial"/>
            </a:defRPr>
          </a:pPr>
          <a:endParaRPr lang="en-US"/>
        </a:p>
      </c:txPr>
    </c:legend>
    <c:plotVisOnly val="1"/>
    <c:dispBlanksAs val="gap"/>
    <c:showDLblsOverMax val="0"/>
  </c:chart>
  <c:spPr>
    <a:noFill/>
    <a:ln w="3175">
      <a:noFill/>
      <a:prstDash val="solid"/>
    </a:ln>
  </c:spPr>
  <c:txPr>
    <a:bodyPr/>
    <a:lstStyle/>
    <a:p>
      <a:pPr>
        <a:defRPr sz="1525"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25" b="1" i="0" u="none" strike="noStrike" baseline="0">
                <a:solidFill>
                  <a:srgbClr val="000000"/>
                </a:solidFill>
                <a:latin typeface="Arial"/>
                <a:ea typeface="Arial"/>
                <a:cs typeface="Arial"/>
              </a:defRPr>
            </a:pPr>
            <a:r>
              <a:rPr lang="en-US" dirty="0"/>
              <a:t>Manaus SFU - Fine and coarse </a:t>
            </a:r>
            <a:r>
              <a:rPr lang="en-US" dirty="0" smtClean="0"/>
              <a:t>aerosol concentration 2008-2012</a:t>
            </a:r>
            <a:endParaRPr lang="en-US" dirty="0"/>
          </a:p>
        </c:rich>
      </c:tx>
      <c:layout>
        <c:manualLayout>
          <c:xMode val="edge"/>
          <c:yMode val="edge"/>
          <c:x val="0.16076324844203102"/>
          <c:y val="1.4480589390133206E-2"/>
        </c:manualLayout>
      </c:layout>
      <c:overlay val="0"/>
      <c:spPr>
        <a:noFill/>
        <a:ln w="25400">
          <a:noFill/>
        </a:ln>
      </c:spPr>
    </c:title>
    <c:autoTitleDeleted val="0"/>
    <c:plotArea>
      <c:layout>
        <c:manualLayout>
          <c:layoutTarget val="inner"/>
          <c:xMode val="edge"/>
          <c:yMode val="edge"/>
          <c:x val="8.8897840721704952E-2"/>
          <c:y val="0.10221415352571547"/>
          <c:w val="0.88805903860209967"/>
          <c:h val="0.69874817926579558"/>
        </c:manualLayout>
      </c:layout>
      <c:barChart>
        <c:barDir val="col"/>
        <c:grouping val="stacked"/>
        <c:varyColors val="0"/>
        <c:ser>
          <c:idx val="0"/>
          <c:order val="0"/>
          <c:tx>
            <c:v>Fine</c:v>
          </c:tx>
          <c:spPr>
            <a:solidFill>
              <a:srgbClr val="0000FF"/>
            </a:solidFill>
            <a:ln w="12700">
              <a:solidFill>
                <a:srgbClr val="000000"/>
              </a:solidFill>
              <a:prstDash val="solid"/>
            </a:ln>
          </c:spPr>
          <c:invertIfNegative val="0"/>
          <c:cat>
            <c:numRef>
              <c:f>Gravimetria!$K$10:$K$316</c:f>
              <c:numCache>
                <c:formatCode>m/d/yy\ h:mm;@</c:formatCode>
                <c:ptCount val="307"/>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39656.379513888889</c:v>
                </c:pt>
                <c:pt idx="38">
                  <c:v>39659.881250000006</c:v>
                </c:pt>
                <c:pt idx="39">
                  <c:v>39663.353472222225</c:v>
                </c:pt>
                <c:pt idx="40">
                  <c:v>39666.814236111109</c:v>
                </c:pt>
                <c:pt idx="41">
                  <c:v>39670.320833333331</c:v>
                </c:pt>
                <c:pt idx="42">
                  <c:v>39673.90347222222</c:v>
                </c:pt>
                <c:pt idx="43">
                  <c:v>39679.083680555559</c:v>
                </c:pt>
                <c:pt idx="44">
                  <c:v>39682.663888888885</c:v>
                </c:pt>
                <c:pt idx="45">
                  <c:v>39684.657291666663</c:v>
                </c:pt>
                <c:pt idx="46">
                  <c:v>39689.559722222228</c:v>
                </c:pt>
                <c:pt idx="47">
                  <c:v>39696.970833333333</c:v>
                </c:pt>
                <c:pt idx="48">
                  <c:v>39701.824999999997</c:v>
                </c:pt>
                <c:pt idx="49">
                  <c:v>39705.926388888889</c:v>
                </c:pt>
                <c:pt idx="50">
                  <c:v>39709.467013888891</c:v>
                </c:pt>
                <c:pt idx="51">
                  <c:v>39712.392361111109</c:v>
                </c:pt>
                <c:pt idx="52">
                  <c:v>39715.864583333336</c:v>
                </c:pt>
                <c:pt idx="53">
                  <c:v>39719.355902777781</c:v>
                </c:pt>
                <c:pt idx="54">
                  <c:v>39722.875</c:v>
                </c:pt>
                <c:pt idx="55">
                  <c:v>39726.404513888891</c:v>
                </c:pt>
                <c:pt idx="56">
                  <c:v>39729.848611111112</c:v>
                </c:pt>
                <c:pt idx="57">
                  <c:v>39733.048958333333</c:v>
                </c:pt>
                <c:pt idx="58">
                  <c:v>39736.619791666672</c:v>
                </c:pt>
                <c:pt idx="59">
                  <c:v>39739.944444444445</c:v>
                </c:pt>
                <c:pt idx="60">
                  <c:v>39742.951388888891</c:v>
                </c:pt>
                <c:pt idx="61">
                  <c:v>39746.913194444438</c:v>
                </c:pt>
                <c:pt idx="62">
                  <c:v>39750.904513888891</c:v>
                </c:pt>
                <c:pt idx="63">
                  <c:v>39754.381944444445</c:v>
                </c:pt>
                <c:pt idx="64">
                  <c:v>39757.939236111109</c:v>
                </c:pt>
                <c:pt idx="65">
                  <c:v>39761.423611111109</c:v>
                </c:pt>
                <c:pt idx="66">
                  <c:v>39764.385416666664</c:v>
                </c:pt>
                <c:pt idx="67">
                  <c:v>39768.883680555555</c:v>
                </c:pt>
                <c:pt idx="68">
                  <c:v>39774.847222222219</c:v>
                </c:pt>
                <c:pt idx="69">
                  <c:v>39779.576388888891</c:v>
                </c:pt>
                <c:pt idx="70">
                  <c:v>39783.081597222219</c:v>
                </c:pt>
                <c:pt idx="71">
                  <c:v>39785.840277777781</c:v>
                </c:pt>
                <c:pt idx="72">
                  <c:v>39789.333333333336</c:v>
                </c:pt>
                <c:pt idx="73">
                  <c:v>39792.815972222219</c:v>
                </c:pt>
                <c:pt idx="74">
                  <c:v>39795.819444444445</c:v>
                </c:pt>
                <c:pt idx="75">
                  <c:v>39799.319444444438</c:v>
                </c:pt>
                <c:pt idx="76">
                  <c:v>39804.817708333336</c:v>
                </c:pt>
                <c:pt idx="77">
                  <c:v>39810.336805555562</c:v>
                </c:pt>
                <c:pt idx="78">
                  <c:v>39815.878472222219</c:v>
                </c:pt>
                <c:pt idx="79">
                  <c:v>39820.904513888891</c:v>
                </c:pt>
                <c:pt idx="80">
                  <c:v>39824.315972222219</c:v>
                </c:pt>
                <c:pt idx="81">
                  <c:v>39830.842013888891</c:v>
                </c:pt>
                <c:pt idx="82">
                  <c:v>39834.342013888891</c:v>
                </c:pt>
                <c:pt idx="83">
                  <c:v>39839.842013888891</c:v>
                </c:pt>
                <c:pt idx="84">
                  <c:v>39846.826388888891</c:v>
                </c:pt>
                <c:pt idx="85">
                  <c:v>39853.840277777781</c:v>
                </c:pt>
                <c:pt idx="86">
                  <c:v>39863.807638888888</c:v>
                </c:pt>
                <c:pt idx="87">
                  <c:v>39868.246874999997</c:v>
                </c:pt>
                <c:pt idx="88">
                  <c:v>39875.227430555562</c:v>
                </c:pt>
                <c:pt idx="89">
                  <c:v>39880.706597222219</c:v>
                </c:pt>
                <c:pt idx="90">
                  <c:v>39886.21875</c:v>
                </c:pt>
                <c:pt idx="91">
                  <c:v>39891.173611111109</c:v>
                </c:pt>
                <c:pt idx="92">
                  <c:v>39896.189236111109</c:v>
                </c:pt>
                <c:pt idx="93">
                  <c:v>39901.753472222219</c:v>
                </c:pt>
                <c:pt idx="94">
                  <c:v>39905.659722222219</c:v>
                </c:pt>
                <c:pt idx="95">
                  <c:v>39910.166666666664</c:v>
                </c:pt>
                <c:pt idx="96">
                  <c:v>39916.197916666672</c:v>
                </c:pt>
                <c:pt idx="97">
                  <c:v>39921.689236111109</c:v>
                </c:pt>
                <c:pt idx="98">
                  <c:v>39925.689236111109</c:v>
                </c:pt>
                <c:pt idx="99">
                  <c:v>39929.727430555555</c:v>
                </c:pt>
                <c:pt idx="100">
                  <c:v>39932.770833333336</c:v>
                </c:pt>
                <c:pt idx="101">
                  <c:v>39936.223958333328</c:v>
                </c:pt>
                <c:pt idx="102">
                  <c:v>39939.699652777781</c:v>
                </c:pt>
                <c:pt idx="103">
                  <c:v>39943.208333333336</c:v>
                </c:pt>
                <c:pt idx="104">
                  <c:v>39947.175347222219</c:v>
                </c:pt>
                <c:pt idx="105">
                  <c:v>39951.651041666664</c:v>
                </c:pt>
                <c:pt idx="106">
                  <c:v>39957.145833333336</c:v>
                </c:pt>
                <c:pt idx="107">
                  <c:v>39961.199652777781</c:v>
                </c:pt>
                <c:pt idx="108">
                  <c:v>39964.704861111109</c:v>
                </c:pt>
                <c:pt idx="109">
                  <c:v>39970.243055555555</c:v>
                </c:pt>
                <c:pt idx="110">
                  <c:v>39975.291666666672</c:v>
                </c:pt>
                <c:pt idx="111">
                  <c:v>39996.253472222219</c:v>
                </c:pt>
                <c:pt idx="112">
                  <c:v>39999.715277777781</c:v>
                </c:pt>
                <c:pt idx="113">
                  <c:v>40004.807986111111</c:v>
                </c:pt>
                <c:pt idx="114">
                  <c:v>40009.321180555562</c:v>
                </c:pt>
                <c:pt idx="115">
                  <c:v>40013.298611111109</c:v>
                </c:pt>
                <c:pt idx="116">
                  <c:v>40017.246527777781</c:v>
                </c:pt>
                <c:pt idx="117">
                  <c:v>40020.708333333336</c:v>
                </c:pt>
                <c:pt idx="118">
                  <c:v>40024.206597222219</c:v>
                </c:pt>
                <c:pt idx="119">
                  <c:v>40027.736111111109</c:v>
                </c:pt>
                <c:pt idx="120">
                  <c:v>40031.234375</c:v>
                </c:pt>
                <c:pt idx="121">
                  <c:v>40034.647569444438</c:v>
                </c:pt>
                <c:pt idx="122">
                  <c:v>40038.123263888891</c:v>
                </c:pt>
                <c:pt idx="123">
                  <c:v>40041.637152777781</c:v>
                </c:pt>
                <c:pt idx="124">
                  <c:v>40045.154513888891</c:v>
                </c:pt>
                <c:pt idx="125">
                  <c:v>40050.168402777781</c:v>
                </c:pt>
                <c:pt idx="126">
                  <c:v>40055.654513888891</c:v>
                </c:pt>
                <c:pt idx="127">
                  <c:v>40059.182291666664</c:v>
                </c:pt>
                <c:pt idx="128">
                  <c:v>40062.694444444445</c:v>
                </c:pt>
                <c:pt idx="129">
                  <c:v>40066.1875</c:v>
                </c:pt>
                <c:pt idx="130">
                  <c:v>40069.661458333328</c:v>
                </c:pt>
                <c:pt idx="131">
                  <c:v>40073.125</c:v>
                </c:pt>
                <c:pt idx="132">
                  <c:v>40078.144097222219</c:v>
                </c:pt>
                <c:pt idx="133">
                  <c:v>40083.704861111109</c:v>
                </c:pt>
                <c:pt idx="134">
                  <c:v>40087.213541666672</c:v>
                </c:pt>
                <c:pt idx="135">
                  <c:v>40090.760416666672</c:v>
                </c:pt>
                <c:pt idx="136">
                  <c:v>40096.265625</c:v>
                </c:pt>
                <c:pt idx="137">
                  <c:v>40101.217013888891</c:v>
                </c:pt>
                <c:pt idx="138">
                  <c:v>40105.736111111109</c:v>
                </c:pt>
                <c:pt idx="139">
                  <c:v>40111.180555555555</c:v>
                </c:pt>
                <c:pt idx="140">
                  <c:v>40117.168402777781</c:v>
                </c:pt>
                <c:pt idx="141">
                  <c:v>40122.197916666672</c:v>
                </c:pt>
                <c:pt idx="142">
                  <c:v>40125.677083333328</c:v>
                </c:pt>
                <c:pt idx="143">
                  <c:v>40129.147569444445</c:v>
                </c:pt>
                <c:pt idx="144">
                  <c:v>40164.598611111112</c:v>
                </c:pt>
                <c:pt idx="145">
                  <c:v>40167.644097222219</c:v>
                </c:pt>
                <c:pt idx="146">
                  <c:v>40173.194444444445</c:v>
                </c:pt>
                <c:pt idx="147">
                  <c:v>40180.203125</c:v>
                </c:pt>
                <c:pt idx="148">
                  <c:v>40184.710069444438</c:v>
                </c:pt>
                <c:pt idx="149">
                  <c:v>40188.251736111109</c:v>
                </c:pt>
                <c:pt idx="150">
                  <c:v>40192.194444444438</c:v>
                </c:pt>
                <c:pt idx="151">
                  <c:v>40195.637152777781</c:v>
                </c:pt>
                <c:pt idx="152">
                  <c:v>40199.150347222225</c:v>
                </c:pt>
                <c:pt idx="153">
                  <c:v>40202.622569444444</c:v>
                </c:pt>
                <c:pt idx="154">
                  <c:v>40206.158333333333</c:v>
                </c:pt>
                <c:pt idx="155">
                  <c:v>40209.671527777777</c:v>
                </c:pt>
                <c:pt idx="156">
                  <c:v>40213.127083333333</c:v>
                </c:pt>
                <c:pt idx="157">
                  <c:v>40216.613888888889</c:v>
                </c:pt>
                <c:pt idx="158">
                  <c:v>40220.133680555555</c:v>
                </c:pt>
                <c:pt idx="159">
                  <c:v>40224.660416666666</c:v>
                </c:pt>
                <c:pt idx="160">
                  <c:v>40230.652777777781</c:v>
                </c:pt>
                <c:pt idx="161">
                  <c:v>40234.712847222225</c:v>
                </c:pt>
                <c:pt idx="162">
                  <c:v>40238.699652777781</c:v>
                </c:pt>
                <c:pt idx="163">
                  <c:v>40244.206597222219</c:v>
                </c:pt>
                <c:pt idx="164">
                  <c:v>40247.661805555559</c:v>
                </c:pt>
                <c:pt idx="165">
                  <c:v>40251.614236111112</c:v>
                </c:pt>
                <c:pt idx="166">
                  <c:v>40255.643402777772</c:v>
                </c:pt>
                <c:pt idx="167">
                  <c:v>40258.645833333328</c:v>
                </c:pt>
                <c:pt idx="168">
                  <c:v>40262.169444444444</c:v>
                </c:pt>
                <c:pt idx="169">
                  <c:v>40265.681944444441</c:v>
                </c:pt>
                <c:pt idx="170">
                  <c:v>40268.655902777777</c:v>
                </c:pt>
                <c:pt idx="171">
                  <c:v>40272.217013888891</c:v>
                </c:pt>
                <c:pt idx="172">
                  <c:v>40276.240972222222</c:v>
                </c:pt>
                <c:pt idx="173">
                  <c:v>40279.659722222219</c:v>
                </c:pt>
                <c:pt idx="174">
                  <c:v>40283.159722222219</c:v>
                </c:pt>
                <c:pt idx="175">
                  <c:v>40288.153124999997</c:v>
                </c:pt>
                <c:pt idx="176">
                  <c:v>40293.597222222219</c:v>
                </c:pt>
                <c:pt idx="177">
                  <c:v>40297.125</c:v>
                </c:pt>
                <c:pt idx="178">
                  <c:v>40301.677083333328</c:v>
                </c:pt>
                <c:pt idx="179">
                  <c:v>40307.180555555555</c:v>
                </c:pt>
                <c:pt idx="180">
                  <c:v>40310.644097222219</c:v>
                </c:pt>
                <c:pt idx="181">
                  <c:v>40314.116319444445</c:v>
                </c:pt>
                <c:pt idx="182">
                  <c:v>40318.119791666672</c:v>
                </c:pt>
                <c:pt idx="183">
                  <c:v>40323.154513888891</c:v>
                </c:pt>
                <c:pt idx="184">
                  <c:v>40328.65625</c:v>
                </c:pt>
                <c:pt idx="185">
                  <c:v>40332.126736111109</c:v>
                </c:pt>
                <c:pt idx="186">
                  <c:v>40335.635416666664</c:v>
                </c:pt>
                <c:pt idx="187">
                  <c:v>40339.152083333334</c:v>
                </c:pt>
                <c:pt idx="188">
                  <c:v>40342.203125</c:v>
                </c:pt>
                <c:pt idx="189">
                  <c:v>40345.6875</c:v>
                </c:pt>
                <c:pt idx="190">
                  <c:v>40349.696180555555</c:v>
                </c:pt>
                <c:pt idx="191">
                  <c:v>40355.194444444445</c:v>
                </c:pt>
                <c:pt idx="192">
                  <c:v>40361.640625</c:v>
                </c:pt>
                <c:pt idx="193">
                  <c:v>40366.652777777781</c:v>
                </c:pt>
                <c:pt idx="194">
                  <c:v>40409.673611111109</c:v>
                </c:pt>
                <c:pt idx="195">
                  <c:v>40412.65625</c:v>
                </c:pt>
                <c:pt idx="196">
                  <c:v>40417.670138888891</c:v>
                </c:pt>
                <c:pt idx="197">
                  <c:v>40422.204861111109</c:v>
                </c:pt>
                <c:pt idx="198">
                  <c:v>40426.685763888891</c:v>
                </c:pt>
                <c:pt idx="199">
                  <c:v>40430.65625</c:v>
                </c:pt>
                <c:pt idx="200">
                  <c:v>40433.659722222219</c:v>
                </c:pt>
                <c:pt idx="201">
                  <c:v>40437.185763888891</c:v>
                </c:pt>
                <c:pt idx="202">
                  <c:v>40440.671875</c:v>
                </c:pt>
                <c:pt idx="203">
                  <c:v>40444.130208333328</c:v>
                </c:pt>
                <c:pt idx="204">
                  <c:v>40447.651041666664</c:v>
                </c:pt>
                <c:pt idx="205">
                  <c:v>40453.197916666664</c:v>
                </c:pt>
                <c:pt idx="206">
                  <c:v>40458.170138888891</c:v>
                </c:pt>
                <c:pt idx="207">
                  <c:v>40461.15625</c:v>
                </c:pt>
                <c:pt idx="208">
                  <c:v>40466.671875</c:v>
                </c:pt>
                <c:pt idx="209">
                  <c:v>40474.154513888891</c:v>
                </c:pt>
                <c:pt idx="210">
                  <c:v>40479.164930555555</c:v>
                </c:pt>
                <c:pt idx="211">
                  <c:v>40483.149305555555</c:v>
                </c:pt>
                <c:pt idx="212">
                  <c:v>40486.727430555555</c:v>
                </c:pt>
                <c:pt idx="213">
                  <c:v>40489.677083333328</c:v>
                </c:pt>
                <c:pt idx="214">
                  <c:v>40492.697916666672</c:v>
                </c:pt>
                <c:pt idx="215">
                  <c:v>40497.149305555555</c:v>
                </c:pt>
                <c:pt idx="216">
                  <c:v>40504.677083333336</c:v>
                </c:pt>
                <c:pt idx="217">
                  <c:v>40512.213541666672</c:v>
                </c:pt>
                <c:pt idx="218">
                  <c:v>40517.659722222219</c:v>
                </c:pt>
                <c:pt idx="219">
                  <c:v>40521.085069444445</c:v>
                </c:pt>
                <c:pt idx="220">
                  <c:v>40524.722222222219</c:v>
                </c:pt>
                <c:pt idx="221">
                  <c:v>40530.763888888891</c:v>
                </c:pt>
                <c:pt idx="222">
                  <c:v>40538.149305555562</c:v>
                </c:pt>
                <c:pt idx="223">
                  <c:v>40545.173611111109</c:v>
                </c:pt>
                <c:pt idx="224">
                  <c:v>40549.684027777781</c:v>
                </c:pt>
                <c:pt idx="225">
                  <c:v>40552.657986111109</c:v>
                </c:pt>
                <c:pt idx="226">
                  <c:v>40557.668402777781</c:v>
                </c:pt>
                <c:pt idx="227">
                  <c:v>40562.670138888891</c:v>
                </c:pt>
                <c:pt idx="228">
                  <c:v>40567.175347222219</c:v>
                </c:pt>
                <c:pt idx="229">
                  <c:v>40570.668402777781</c:v>
                </c:pt>
                <c:pt idx="230">
                  <c:v>40574.145833333336</c:v>
                </c:pt>
                <c:pt idx="231">
                  <c:v>40577.666666666664</c:v>
                </c:pt>
                <c:pt idx="232">
                  <c:v>40580.647569444445</c:v>
                </c:pt>
                <c:pt idx="233">
                  <c:v>40584.126736111109</c:v>
                </c:pt>
                <c:pt idx="234">
                  <c:v>40588.185763888891</c:v>
                </c:pt>
                <c:pt idx="235">
                  <c:v>40594.215277777781</c:v>
                </c:pt>
                <c:pt idx="236">
                  <c:v>40601.652777777781</c:v>
                </c:pt>
                <c:pt idx="237">
                  <c:v>40609.109375</c:v>
                </c:pt>
                <c:pt idx="238">
                  <c:v>40614.625</c:v>
                </c:pt>
                <c:pt idx="239">
                  <c:v>40618.595486111109</c:v>
                </c:pt>
                <c:pt idx="240">
                  <c:v>40622.637152777781</c:v>
                </c:pt>
                <c:pt idx="241">
                  <c:v>40625.652777777781</c:v>
                </c:pt>
                <c:pt idx="242">
                  <c:v>40629.048611111109</c:v>
                </c:pt>
                <c:pt idx="243">
                  <c:v>40636.543402777781</c:v>
                </c:pt>
                <c:pt idx="244">
                  <c:v>40643.628472222219</c:v>
                </c:pt>
                <c:pt idx="245">
                  <c:v>40646.623263888891</c:v>
                </c:pt>
                <c:pt idx="246">
                  <c:v>40650.055555555555</c:v>
                </c:pt>
                <c:pt idx="247">
                  <c:v>40656.711111111115</c:v>
                </c:pt>
                <c:pt idx="248">
                  <c:v>40661.69027777778</c:v>
                </c:pt>
                <c:pt idx="249">
                  <c:v>40665.524305555562</c:v>
                </c:pt>
                <c:pt idx="250">
                  <c:v>40672.050347222219</c:v>
                </c:pt>
                <c:pt idx="251">
                  <c:v>40678.107638888891</c:v>
                </c:pt>
                <c:pt idx="252">
                  <c:v>40682.03125</c:v>
                </c:pt>
                <c:pt idx="253">
                  <c:v>40685.472222222219</c:v>
                </c:pt>
                <c:pt idx="254">
                  <c:v>40691.116319444445</c:v>
                </c:pt>
                <c:pt idx="255">
                  <c:v>40700.184027777781</c:v>
                </c:pt>
                <c:pt idx="256">
                  <c:v>40708.161458333328</c:v>
                </c:pt>
                <c:pt idx="257">
                  <c:v>40714.673611111109</c:v>
                </c:pt>
                <c:pt idx="258">
                  <c:v>40720.659722222219</c:v>
                </c:pt>
                <c:pt idx="259">
                  <c:v>40724.131944444445</c:v>
                </c:pt>
                <c:pt idx="260">
                  <c:v>40728.637152777781</c:v>
                </c:pt>
                <c:pt idx="261">
                  <c:v>40734.154513888891</c:v>
                </c:pt>
                <c:pt idx="262">
                  <c:v>40738.15625</c:v>
                </c:pt>
                <c:pt idx="263">
                  <c:v>40742.673611111109</c:v>
                </c:pt>
                <c:pt idx="264">
                  <c:v>40749.182291666672</c:v>
                </c:pt>
                <c:pt idx="265">
                  <c:v>40755.680555555555</c:v>
                </c:pt>
                <c:pt idx="266">
                  <c:v>40760.141319444447</c:v>
                </c:pt>
                <c:pt idx="267">
                  <c:v>40764.118055555562</c:v>
                </c:pt>
                <c:pt idx="268">
                  <c:v>40770.145833333336</c:v>
                </c:pt>
                <c:pt idx="269">
                  <c:v>40805.131944444438</c:v>
                </c:pt>
                <c:pt idx="270">
                  <c:v>40812.140625</c:v>
                </c:pt>
                <c:pt idx="271">
                  <c:v>40819.137152777781</c:v>
                </c:pt>
                <c:pt idx="272">
                  <c:v>40829.668402777781</c:v>
                </c:pt>
                <c:pt idx="273">
                  <c:v>40839.145833333336</c:v>
                </c:pt>
                <c:pt idx="274">
                  <c:v>40847.175347222219</c:v>
                </c:pt>
                <c:pt idx="275">
                  <c:v>40854.152777777781</c:v>
                </c:pt>
                <c:pt idx="276">
                  <c:v>40864.638888888891</c:v>
                </c:pt>
                <c:pt idx="277">
                  <c:v>40875.130208333336</c:v>
                </c:pt>
                <c:pt idx="278">
                  <c:v>40882.630208333328</c:v>
                </c:pt>
                <c:pt idx="279">
                  <c:v>40892.159722222219</c:v>
                </c:pt>
                <c:pt idx="280">
                  <c:v>40898.642361111109</c:v>
                </c:pt>
                <c:pt idx="281">
                  <c:v>40902.649305555555</c:v>
                </c:pt>
                <c:pt idx="282">
                  <c:v>40913.15625</c:v>
                </c:pt>
                <c:pt idx="283">
                  <c:v>40918.133680555555</c:v>
                </c:pt>
                <c:pt idx="284">
                  <c:v>40924.619791666672</c:v>
                </c:pt>
                <c:pt idx="285">
                  <c:v>40931.133680555555</c:v>
                </c:pt>
                <c:pt idx="286">
                  <c:v>40938.231249999997</c:v>
                </c:pt>
                <c:pt idx="287">
                  <c:v>40948.223958333328</c:v>
                </c:pt>
                <c:pt idx="288">
                  <c:v>40959.59652777778</c:v>
                </c:pt>
                <c:pt idx="289">
                  <c:v>40970.127777777772</c:v>
                </c:pt>
                <c:pt idx="290">
                  <c:v>40979.138888888891</c:v>
                </c:pt>
                <c:pt idx="291">
                  <c:v>40986.121527777781</c:v>
                </c:pt>
                <c:pt idx="292">
                  <c:v>40993.138888888891</c:v>
                </c:pt>
                <c:pt idx="293">
                  <c:v>41000.611111111109</c:v>
                </c:pt>
                <c:pt idx="294">
                  <c:v>41007.602430555555</c:v>
                </c:pt>
                <c:pt idx="295">
                  <c:v>41014.125</c:v>
                </c:pt>
                <c:pt idx="296">
                  <c:v>41024.633680555555</c:v>
                </c:pt>
                <c:pt idx="297">
                  <c:v>41038.625</c:v>
                </c:pt>
                <c:pt idx="298">
                  <c:v>41049.118055555555</c:v>
                </c:pt>
                <c:pt idx="299">
                  <c:v>41059.621527777781</c:v>
                </c:pt>
                <c:pt idx="300">
                  <c:v>41070.128472222219</c:v>
                </c:pt>
                <c:pt idx="301">
                  <c:v>41077.138888888891</c:v>
                </c:pt>
                <c:pt idx="302">
                  <c:v>41084.164930555562</c:v>
                </c:pt>
                <c:pt idx="303">
                  <c:v>41091.163194444445</c:v>
                </c:pt>
              </c:numCache>
            </c:numRef>
          </c:cat>
          <c:val>
            <c:numRef>
              <c:f>Gravimetria!$S$10:$S$316</c:f>
              <c:numCache>
                <c:formatCode>0.000</c:formatCode>
                <c:ptCount val="307"/>
                <c:pt idx="0">
                  <c:v>2.4694149807288661</c:v>
                </c:pt>
                <c:pt idx="1">
                  <c:v>1.270977303875837</c:v>
                </c:pt>
                <c:pt idx="2">
                  <c:v>0.81564952175978689</c:v>
                </c:pt>
                <c:pt idx="3">
                  <c:v>1.0883800913513899</c:v>
                </c:pt>
                <c:pt idx="4">
                  <c:v>2.3945004311347531</c:v>
                </c:pt>
                <c:pt idx="5">
                  <c:v>3.147371498311363</c:v>
                </c:pt>
                <c:pt idx="6">
                  <c:v>3.331487950301995</c:v>
                </c:pt>
                <c:pt idx="7">
                  <c:v>0.9782162684233956</c:v>
                </c:pt>
                <c:pt idx="8">
                  <c:v>0.96577445560904462</c:v>
                </c:pt>
                <c:pt idx="9">
                  <c:v>1.0108339241403683</c:v>
                </c:pt>
                <c:pt idx="10">
                  <c:v>1.2375898531367047</c:v>
                </c:pt>
                <c:pt idx="11">
                  <c:v>1.7676551816569082</c:v>
                </c:pt>
                <c:pt idx="12">
                  <c:v>2.3270846800258562</c:v>
                </c:pt>
                <c:pt idx="13">
                  <c:v>4.3773013220662467</c:v>
                </c:pt>
                <c:pt idx="14">
                  <c:v>1.1858757208486088</c:v>
                </c:pt>
                <c:pt idx="15">
                  <c:v>0.74940246174300607</c:v>
                </c:pt>
                <c:pt idx="16">
                  <c:v>1.1027182003638774</c:v>
                </c:pt>
                <c:pt idx="17">
                  <c:v>1.1777612503462564</c:v>
                </c:pt>
                <c:pt idx="18">
                  <c:v>1.2299424043714882</c:v>
                </c:pt>
                <c:pt idx="19">
                  <c:v>1.5922129609087412</c:v>
                </c:pt>
                <c:pt idx="20">
                  <c:v>1.8306108262324607</c:v>
                </c:pt>
                <c:pt idx="21">
                  <c:v>1.0588173010747086</c:v>
                </c:pt>
                <c:pt idx="22">
                  <c:v>1.4336698315724687</c:v>
                </c:pt>
                <c:pt idx="23">
                  <c:v>1.1409438016290281</c:v>
                </c:pt>
                <c:pt idx="24">
                  <c:v>2.7219441263643951</c:v>
                </c:pt>
                <c:pt idx="25">
                  <c:v>1.3140034663411471</c:v>
                </c:pt>
                <c:pt idx="26">
                  <c:v>1.8247275664447344</c:v>
                </c:pt>
                <c:pt idx="27">
                  <c:v>6.1447647344791916</c:v>
                </c:pt>
                <c:pt idx="28">
                  <c:v>3.2593899188987798</c:v>
                </c:pt>
                <c:pt idx="29">
                  <c:v>5.2514827410398546</c:v>
                </c:pt>
                <c:pt idx="30">
                  <c:v>4.3658092989668482</c:v>
                </c:pt>
                <c:pt idx="31">
                  <c:v>2.7795445144053796</c:v>
                </c:pt>
                <c:pt idx="32">
                  <c:v>3.1195105904568674</c:v>
                </c:pt>
                <c:pt idx="33">
                  <c:v>4.2756105613393531</c:v>
                </c:pt>
                <c:pt idx="34">
                  <c:v>5.4652562527085236</c:v>
                </c:pt>
                <c:pt idx="35">
                  <c:v>3.7649943551598795</c:v>
                </c:pt>
                <c:pt idx="36">
                  <c:v>4.8652210898978119</c:v>
                </c:pt>
                <c:pt idx="38">
                  <c:v>5.2809785634213648</c:v>
                </c:pt>
                <c:pt idx="39">
                  <c:v>6.5784237066727185</c:v>
                </c:pt>
                <c:pt idx="43">
                  <c:v>4.5551735037980849</c:v>
                </c:pt>
                <c:pt idx="44">
                  <c:v>9.786814127029853</c:v>
                </c:pt>
                <c:pt idx="46">
                  <c:v>2.9451625958257406</c:v>
                </c:pt>
                <c:pt idx="47">
                  <c:v>2.8798116447518654</c:v>
                </c:pt>
                <c:pt idx="48">
                  <c:v>6.7807774645703462</c:v>
                </c:pt>
                <c:pt idx="49">
                  <c:v>4.9579592224832369</c:v>
                </c:pt>
                <c:pt idx="50">
                  <c:v>6.4990974679277791</c:v>
                </c:pt>
                <c:pt idx="51">
                  <c:v>8.2119991622250996</c:v>
                </c:pt>
                <c:pt idx="52">
                  <c:v>9.1948301274953863</c:v>
                </c:pt>
                <c:pt idx="53">
                  <c:v>7.9758139104234029</c:v>
                </c:pt>
                <c:pt idx="54">
                  <c:v>7.777424258493328</c:v>
                </c:pt>
                <c:pt idx="55">
                  <c:v>6.3571951567516258</c:v>
                </c:pt>
                <c:pt idx="56">
                  <c:v>3.5320064613363296</c:v>
                </c:pt>
                <c:pt idx="57">
                  <c:v>2.6707023947298589</c:v>
                </c:pt>
                <c:pt idx="58">
                  <c:v>7.3891902571916344</c:v>
                </c:pt>
                <c:pt idx="59">
                  <c:v>2.0492231684757467</c:v>
                </c:pt>
                <c:pt idx="62">
                  <c:v>2.1308212314167112</c:v>
                </c:pt>
                <c:pt idx="63">
                  <c:v>1.3439442904077379</c:v>
                </c:pt>
                <c:pt idx="64">
                  <c:v>7.9120511118504417</c:v>
                </c:pt>
                <c:pt idx="65">
                  <c:v>2.5015888998246223</c:v>
                </c:pt>
                <c:pt idx="66">
                  <c:v>3.6919479851968267</c:v>
                </c:pt>
                <c:pt idx="67">
                  <c:v>2.503220810776551</c:v>
                </c:pt>
                <c:pt idx="68">
                  <c:v>4.6994585914817355</c:v>
                </c:pt>
                <c:pt idx="69">
                  <c:v>10.577205135727427</c:v>
                </c:pt>
                <c:pt idx="70">
                  <c:v>2.89642581054978</c:v>
                </c:pt>
                <c:pt idx="71">
                  <c:v>2.0245193265009993</c:v>
                </c:pt>
                <c:pt idx="72">
                  <c:v>1.3691156266065865</c:v>
                </c:pt>
                <c:pt idx="73">
                  <c:v>2.7208385154717547</c:v>
                </c:pt>
                <c:pt idx="74">
                  <c:v>1.2499046125427196</c:v>
                </c:pt>
                <c:pt idx="75">
                  <c:v>1.9907869036481924</c:v>
                </c:pt>
                <c:pt idx="76">
                  <c:v>0.87767663723975908</c:v>
                </c:pt>
                <c:pt idx="77">
                  <c:v>1.0431421962237311</c:v>
                </c:pt>
                <c:pt idx="78">
                  <c:v>1.000300090026998</c:v>
                </c:pt>
                <c:pt idx="79">
                  <c:v>2.4229102006615215</c:v>
                </c:pt>
                <c:pt idx="80">
                  <c:v>1.6396308617059441</c:v>
                </c:pt>
                <c:pt idx="81">
                  <c:v>0.83359485904437858</c:v>
                </c:pt>
                <c:pt idx="82">
                  <c:v>1.1194496406092413</c:v>
                </c:pt>
                <c:pt idx="83">
                  <c:v>0.63695784172491066</c:v>
                </c:pt>
                <c:pt idx="84">
                  <c:v>0.73278862712051496</c:v>
                </c:pt>
                <c:pt idx="85">
                  <c:v>0.72609824646699628</c:v>
                </c:pt>
                <c:pt idx="86">
                  <c:v>1.2873322911281904</c:v>
                </c:pt>
                <c:pt idx="87">
                  <c:v>0.73883100028337267</c:v>
                </c:pt>
                <c:pt idx="88">
                  <c:v>0.28556316051905228</c:v>
                </c:pt>
                <c:pt idx="89">
                  <c:v>0.75691432949046444</c:v>
                </c:pt>
                <c:pt idx="90">
                  <c:v>0.34953682621369264</c:v>
                </c:pt>
                <c:pt idx="91">
                  <c:v>1.7360804083326342</c:v>
                </c:pt>
                <c:pt idx="92">
                  <c:v>0.44308828925476934</c:v>
                </c:pt>
                <c:pt idx="93">
                  <c:v>0.69536364810228612</c:v>
                </c:pt>
                <c:pt idx="94">
                  <c:v>0.77540695057025932</c:v>
                </c:pt>
                <c:pt idx="95">
                  <c:v>1.2935875093693976</c:v>
                </c:pt>
                <c:pt idx="96">
                  <c:v>1.684059162132312</c:v>
                </c:pt>
                <c:pt idx="97">
                  <c:v>0.59587441290910881</c:v>
                </c:pt>
                <c:pt idx="98">
                  <c:v>2.4016035322046103</c:v>
                </c:pt>
                <c:pt idx="99">
                  <c:v>2.8185930784648421</c:v>
                </c:pt>
                <c:pt idx="100">
                  <c:v>0.84518022078113342</c:v>
                </c:pt>
                <c:pt idx="101">
                  <c:v>1.1137948674778206</c:v>
                </c:pt>
                <c:pt idx="102">
                  <c:v>3.1358687892153165</c:v>
                </c:pt>
                <c:pt idx="103">
                  <c:v>1.0140320043755893</c:v>
                </c:pt>
                <c:pt idx="104">
                  <c:v>1.6669686401054431</c:v>
                </c:pt>
                <c:pt idx="105">
                  <c:v>0.89714285714285713</c:v>
                </c:pt>
                <c:pt idx="106">
                  <c:v>0.70814814814814808</c:v>
                </c:pt>
                <c:pt idx="107">
                  <c:v>1.0884615384615386</c:v>
                </c:pt>
                <c:pt idx="108">
                  <c:v>1.3362637362637362</c:v>
                </c:pt>
                <c:pt idx="109">
                  <c:v>0.71878787878787875</c:v>
                </c:pt>
                <c:pt idx="110">
                  <c:v>1.0113207547169811</c:v>
                </c:pt>
                <c:pt idx="111">
                  <c:v>1.2391147561877294</c:v>
                </c:pt>
                <c:pt idx="112">
                  <c:v>1.6176943226258031</c:v>
                </c:pt>
                <c:pt idx="113">
                  <c:v>1.3505411570182615</c:v>
                </c:pt>
                <c:pt idx="114">
                  <c:v>2.1591360660091441</c:v>
                </c:pt>
                <c:pt idx="115">
                  <c:v>1.6473781789926412</c:v>
                </c:pt>
                <c:pt idx="116">
                  <c:v>2.2162598848946957</c:v>
                </c:pt>
                <c:pt idx="117">
                  <c:v>1.7773700553023912</c:v>
                </c:pt>
                <c:pt idx="118">
                  <c:v>3.7524724301938188</c:v>
                </c:pt>
                <c:pt idx="119">
                  <c:v>2.3304936431991021</c:v>
                </c:pt>
                <c:pt idx="121">
                  <c:v>2.9827148361119704</c:v>
                </c:pt>
                <c:pt idx="122">
                  <c:v>3.1985298393756856</c:v>
                </c:pt>
                <c:pt idx="123">
                  <c:v>2.7600775235377384</c:v>
                </c:pt>
                <c:pt idx="124">
                  <c:v>3.5240410728603688</c:v>
                </c:pt>
                <c:pt idx="125">
                  <c:v>2.2961186971040632</c:v>
                </c:pt>
                <c:pt idx="126">
                  <c:v>2.3273659542564076</c:v>
                </c:pt>
                <c:pt idx="127">
                  <c:v>3.1430420358726447</c:v>
                </c:pt>
                <c:pt idx="128">
                  <c:v>2.6580084668832415</c:v>
                </c:pt>
                <c:pt idx="129">
                  <c:v>4.4762221084770051</c:v>
                </c:pt>
                <c:pt idx="130">
                  <c:v>3.7110341415140393</c:v>
                </c:pt>
                <c:pt idx="131">
                  <c:v>5.928406960257024</c:v>
                </c:pt>
                <c:pt idx="132">
                  <c:v>1.9212607234448422</c:v>
                </c:pt>
                <c:pt idx="133">
                  <c:v>3.1245719494235584</c:v>
                </c:pt>
                <c:pt idx="134">
                  <c:v>6.5358808227487764</c:v>
                </c:pt>
                <c:pt idx="135">
                  <c:v>3.1989830656631772</c:v>
                </c:pt>
                <c:pt idx="136">
                  <c:v>3.0717119796246419</c:v>
                </c:pt>
                <c:pt idx="137">
                  <c:v>4.0369787251221112</c:v>
                </c:pt>
                <c:pt idx="138">
                  <c:v>2.3213400351442113</c:v>
                </c:pt>
                <c:pt idx="139">
                  <c:v>2.3771139374989403</c:v>
                </c:pt>
                <c:pt idx="141">
                  <c:v>4.6697474279231672</c:v>
                </c:pt>
                <c:pt idx="142">
                  <c:v>4.2446557916908016</c:v>
                </c:pt>
                <c:pt idx="143">
                  <c:v>4.5242231670705131</c:v>
                </c:pt>
                <c:pt idx="144">
                  <c:v>1.4303723816912335</c:v>
                </c:pt>
                <c:pt idx="145">
                  <c:v>2.4234693877551021</c:v>
                </c:pt>
                <c:pt idx="146">
                  <c:v>1.2501848864972989</c:v>
                </c:pt>
                <c:pt idx="147">
                  <c:v>1.3684987603420899</c:v>
                </c:pt>
                <c:pt idx="148">
                  <c:v>1.7986459102405001</c:v>
                </c:pt>
                <c:pt idx="149">
                  <c:v>1.3496459370398934</c:v>
                </c:pt>
                <c:pt idx="150">
                  <c:v>0.68508917120652424</c:v>
                </c:pt>
                <c:pt idx="151">
                  <c:v>0.75</c:v>
                </c:pt>
                <c:pt idx="152">
                  <c:v>2.3774361728312186</c:v>
                </c:pt>
                <c:pt idx="153">
                  <c:v>1.89503827509405</c:v>
                </c:pt>
                <c:pt idx="154">
                  <c:v>1.7833333333333334</c:v>
                </c:pt>
                <c:pt idx="155">
                  <c:v>1.6355322638022438</c:v>
                </c:pt>
                <c:pt idx="156">
                  <c:v>2.4065828777546074</c:v>
                </c:pt>
                <c:pt idx="157">
                  <c:v>1.5159236769139077</c:v>
                </c:pt>
                <c:pt idx="158">
                  <c:v>2.3184357541899443</c:v>
                </c:pt>
                <c:pt idx="159">
                  <c:v>1.2810998020921684</c:v>
                </c:pt>
                <c:pt idx="160">
                  <c:v>1.3802395209580838</c:v>
                </c:pt>
                <c:pt idx="161">
                  <c:v>0.92680535555623633</c:v>
                </c:pt>
                <c:pt idx="162">
                  <c:v>0.94637223974763396</c:v>
                </c:pt>
                <c:pt idx="163">
                  <c:v>0.72522859740120849</c:v>
                </c:pt>
                <c:pt idx="164">
                  <c:v>1.6829620131431318</c:v>
                </c:pt>
                <c:pt idx="165">
                  <c:v>1.5832972384486614</c:v>
                </c:pt>
                <c:pt idx="166">
                  <c:v>1.4226220752797558</c:v>
                </c:pt>
                <c:pt idx="167">
                  <c:v>1.5880277662915814</c:v>
                </c:pt>
                <c:pt idx="168">
                  <c:v>3.032404349931757</c:v>
                </c:pt>
                <c:pt idx="169">
                  <c:v>0.38216150547496641</c:v>
                </c:pt>
                <c:pt idx="170">
                  <c:v>0.70593962999026294</c:v>
                </c:pt>
                <c:pt idx="171">
                  <c:v>0.63387504698320074</c:v>
                </c:pt>
                <c:pt idx="172">
                  <c:v>0.39328506163261784</c:v>
                </c:pt>
                <c:pt idx="174">
                  <c:v>0.38135952315935179</c:v>
                </c:pt>
                <c:pt idx="175">
                  <c:v>0.33501677362893817</c:v>
                </c:pt>
                <c:pt idx="176">
                  <c:v>0.59466019417475735</c:v>
                </c:pt>
                <c:pt idx="177">
                  <c:v>0.52650580660689572</c:v>
                </c:pt>
                <c:pt idx="178">
                  <c:v>0.56142383180656541</c:v>
                </c:pt>
                <c:pt idx="179">
                  <c:v>0.63960350762271434</c:v>
                </c:pt>
                <c:pt idx="180">
                  <c:v>1.2822350711202435</c:v>
                </c:pt>
                <c:pt idx="181">
                  <c:v>2.6974755700325734</c:v>
                </c:pt>
                <c:pt idx="182">
                  <c:v>1.2438682550805886</c:v>
                </c:pt>
                <c:pt idx="183">
                  <c:v>1.0937825530521743</c:v>
                </c:pt>
                <c:pt idx="184">
                  <c:v>0.52392874569058612</c:v>
                </c:pt>
                <c:pt idx="185">
                  <c:v>1.1076411026702255</c:v>
                </c:pt>
                <c:pt idx="186">
                  <c:v>0.91223429682271584</c:v>
                </c:pt>
                <c:pt idx="187">
                  <c:v>0.95752946454952337</c:v>
                </c:pt>
                <c:pt idx="188">
                  <c:v>1.0038543713294896</c:v>
                </c:pt>
                <c:pt idx="189">
                  <c:v>1.2590341220335388</c:v>
                </c:pt>
                <c:pt idx="190">
                  <c:v>1.1875</c:v>
                </c:pt>
                <c:pt idx="191">
                  <c:v>1.0835176387745589</c:v>
                </c:pt>
                <c:pt idx="192">
                  <c:v>1.7965102519417371</c:v>
                </c:pt>
                <c:pt idx="193">
                  <c:v>1.688034188034188</c:v>
                </c:pt>
                <c:pt idx="194">
                  <c:v>5.0763378399218633</c:v>
                </c:pt>
                <c:pt idx="195">
                  <c:v>1.4775594297537256</c:v>
                </c:pt>
                <c:pt idx="196">
                  <c:v>1.7070484581497798</c:v>
                </c:pt>
                <c:pt idx="197">
                  <c:v>3.2081410585085171</c:v>
                </c:pt>
                <c:pt idx="198">
                  <c:v>2.181309880313989</c:v>
                </c:pt>
                <c:pt idx="199">
                  <c:v>5.2078098301336819</c:v>
                </c:pt>
                <c:pt idx="200">
                  <c:v>1.5583022478207929</c:v>
                </c:pt>
                <c:pt idx="201">
                  <c:v>4.3042684476901387</c:v>
                </c:pt>
                <c:pt idx="202">
                  <c:v>3.6400753183318106</c:v>
                </c:pt>
                <c:pt idx="203">
                  <c:v>4.1179266730045878</c:v>
                </c:pt>
                <c:pt idx="204">
                  <c:v>3.7553228894011017</c:v>
                </c:pt>
                <c:pt idx="205">
                  <c:v>2.0941585812602503</c:v>
                </c:pt>
                <c:pt idx="206">
                  <c:v>4.2413793103448274</c:v>
                </c:pt>
                <c:pt idx="207">
                  <c:v>5.014078655834564</c:v>
                </c:pt>
                <c:pt idx="208">
                  <c:v>2.4677965331576437</c:v>
                </c:pt>
                <c:pt idx="209">
                  <c:v>2.2652699466329742</c:v>
                </c:pt>
                <c:pt idx="210">
                  <c:v>1.4383164448785251</c:v>
                </c:pt>
                <c:pt idx="211">
                  <c:v>3.0329187659279615</c:v>
                </c:pt>
                <c:pt idx="212">
                  <c:v>5.1714563376370952</c:v>
                </c:pt>
                <c:pt idx="213">
                  <c:v>3.3725509340623576</c:v>
                </c:pt>
                <c:pt idx="214">
                  <c:v>4.9263479710950531</c:v>
                </c:pt>
                <c:pt idx="215">
                  <c:v>1.4018691588785048</c:v>
                </c:pt>
                <c:pt idx="216">
                  <c:v>1.2308012965638184</c:v>
                </c:pt>
                <c:pt idx="217">
                  <c:v>1.8656393010678129</c:v>
                </c:pt>
                <c:pt idx="218">
                  <c:v>2.9966107299330411</c:v>
                </c:pt>
                <c:pt idx="219">
                  <c:v>1.5221543814169254</c:v>
                </c:pt>
                <c:pt idx="220">
                  <c:v>1.6590566667050042</c:v>
                </c:pt>
                <c:pt idx="221">
                  <c:v>0.60788754913063747</c:v>
                </c:pt>
                <c:pt idx="222">
                  <c:v>0.68234711945133875</c:v>
                </c:pt>
                <c:pt idx="223">
                  <c:v>1.1152740625051922</c:v>
                </c:pt>
                <c:pt idx="224">
                  <c:v>1.033724340175953</c:v>
                </c:pt>
                <c:pt idx="225">
                  <c:v>0.74058957513198953</c:v>
                </c:pt>
                <c:pt idx="226">
                  <c:v>1.2964445576622148</c:v>
                </c:pt>
                <c:pt idx="227">
                  <c:v>1.2039975502477591</c:v>
                </c:pt>
                <c:pt idx="228">
                  <c:v>1.1538336529398381</c:v>
                </c:pt>
                <c:pt idx="229">
                  <c:v>1.1178085293035627</c:v>
                </c:pt>
                <c:pt idx="230">
                  <c:v>0.38883054203779271</c:v>
                </c:pt>
                <c:pt idx="231">
                  <c:v>0.62549906840564284</c:v>
                </c:pt>
                <c:pt idx="232">
                  <c:v>0.42369101775042367</c:v>
                </c:pt>
                <c:pt idx="233">
                  <c:v>0.55639858371269602</c:v>
                </c:pt>
                <c:pt idx="234">
                  <c:v>0.78637109827916751</c:v>
                </c:pt>
                <c:pt idx="235">
                  <c:v>1.062291784524483</c:v>
                </c:pt>
                <c:pt idx="236">
                  <c:v>1.658346440538877</c:v>
                </c:pt>
                <c:pt idx="237">
                  <c:v>1.0526047182209066</c:v>
                </c:pt>
                <c:pt idx="238">
                  <c:v>0.87136125992383662</c:v>
                </c:pt>
                <c:pt idx="239">
                  <c:v>1.6095890410958904</c:v>
                </c:pt>
                <c:pt idx="240">
                  <c:v>0.97985502360080912</c:v>
                </c:pt>
                <c:pt idx="241">
                  <c:v>0.45180006658106242</c:v>
                </c:pt>
                <c:pt idx="242">
                  <c:v>1.7818056836887901</c:v>
                </c:pt>
                <c:pt idx="243">
                  <c:v>1.4300142529473396</c:v>
                </c:pt>
                <c:pt idx="244">
                  <c:v>1.0941147049016338</c:v>
                </c:pt>
                <c:pt idx="245">
                  <c:v>2.7114967462039048</c:v>
                </c:pt>
                <c:pt idx="246">
                  <c:v>1.0261717653662643</c:v>
                </c:pt>
                <c:pt idx="247">
                  <c:v>0.80404099960541875</c:v>
                </c:pt>
                <c:pt idx="248">
                  <c:v>3.430486118498032</c:v>
                </c:pt>
                <c:pt idx="249">
                  <c:v>0.45757146189596082</c:v>
                </c:pt>
                <c:pt idx="250">
                  <c:v>0.82127155065948731</c:v>
                </c:pt>
                <c:pt idx="251">
                  <c:v>1.220842641176165</c:v>
                </c:pt>
                <c:pt idx="252">
                  <c:v>0.70754716981132071</c:v>
                </c:pt>
                <c:pt idx="253">
                  <c:v>0.85885263280514279</c:v>
                </c:pt>
                <c:pt idx="254">
                  <c:v>1.652496241381098</c:v>
                </c:pt>
                <c:pt idx="255">
                  <c:v>2.4000405926527297</c:v>
                </c:pt>
                <c:pt idx="256">
                  <c:v>2.3348009224846096</c:v>
                </c:pt>
                <c:pt idx="257">
                  <c:v>2.2230159121138975</c:v>
                </c:pt>
                <c:pt idx="258">
                  <c:v>2.3577640340276296</c:v>
                </c:pt>
                <c:pt idx="259">
                  <c:v>2.574187771808647</c:v>
                </c:pt>
                <c:pt idx="260">
                  <c:v>3.2815227608432926</c:v>
                </c:pt>
                <c:pt idx="261">
                  <c:v>2.4068461401319308</c:v>
                </c:pt>
                <c:pt idx="262">
                  <c:v>2.3115043070475938</c:v>
                </c:pt>
                <c:pt idx="263">
                  <c:v>3.3723386965707784</c:v>
                </c:pt>
                <c:pt idx="264">
                  <c:v>3.8270763672091657</c:v>
                </c:pt>
                <c:pt idx="265">
                  <c:v>4.500523106894188</c:v>
                </c:pt>
                <c:pt idx="266">
                  <c:v>4.3765539320867815</c:v>
                </c:pt>
                <c:pt idx="267">
                  <c:v>4.6173998471782554</c:v>
                </c:pt>
                <c:pt idx="268">
                  <c:v>4.388981394338666</c:v>
                </c:pt>
                <c:pt idx="269">
                  <c:v>2.7161169298108492</c:v>
                </c:pt>
                <c:pt idx="270">
                  <c:v>1.2792493081610885</c:v>
                </c:pt>
                <c:pt idx="271">
                  <c:v>4.0857545211977468</c:v>
                </c:pt>
                <c:pt idx="272">
                  <c:v>2.651098901098901</c:v>
                </c:pt>
                <c:pt idx="273">
                  <c:v>1.8431125222913314</c:v>
                </c:pt>
                <c:pt idx="274">
                  <c:v>3.3652002591666998</c:v>
                </c:pt>
                <c:pt idx="275">
                  <c:v>2.9364240879995025</c:v>
                </c:pt>
                <c:pt idx="276">
                  <c:v>1.1949517257642477</c:v>
                </c:pt>
                <c:pt idx="277">
                  <c:v>1.0891207494398436</c:v>
                </c:pt>
                <c:pt idx="278">
                  <c:v>2.8789730378395042</c:v>
                </c:pt>
                <c:pt idx="279">
                  <c:v>2.741623786351254</c:v>
                </c:pt>
                <c:pt idx="280">
                  <c:v>6.2286176908411903</c:v>
                </c:pt>
                <c:pt idx="281">
                  <c:v>3.0471001109764186</c:v>
                </c:pt>
                <c:pt idx="282">
                  <c:v>1.9235292141249201</c:v>
                </c:pt>
                <c:pt idx="283">
                  <c:v>2.1478653719692895</c:v>
                </c:pt>
                <c:pt idx="284">
                  <c:v>1.3888070981292817</c:v>
                </c:pt>
                <c:pt idx="285">
                  <c:v>1.1766702931259307</c:v>
                </c:pt>
                <c:pt idx="286">
                  <c:v>1.7300748163104585</c:v>
                </c:pt>
                <c:pt idx="287">
                  <c:v>2.0994858291479068</c:v>
                </c:pt>
                <c:pt idx="288">
                  <c:v>0.64667132941046812</c:v>
                </c:pt>
                <c:pt idx="289">
                  <c:v>0.59605643581088796</c:v>
                </c:pt>
                <c:pt idx="290">
                  <c:v>1.2246401942084273</c:v>
                </c:pt>
                <c:pt idx="291">
                  <c:v>2.1896018835944742</c:v>
                </c:pt>
                <c:pt idx="292">
                  <c:v>1.2942127552269138</c:v>
                </c:pt>
                <c:pt idx="293">
                  <c:v>1.4869712990936554</c:v>
                </c:pt>
                <c:pt idx="294">
                  <c:v>0.80009297169726989</c:v>
                </c:pt>
                <c:pt idx="295">
                  <c:v>1.2243934981044273</c:v>
                </c:pt>
                <c:pt idx="296">
                  <c:v>0.94904834327861087</c:v>
                </c:pt>
                <c:pt idx="297">
                  <c:v>0.90028892993565368</c:v>
                </c:pt>
                <c:pt idx="298">
                  <c:v>2.065554858083233</c:v>
                </c:pt>
                <c:pt idx="299">
                  <c:v>1.5898748577929465</c:v>
                </c:pt>
                <c:pt idx="300">
                  <c:v>2.6939132123094844</c:v>
                </c:pt>
                <c:pt idx="301">
                  <c:v>2.3410117355746594</c:v>
                </c:pt>
                <c:pt idx="302">
                  <c:v>3.3974927889948967</c:v>
                </c:pt>
                <c:pt idx="303">
                  <c:v>2.5150905432595572</c:v>
                </c:pt>
              </c:numCache>
            </c:numRef>
          </c:val>
        </c:ser>
        <c:ser>
          <c:idx val="1"/>
          <c:order val="1"/>
          <c:tx>
            <c:v>Coarse</c:v>
          </c:tx>
          <c:spPr>
            <a:solidFill>
              <a:srgbClr val="FF6600"/>
            </a:solidFill>
            <a:ln w="12700">
              <a:solidFill>
                <a:srgbClr val="000000"/>
              </a:solidFill>
              <a:prstDash val="solid"/>
            </a:ln>
          </c:spPr>
          <c:invertIfNegative val="0"/>
          <c:cat>
            <c:numRef>
              <c:f>Gravimetria!$K$10:$K$316</c:f>
              <c:numCache>
                <c:formatCode>m/d/yy\ h:mm;@</c:formatCode>
                <c:ptCount val="307"/>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39656.379513888889</c:v>
                </c:pt>
                <c:pt idx="38">
                  <c:v>39659.881250000006</c:v>
                </c:pt>
                <c:pt idx="39">
                  <c:v>39663.353472222225</c:v>
                </c:pt>
                <c:pt idx="40">
                  <c:v>39666.814236111109</c:v>
                </c:pt>
                <c:pt idx="41">
                  <c:v>39670.320833333331</c:v>
                </c:pt>
                <c:pt idx="42">
                  <c:v>39673.90347222222</c:v>
                </c:pt>
                <c:pt idx="43">
                  <c:v>39679.083680555559</c:v>
                </c:pt>
                <c:pt idx="44">
                  <c:v>39682.663888888885</c:v>
                </c:pt>
                <c:pt idx="45">
                  <c:v>39684.657291666663</c:v>
                </c:pt>
                <c:pt idx="46">
                  <c:v>39689.559722222228</c:v>
                </c:pt>
                <c:pt idx="47">
                  <c:v>39696.970833333333</c:v>
                </c:pt>
                <c:pt idx="48">
                  <c:v>39701.824999999997</c:v>
                </c:pt>
                <c:pt idx="49">
                  <c:v>39705.926388888889</c:v>
                </c:pt>
                <c:pt idx="50">
                  <c:v>39709.467013888891</c:v>
                </c:pt>
                <c:pt idx="51">
                  <c:v>39712.392361111109</c:v>
                </c:pt>
                <c:pt idx="52">
                  <c:v>39715.864583333336</c:v>
                </c:pt>
                <c:pt idx="53">
                  <c:v>39719.355902777781</c:v>
                </c:pt>
                <c:pt idx="54">
                  <c:v>39722.875</c:v>
                </c:pt>
                <c:pt idx="55">
                  <c:v>39726.404513888891</c:v>
                </c:pt>
                <c:pt idx="56">
                  <c:v>39729.848611111112</c:v>
                </c:pt>
                <c:pt idx="57">
                  <c:v>39733.048958333333</c:v>
                </c:pt>
                <c:pt idx="58">
                  <c:v>39736.619791666672</c:v>
                </c:pt>
                <c:pt idx="59">
                  <c:v>39739.944444444445</c:v>
                </c:pt>
                <c:pt idx="60">
                  <c:v>39742.951388888891</c:v>
                </c:pt>
                <c:pt idx="61">
                  <c:v>39746.913194444438</c:v>
                </c:pt>
                <c:pt idx="62">
                  <c:v>39750.904513888891</c:v>
                </c:pt>
                <c:pt idx="63">
                  <c:v>39754.381944444445</c:v>
                </c:pt>
                <c:pt idx="64">
                  <c:v>39757.939236111109</c:v>
                </c:pt>
                <c:pt idx="65">
                  <c:v>39761.423611111109</c:v>
                </c:pt>
                <c:pt idx="66">
                  <c:v>39764.385416666664</c:v>
                </c:pt>
                <c:pt idx="67">
                  <c:v>39768.883680555555</c:v>
                </c:pt>
                <c:pt idx="68">
                  <c:v>39774.847222222219</c:v>
                </c:pt>
                <c:pt idx="69">
                  <c:v>39779.576388888891</c:v>
                </c:pt>
                <c:pt idx="70">
                  <c:v>39783.081597222219</c:v>
                </c:pt>
                <c:pt idx="71">
                  <c:v>39785.840277777781</c:v>
                </c:pt>
                <c:pt idx="72">
                  <c:v>39789.333333333336</c:v>
                </c:pt>
                <c:pt idx="73">
                  <c:v>39792.815972222219</c:v>
                </c:pt>
                <c:pt idx="74">
                  <c:v>39795.819444444445</c:v>
                </c:pt>
                <c:pt idx="75">
                  <c:v>39799.319444444438</c:v>
                </c:pt>
                <c:pt idx="76">
                  <c:v>39804.817708333336</c:v>
                </c:pt>
                <c:pt idx="77">
                  <c:v>39810.336805555562</c:v>
                </c:pt>
                <c:pt idx="78">
                  <c:v>39815.878472222219</c:v>
                </c:pt>
                <c:pt idx="79">
                  <c:v>39820.904513888891</c:v>
                </c:pt>
                <c:pt idx="80">
                  <c:v>39824.315972222219</c:v>
                </c:pt>
                <c:pt idx="81">
                  <c:v>39830.842013888891</c:v>
                </c:pt>
                <c:pt idx="82">
                  <c:v>39834.342013888891</c:v>
                </c:pt>
                <c:pt idx="83">
                  <c:v>39839.842013888891</c:v>
                </c:pt>
                <c:pt idx="84">
                  <c:v>39846.826388888891</c:v>
                </c:pt>
                <c:pt idx="85">
                  <c:v>39853.840277777781</c:v>
                </c:pt>
                <c:pt idx="86">
                  <c:v>39863.807638888888</c:v>
                </c:pt>
                <c:pt idx="87">
                  <c:v>39868.246874999997</c:v>
                </c:pt>
                <c:pt idx="88">
                  <c:v>39875.227430555562</c:v>
                </c:pt>
                <c:pt idx="89">
                  <c:v>39880.706597222219</c:v>
                </c:pt>
                <c:pt idx="90">
                  <c:v>39886.21875</c:v>
                </c:pt>
                <c:pt idx="91">
                  <c:v>39891.173611111109</c:v>
                </c:pt>
                <c:pt idx="92">
                  <c:v>39896.189236111109</c:v>
                </c:pt>
                <c:pt idx="93">
                  <c:v>39901.753472222219</c:v>
                </c:pt>
                <c:pt idx="94">
                  <c:v>39905.659722222219</c:v>
                </c:pt>
                <c:pt idx="95">
                  <c:v>39910.166666666664</c:v>
                </c:pt>
                <c:pt idx="96">
                  <c:v>39916.197916666672</c:v>
                </c:pt>
                <c:pt idx="97">
                  <c:v>39921.689236111109</c:v>
                </c:pt>
                <c:pt idx="98">
                  <c:v>39925.689236111109</c:v>
                </c:pt>
                <c:pt idx="99">
                  <c:v>39929.727430555555</c:v>
                </c:pt>
                <c:pt idx="100">
                  <c:v>39932.770833333336</c:v>
                </c:pt>
                <c:pt idx="101">
                  <c:v>39936.223958333328</c:v>
                </c:pt>
                <c:pt idx="102">
                  <c:v>39939.699652777781</c:v>
                </c:pt>
                <c:pt idx="103">
                  <c:v>39943.208333333336</c:v>
                </c:pt>
                <c:pt idx="104">
                  <c:v>39947.175347222219</c:v>
                </c:pt>
                <c:pt idx="105">
                  <c:v>39951.651041666664</c:v>
                </c:pt>
                <c:pt idx="106">
                  <c:v>39957.145833333336</c:v>
                </c:pt>
                <c:pt idx="107">
                  <c:v>39961.199652777781</c:v>
                </c:pt>
                <c:pt idx="108">
                  <c:v>39964.704861111109</c:v>
                </c:pt>
                <c:pt idx="109">
                  <c:v>39970.243055555555</c:v>
                </c:pt>
                <c:pt idx="110">
                  <c:v>39975.291666666672</c:v>
                </c:pt>
                <c:pt idx="111">
                  <c:v>39996.253472222219</c:v>
                </c:pt>
                <c:pt idx="112">
                  <c:v>39999.715277777781</c:v>
                </c:pt>
                <c:pt idx="113">
                  <c:v>40004.807986111111</c:v>
                </c:pt>
                <c:pt idx="114">
                  <c:v>40009.321180555562</c:v>
                </c:pt>
                <c:pt idx="115">
                  <c:v>40013.298611111109</c:v>
                </c:pt>
                <c:pt idx="116">
                  <c:v>40017.246527777781</c:v>
                </c:pt>
                <c:pt idx="117">
                  <c:v>40020.708333333336</c:v>
                </c:pt>
                <c:pt idx="118">
                  <c:v>40024.206597222219</c:v>
                </c:pt>
                <c:pt idx="119">
                  <c:v>40027.736111111109</c:v>
                </c:pt>
                <c:pt idx="120">
                  <c:v>40031.234375</c:v>
                </c:pt>
                <c:pt idx="121">
                  <c:v>40034.647569444438</c:v>
                </c:pt>
                <c:pt idx="122">
                  <c:v>40038.123263888891</c:v>
                </c:pt>
                <c:pt idx="123">
                  <c:v>40041.637152777781</c:v>
                </c:pt>
                <c:pt idx="124">
                  <c:v>40045.154513888891</c:v>
                </c:pt>
                <c:pt idx="125">
                  <c:v>40050.168402777781</c:v>
                </c:pt>
                <c:pt idx="126">
                  <c:v>40055.654513888891</c:v>
                </c:pt>
                <c:pt idx="127">
                  <c:v>40059.182291666664</c:v>
                </c:pt>
                <c:pt idx="128">
                  <c:v>40062.694444444445</c:v>
                </c:pt>
                <c:pt idx="129">
                  <c:v>40066.1875</c:v>
                </c:pt>
                <c:pt idx="130">
                  <c:v>40069.661458333328</c:v>
                </c:pt>
                <c:pt idx="131">
                  <c:v>40073.125</c:v>
                </c:pt>
                <c:pt idx="132">
                  <c:v>40078.144097222219</c:v>
                </c:pt>
                <c:pt idx="133">
                  <c:v>40083.704861111109</c:v>
                </c:pt>
                <c:pt idx="134">
                  <c:v>40087.213541666672</c:v>
                </c:pt>
                <c:pt idx="135">
                  <c:v>40090.760416666672</c:v>
                </c:pt>
                <c:pt idx="136">
                  <c:v>40096.265625</c:v>
                </c:pt>
                <c:pt idx="137">
                  <c:v>40101.217013888891</c:v>
                </c:pt>
                <c:pt idx="138">
                  <c:v>40105.736111111109</c:v>
                </c:pt>
                <c:pt idx="139">
                  <c:v>40111.180555555555</c:v>
                </c:pt>
                <c:pt idx="140">
                  <c:v>40117.168402777781</c:v>
                </c:pt>
                <c:pt idx="141">
                  <c:v>40122.197916666672</c:v>
                </c:pt>
                <c:pt idx="142">
                  <c:v>40125.677083333328</c:v>
                </c:pt>
                <c:pt idx="143">
                  <c:v>40129.147569444445</c:v>
                </c:pt>
                <c:pt idx="144">
                  <c:v>40164.598611111112</c:v>
                </c:pt>
                <c:pt idx="145">
                  <c:v>40167.644097222219</c:v>
                </c:pt>
                <c:pt idx="146">
                  <c:v>40173.194444444445</c:v>
                </c:pt>
                <c:pt idx="147">
                  <c:v>40180.203125</c:v>
                </c:pt>
                <c:pt idx="148">
                  <c:v>40184.710069444438</c:v>
                </c:pt>
                <c:pt idx="149">
                  <c:v>40188.251736111109</c:v>
                </c:pt>
                <c:pt idx="150">
                  <c:v>40192.194444444438</c:v>
                </c:pt>
                <c:pt idx="151">
                  <c:v>40195.637152777781</c:v>
                </c:pt>
                <c:pt idx="152">
                  <c:v>40199.150347222225</c:v>
                </c:pt>
                <c:pt idx="153">
                  <c:v>40202.622569444444</c:v>
                </c:pt>
                <c:pt idx="154">
                  <c:v>40206.158333333333</c:v>
                </c:pt>
                <c:pt idx="155">
                  <c:v>40209.671527777777</c:v>
                </c:pt>
                <c:pt idx="156">
                  <c:v>40213.127083333333</c:v>
                </c:pt>
                <c:pt idx="157">
                  <c:v>40216.613888888889</c:v>
                </c:pt>
                <c:pt idx="158">
                  <c:v>40220.133680555555</c:v>
                </c:pt>
                <c:pt idx="159">
                  <c:v>40224.660416666666</c:v>
                </c:pt>
                <c:pt idx="160">
                  <c:v>40230.652777777781</c:v>
                </c:pt>
                <c:pt idx="161">
                  <c:v>40234.712847222225</c:v>
                </c:pt>
                <c:pt idx="162">
                  <c:v>40238.699652777781</c:v>
                </c:pt>
                <c:pt idx="163">
                  <c:v>40244.206597222219</c:v>
                </c:pt>
                <c:pt idx="164">
                  <c:v>40247.661805555559</c:v>
                </c:pt>
                <c:pt idx="165">
                  <c:v>40251.614236111112</c:v>
                </c:pt>
                <c:pt idx="166">
                  <c:v>40255.643402777772</c:v>
                </c:pt>
                <c:pt idx="167">
                  <c:v>40258.645833333328</c:v>
                </c:pt>
                <c:pt idx="168">
                  <c:v>40262.169444444444</c:v>
                </c:pt>
                <c:pt idx="169">
                  <c:v>40265.681944444441</c:v>
                </c:pt>
                <c:pt idx="170">
                  <c:v>40268.655902777777</c:v>
                </c:pt>
                <c:pt idx="171">
                  <c:v>40272.217013888891</c:v>
                </c:pt>
                <c:pt idx="172">
                  <c:v>40276.240972222222</c:v>
                </c:pt>
                <c:pt idx="173">
                  <c:v>40279.659722222219</c:v>
                </c:pt>
                <c:pt idx="174">
                  <c:v>40283.159722222219</c:v>
                </c:pt>
                <c:pt idx="175">
                  <c:v>40288.153124999997</c:v>
                </c:pt>
                <c:pt idx="176">
                  <c:v>40293.597222222219</c:v>
                </c:pt>
                <c:pt idx="177">
                  <c:v>40297.125</c:v>
                </c:pt>
                <c:pt idx="178">
                  <c:v>40301.677083333328</c:v>
                </c:pt>
                <c:pt idx="179">
                  <c:v>40307.180555555555</c:v>
                </c:pt>
                <c:pt idx="180">
                  <c:v>40310.644097222219</c:v>
                </c:pt>
                <c:pt idx="181">
                  <c:v>40314.116319444445</c:v>
                </c:pt>
                <c:pt idx="182">
                  <c:v>40318.119791666672</c:v>
                </c:pt>
                <c:pt idx="183">
                  <c:v>40323.154513888891</c:v>
                </c:pt>
                <c:pt idx="184">
                  <c:v>40328.65625</c:v>
                </c:pt>
                <c:pt idx="185">
                  <c:v>40332.126736111109</c:v>
                </c:pt>
                <c:pt idx="186">
                  <c:v>40335.635416666664</c:v>
                </c:pt>
                <c:pt idx="187">
                  <c:v>40339.152083333334</c:v>
                </c:pt>
                <c:pt idx="188">
                  <c:v>40342.203125</c:v>
                </c:pt>
                <c:pt idx="189">
                  <c:v>40345.6875</c:v>
                </c:pt>
                <c:pt idx="190">
                  <c:v>40349.696180555555</c:v>
                </c:pt>
                <c:pt idx="191">
                  <c:v>40355.194444444445</c:v>
                </c:pt>
                <c:pt idx="192">
                  <c:v>40361.640625</c:v>
                </c:pt>
                <c:pt idx="193">
                  <c:v>40366.652777777781</c:v>
                </c:pt>
                <c:pt idx="194">
                  <c:v>40409.673611111109</c:v>
                </c:pt>
                <c:pt idx="195">
                  <c:v>40412.65625</c:v>
                </c:pt>
                <c:pt idx="196">
                  <c:v>40417.670138888891</c:v>
                </c:pt>
                <c:pt idx="197">
                  <c:v>40422.204861111109</c:v>
                </c:pt>
                <c:pt idx="198">
                  <c:v>40426.685763888891</c:v>
                </c:pt>
                <c:pt idx="199">
                  <c:v>40430.65625</c:v>
                </c:pt>
                <c:pt idx="200">
                  <c:v>40433.659722222219</c:v>
                </c:pt>
                <c:pt idx="201">
                  <c:v>40437.185763888891</c:v>
                </c:pt>
                <c:pt idx="202">
                  <c:v>40440.671875</c:v>
                </c:pt>
                <c:pt idx="203">
                  <c:v>40444.130208333328</c:v>
                </c:pt>
                <c:pt idx="204">
                  <c:v>40447.651041666664</c:v>
                </c:pt>
                <c:pt idx="205">
                  <c:v>40453.197916666664</c:v>
                </c:pt>
                <c:pt idx="206">
                  <c:v>40458.170138888891</c:v>
                </c:pt>
                <c:pt idx="207">
                  <c:v>40461.15625</c:v>
                </c:pt>
                <c:pt idx="208">
                  <c:v>40466.671875</c:v>
                </c:pt>
                <c:pt idx="209">
                  <c:v>40474.154513888891</c:v>
                </c:pt>
                <c:pt idx="210">
                  <c:v>40479.164930555555</c:v>
                </c:pt>
                <c:pt idx="211">
                  <c:v>40483.149305555555</c:v>
                </c:pt>
                <c:pt idx="212">
                  <c:v>40486.727430555555</c:v>
                </c:pt>
                <c:pt idx="213">
                  <c:v>40489.677083333328</c:v>
                </c:pt>
                <c:pt idx="214">
                  <c:v>40492.697916666672</c:v>
                </c:pt>
                <c:pt idx="215">
                  <c:v>40497.149305555555</c:v>
                </c:pt>
                <c:pt idx="216">
                  <c:v>40504.677083333336</c:v>
                </c:pt>
                <c:pt idx="217">
                  <c:v>40512.213541666672</c:v>
                </c:pt>
                <c:pt idx="218">
                  <c:v>40517.659722222219</c:v>
                </c:pt>
                <c:pt idx="219">
                  <c:v>40521.085069444445</c:v>
                </c:pt>
                <c:pt idx="220">
                  <c:v>40524.722222222219</c:v>
                </c:pt>
                <c:pt idx="221">
                  <c:v>40530.763888888891</c:v>
                </c:pt>
                <c:pt idx="222">
                  <c:v>40538.149305555562</c:v>
                </c:pt>
                <c:pt idx="223">
                  <c:v>40545.173611111109</c:v>
                </c:pt>
                <c:pt idx="224">
                  <c:v>40549.684027777781</c:v>
                </c:pt>
                <c:pt idx="225">
                  <c:v>40552.657986111109</c:v>
                </c:pt>
                <c:pt idx="226">
                  <c:v>40557.668402777781</c:v>
                </c:pt>
                <c:pt idx="227">
                  <c:v>40562.670138888891</c:v>
                </c:pt>
                <c:pt idx="228">
                  <c:v>40567.175347222219</c:v>
                </c:pt>
                <c:pt idx="229">
                  <c:v>40570.668402777781</c:v>
                </c:pt>
                <c:pt idx="230">
                  <c:v>40574.145833333336</c:v>
                </c:pt>
                <c:pt idx="231">
                  <c:v>40577.666666666664</c:v>
                </c:pt>
                <c:pt idx="232">
                  <c:v>40580.647569444445</c:v>
                </c:pt>
                <c:pt idx="233">
                  <c:v>40584.126736111109</c:v>
                </c:pt>
                <c:pt idx="234">
                  <c:v>40588.185763888891</c:v>
                </c:pt>
                <c:pt idx="235">
                  <c:v>40594.215277777781</c:v>
                </c:pt>
                <c:pt idx="236">
                  <c:v>40601.652777777781</c:v>
                </c:pt>
                <c:pt idx="237">
                  <c:v>40609.109375</c:v>
                </c:pt>
                <c:pt idx="238">
                  <c:v>40614.625</c:v>
                </c:pt>
                <c:pt idx="239">
                  <c:v>40618.595486111109</c:v>
                </c:pt>
                <c:pt idx="240">
                  <c:v>40622.637152777781</c:v>
                </c:pt>
                <c:pt idx="241">
                  <c:v>40625.652777777781</c:v>
                </c:pt>
                <c:pt idx="242">
                  <c:v>40629.048611111109</c:v>
                </c:pt>
                <c:pt idx="243">
                  <c:v>40636.543402777781</c:v>
                </c:pt>
                <c:pt idx="244">
                  <c:v>40643.628472222219</c:v>
                </c:pt>
                <c:pt idx="245">
                  <c:v>40646.623263888891</c:v>
                </c:pt>
                <c:pt idx="246">
                  <c:v>40650.055555555555</c:v>
                </c:pt>
                <c:pt idx="247">
                  <c:v>40656.711111111115</c:v>
                </c:pt>
                <c:pt idx="248">
                  <c:v>40661.69027777778</c:v>
                </c:pt>
                <c:pt idx="249">
                  <c:v>40665.524305555562</c:v>
                </c:pt>
                <c:pt idx="250">
                  <c:v>40672.050347222219</c:v>
                </c:pt>
                <c:pt idx="251">
                  <c:v>40678.107638888891</c:v>
                </c:pt>
                <c:pt idx="252">
                  <c:v>40682.03125</c:v>
                </c:pt>
                <c:pt idx="253">
                  <c:v>40685.472222222219</c:v>
                </c:pt>
                <c:pt idx="254">
                  <c:v>40691.116319444445</c:v>
                </c:pt>
                <c:pt idx="255">
                  <c:v>40700.184027777781</c:v>
                </c:pt>
                <c:pt idx="256">
                  <c:v>40708.161458333328</c:v>
                </c:pt>
                <c:pt idx="257">
                  <c:v>40714.673611111109</c:v>
                </c:pt>
                <c:pt idx="258">
                  <c:v>40720.659722222219</c:v>
                </c:pt>
                <c:pt idx="259">
                  <c:v>40724.131944444445</c:v>
                </c:pt>
                <c:pt idx="260">
                  <c:v>40728.637152777781</c:v>
                </c:pt>
                <c:pt idx="261">
                  <c:v>40734.154513888891</c:v>
                </c:pt>
                <c:pt idx="262">
                  <c:v>40738.15625</c:v>
                </c:pt>
                <c:pt idx="263">
                  <c:v>40742.673611111109</c:v>
                </c:pt>
                <c:pt idx="264">
                  <c:v>40749.182291666672</c:v>
                </c:pt>
                <c:pt idx="265">
                  <c:v>40755.680555555555</c:v>
                </c:pt>
                <c:pt idx="266">
                  <c:v>40760.141319444447</c:v>
                </c:pt>
                <c:pt idx="267">
                  <c:v>40764.118055555562</c:v>
                </c:pt>
                <c:pt idx="268">
                  <c:v>40770.145833333336</c:v>
                </c:pt>
                <c:pt idx="269">
                  <c:v>40805.131944444438</c:v>
                </c:pt>
                <c:pt idx="270">
                  <c:v>40812.140625</c:v>
                </c:pt>
                <c:pt idx="271">
                  <c:v>40819.137152777781</c:v>
                </c:pt>
                <c:pt idx="272">
                  <c:v>40829.668402777781</c:v>
                </c:pt>
                <c:pt idx="273">
                  <c:v>40839.145833333336</c:v>
                </c:pt>
                <c:pt idx="274">
                  <c:v>40847.175347222219</c:v>
                </c:pt>
                <c:pt idx="275">
                  <c:v>40854.152777777781</c:v>
                </c:pt>
                <c:pt idx="276">
                  <c:v>40864.638888888891</c:v>
                </c:pt>
                <c:pt idx="277">
                  <c:v>40875.130208333336</c:v>
                </c:pt>
                <c:pt idx="278">
                  <c:v>40882.630208333328</c:v>
                </c:pt>
                <c:pt idx="279">
                  <c:v>40892.159722222219</c:v>
                </c:pt>
                <c:pt idx="280">
                  <c:v>40898.642361111109</c:v>
                </c:pt>
                <c:pt idx="281">
                  <c:v>40902.649305555555</c:v>
                </c:pt>
                <c:pt idx="282">
                  <c:v>40913.15625</c:v>
                </c:pt>
                <c:pt idx="283">
                  <c:v>40918.133680555555</c:v>
                </c:pt>
                <c:pt idx="284">
                  <c:v>40924.619791666672</c:v>
                </c:pt>
                <c:pt idx="285">
                  <c:v>40931.133680555555</c:v>
                </c:pt>
                <c:pt idx="286">
                  <c:v>40938.231249999997</c:v>
                </c:pt>
                <c:pt idx="287">
                  <c:v>40948.223958333328</c:v>
                </c:pt>
                <c:pt idx="288">
                  <c:v>40959.59652777778</c:v>
                </c:pt>
                <c:pt idx="289">
                  <c:v>40970.127777777772</c:v>
                </c:pt>
                <c:pt idx="290">
                  <c:v>40979.138888888891</c:v>
                </c:pt>
                <c:pt idx="291">
                  <c:v>40986.121527777781</c:v>
                </c:pt>
                <c:pt idx="292">
                  <c:v>40993.138888888891</c:v>
                </c:pt>
                <c:pt idx="293">
                  <c:v>41000.611111111109</c:v>
                </c:pt>
                <c:pt idx="294">
                  <c:v>41007.602430555555</c:v>
                </c:pt>
                <c:pt idx="295">
                  <c:v>41014.125</c:v>
                </c:pt>
                <c:pt idx="296">
                  <c:v>41024.633680555555</c:v>
                </c:pt>
                <c:pt idx="297">
                  <c:v>41038.625</c:v>
                </c:pt>
                <c:pt idx="298">
                  <c:v>41049.118055555555</c:v>
                </c:pt>
                <c:pt idx="299">
                  <c:v>41059.621527777781</c:v>
                </c:pt>
                <c:pt idx="300">
                  <c:v>41070.128472222219</c:v>
                </c:pt>
                <c:pt idx="301">
                  <c:v>41077.138888888891</c:v>
                </c:pt>
                <c:pt idx="302">
                  <c:v>41084.164930555562</c:v>
                </c:pt>
                <c:pt idx="303">
                  <c:v>41091.163194444445</c:v>
                </c:pt>
              </c:numCache>
            </c:numRef>
          </c:cat>
          <c:val>
            <c:numRef>
              <c:f>Gravimetria!$T$10:$T$316</c:f>
              <c:numCache>
                <c:formatCode>0.000</c:formatCode>
                <c:ptCount val="307"/>
                <c:pt idx="0">
                  <c:v>5.6276366864064089</c:v>
                </c:pt>
                <c:pt idx="1">
                  <c:v>6.9638964774863563</c:v>
                </c:pt>
                <c:pt idx="2">
                  <c:v>7.2337052925560759</c:v>
                </c:pt>
                <c:pt idx="3">
                  <c:v>5.7357630814218243</c:v>
                </c:pt>
                <c:pt idx="4">
                  <c:v>8.2716271403652346</c:v>
                </c:pt>
                <c:pt idx="5">
                  <c:v>10.499777707738721</c:v>
                </c:pt>
                <c:pt idx="6">
                  <c:v>11.014119629812754</c:v>
                </c:pt>
                <c:pt idx="7">
                  <c:v>4.8208370887993404</c:v>
                </c:pt>
                <c:pt idx="8">
                  <c:v>4.9066707758581742</c:v>
                </c:pt>
                <c:pt idx="9">
                  <c:v>6.4838765065579107</c:v>
                </c:pt>
                <c:pt idx="10">
                  <c:v>7.5918626106435134</c:v>
                </c:pt>
                <c:pt idx="11">
                  <c:v>6.4143457617960573</c:v>
                </c:pt>
                <c:pt idx="12">
                  <c:v>5.5249249020875313</c:v>
                </c:pt>
                <c:pt idx="13">
                  <c:v>8.9668521414870899</c:v>
                </c:pt>
                <c:pt idx="14">
                  <c:v>3.2475050579160096</c:v>
                </c:pt>
                <c:pt idx="15">
                  <c:v>6.4942965434661764</c:v>
                </c:pt>
                <c:pt idx="16">
                  <c:v>3.8259373458137733</c:v>
                </c:pt>
                <c:pt idx="17">
                  <c:v>3.8027978995968414</c:v>
                </c:pt>
                <c:pt idx="18">
                  <c:v>6.9529883595961843</c:v>
                </c:pt>
                <c:pt idx="19">
                  <c:v>4.3785856424990381</c:v>
                </c:pt>
                <c:pt idx="20">
                  <c:v>6.4030878678617711</c:v>
                </c:pt>
                <c:pt idx="21">
                  <c:v>4.1191234289258434</c:v>
                </c:pt>
                <c:pt idx="22">
                  <c:v>4.8215681835621718</c:v>
                </c:pt>
                <c:pt idx="23">
                  <c:v>4.3861754638097068</c:v>
                </c:pt>
                <c:pt idx="24">
                  <c:v>3.8937839687318747</c:v>
                </c:pt>
                <c:pt idx="25">
                  <c:v>4.3997216064656079</c:v>
                </c:pt>
                <c:pt idx="26">
                  <c:v>5.9519845858084759</c:v>
                </c:pt>
                <c:pt idx="27">
                  <c:v>5.4846343864979934</c:v>
                </c:pt>
                <c:pt idx="28">
                  <c:v>5.7408032847572397</c:v>
                </c:pt>
                <c:pt idx="29">
                  <c:v>5.3128759745232337</c:v>
                </c:pt>
                <c:pt idx="30">
                  <c:v>6.067647283990655</c:v>
                </c:pt>
                <c:pt idx="31">
                  <c:v>5.6222604950472448</c:v>
                </c:pt>
                <c:pt idx="32">
                  <c:v>5.7012716116201769</c:v>
                </c:pt>
                <c:pt idx="33">
                  <c:v>7.0326183423971722</c:v>
                </c:pt>
                <c:pt idx="34">
                  <c:v>4.9440327397187289</c:v>
                </c:pt>
                <c:pt idx="35">
                  <c:v>5.412179385542327</c:v>
                </c:pt>
                <c:pt idx="36">
                  <c:v>4.6072169411911092</c:v>
                </c:pt>
                <c:pt idx="38">
                  <c:v>7.1541054365482566</c:v>
                </c:pt>
                <c:pt idx="39">
                  <c:v>5.0391662023533899</c:v>
                </c:pt>
                <c:pt idx="43">
                  <c:v>3.0425338175621044</c:v>
                </c:pt>
                <c:pt idx="44">
                  <c:v>2.190280454193362</c:v>
                </c:pt>
                <c:pt idx="46">
                  <c:v>4.868404549565394</c:v>
                </c:pt>
                <c:pt idx="47">
                  <c:v>10.19852215071332</c:v>
                </c:pt>
                <c:pt idx="48">
                  <c:v>10.453698591212618</c:v>
                </c:pt>
                <c:pt idx="49">
                  <c:v>8.2731699697087571</c:v>
                </c:pt>
                <c:pt idx="50">
                  <c:v>10.404573631525121</c:v>
                </c:pt>
                <c:pt idx="51">
                  <c:v>8.8209929838885817</c:v>
                </c:pt>
                <c:pt idx="52">
                  <c:v>8.0553845836786095</c:v>
                </c:pt>
                <c:pt idx="53">
                  <c:v>6.5982876908786672</c:v>
                </c:pt>
                <c:pt idx="54">
                  <c:v>6.6148896883863708</c:v>
                </c:pt>
                <c:pt idx="55">
                  <c:v>8.8604676905204371</c:v>
                </c:pt>
                <c:pt idx="56">
                  <c:v>8.1854622315990682</c:v>
                </c:pt>
                <c:pt idx="57">
                  <c:v>4.3166572588811363</c:v>
                </c:pt>
                <c:pt idx="58">
                  <c:v>7.1000480297363096</c:v>
                </c:pt>
                <c:pt idx="59">
                  <c:v>3.4050223354975788</c:v>
                </c:pt>
                <c:pt idx="62">
                  <c:v>1.6250202320400171</c:v>
                </c:pt>
                <c:pt idx="63">
                  <c:v>0.78728097485423698</c:v>
                </c:pt>
                <c:pt idx="64">
                  <c:v>7.130046060097782</c:v>
                </c:pt>
                <c:pt idx="65">
                  <c:v>8.6327152659126476</c:v>
                </c:pt>
                <c:pt idx="66">
                  <c:v>7.2395181162239455</c:v>
                </c:pt>
                <c:pt idx="67">
                  <c:v>2.5930800193685299</c:v>
                </c:pt>
                <c:pt idx="68">
                  <c:v>7.4352936400438727</c:v>
                </c:pt>
                <c:pt idx="69">
                  <c:v>9.8015434257740832</c:v>
                </c:pt>
                <c:pt idx="70">
                  <c:v>5.2791997532188111</c:v>
                </c:pt>
                <c:pt idx="71">
                  <c:v>9.6697436252613524</c:v>
                </c:pt>
                <c:pt idx="72">
                  <c:v>8.4298405009634099</c:v>
                </c:pt>
                <c:pt idx="73">
                  <c:v>7.2923996759852097</c:v>
                </c:pt>
                <c:pt idx="74">
                  <c:v>5.5634851926713527</c:v>
                </c:pt>
                <c:pt idx="75">
                  <c:v>8.0029633526657342</c:v>
                </c:pt>
                <c:pt idx="76">
                  <c:v>7.4138701308301602</c:v>
                </c:pt>
                <c:pt idx="77">
                  <c:v>6.6229688496091601</c:v>
                </c:pt>
                <c:pt idx="78">
                  <c:v>6.7843482296388924</c:v>
                </c:pt>
                <c:pt idx="79">
                  <c:v>7.5306668398939189</c:v>
                </c:pt>
                <c:pt idx="80">
                  <c:v>6.742981918765695</c:v>
                </c:pt>
                <c:pt idx="81">
                  <c:v>4.9780876089410775</c:v>
                </c:pt>
                <c:pt idx="82">
                  <c:v>6.1854336074341134</c:v>
                </c:pt>
                <c:pt idx="83">
                  <c:v>5.8338194849571252</c:v>
                </c:pt>
                <c:pt idx="84">
                  <c:v>5.8122038116909218</c:v>
                </c:pt>
                <c:pt idx="85">
                  <c:v>4.8654299822316052</c:v>
                </c:pt>
                <c:pt idx="86">
                  <c:v>6.5540683706043597</c:v>
                </c:pt>
                <c:pt idx="87">
                  <c:v>4.8015329701017775</c:v>
                </c:pt>
                <c:pt idx="88">
                  <c:v>4.4905688359400351</c:v>
                </c:pt>
                <c:pt idx="89">
                  <c:v>5.6695419332001613</c:v>
                </c:pt>
                <c:pt idx="90">
                  <c:v>4.6619329997890606</c:v>
                </c:pt>
                <c:pt idx="91">
                  <c:v>5.7543100626110837</c:v>
                </c:pt>
                <c:pt idx="92">
                  <c:v>4.8477832190543886</c:v>
                </c:pt>
                <c:pt idx="93">
                  <c:v>5.3999025505960114</c:v>
                </c:pt>
                <c:pt idx="94">
                  <c:v>4.9518830746962443</c:v>
                </c:pt>
                <c:pt idx="95">
                  <c:v>5.3371662072916539</c:v>
                </c:pt>
                <c:pt idx="96">
                  <c:v>7.0431609804473778</c:v>
                </c:pt>
                <c:pt idx="97">
                  <c:v>4.5182458431669446</c:v>
                </c:pt>
                <c:pt idx="98">
                  <c:v>8.2447272571140946</c:v>
                </c:pt>
                <c:pt idx="99">
                  <c:v>6.9854627029347967</c:v>
                </c:pt>
                <c:pt idx="100">
                  <c:v>5.5279605449116893</c:v>
                </c:pt>
                <c:pt idx="101">
                  <c:v>8.8330570431335165</c:v>
                </c:pt>
                <c:pt idx="102">
                  <c:v>8.3201100607330787</c:v>
                </c:pt>
                <c:pt idx="103">
                  <c:v>5.7076690806760215</c:v>
                </c:pt>
                <c:pt idx="104">
                  <c:v>7.4552632465212403</c:v>
                </c:pt>
                <c:pt idx="105">
                  <c:v>3.844642857142857</c:v>
                </c:pt>
                <c:pt idx="106">
                  <c:v>3.2611111111111111</c:v>
                </c:pt>
                <c:pt idx="107">
                  <c:v>5.8125</c:v>
                </c:pt>
                <c:pt idx="108">
                  <c:v>2.848901098901099</c:v>
                </c:pt>
                <c:pt idx="109">
                  <c:v>2.1227272727272726</c:v>
                </c:pt>
                <c:pt idx="110">
                  <c:v>4.0990566037735849</c:v>
                </c:pt>
                <c:pt idx="111">
                  <c:v>3.5213618326355371</c:v>
                </c:pt>
                <c:pt idx="112">
                  <c:v>3.2219823387105087</c:v>
                </c:pt>
                <c:pt idx="113">
                  <c:v>2.8065933419285747</c:v>
                </c:pt>
                <c:pt idx="114">
                  <c:v>2.5148318919123844</c:v>
                </c:pt>
                <c:pt idx="115">
                  <c:v>3.4401132561316921</c:v>
                </c:pt>
                <c:pt idx="116">
                  <c:v>2.5856365323771451</c:v>
                </c:pt>
                <c:pt idx="117">
                  <c:v>2.7201881810846245</c:v>
                </c:pt>
                <c:pt idx="118">
                  <c:v>2.2963972207942867</c:v>
                </c:pt>
                <c:pt idx="119">
                  <c:v>3.1832221601550956</c:v>
                </c:pt>
                <c:pt idx="121">
                  <c:v>3.1539447618887686</c:v>
                </c:pt>
                <c:pt idx="122">
                  <c:v>3.3186327384826777</c:v>
                </c:pt>
                <c:pt idx="123">
                  <c:v>2.7656647250023894</c:v>
                </c:pt>
                <c:pt idx="124">
                  <c:v>1.8509298295528085</c:v>
                </c:pt>
                <c:pt idx="125">
                  <c:v>1.128005910149376</c:v>
                </c:pt>
                <c:pt idx="126">
                  <c:v>3.4814712937127741</c:v>
                </c:pt>
                <c:pt idx="127">
                  <c:v>2.942033533578464</c:v>
                </c:pt>
                <c:pt idx="128">
                  <c:v>1.4923140756865656</c:v>
                </c:pt>
                <c:pt idx="129">
                  <c:v>2.9370007514728305</c:v>
                </c:pt>
                <c:pt idx="130">
                  <c:v>1.210119828754578</c:v>
                </c:pt>
                <c:pt idx="131">
                  <c:v>4.0623410388289711</c:v>
                </c:pt>
                <c:pt idx="132">
                  <c:v>2.2447382942289229</c:v>
                </c:pt>
                <c:pt idx="133">
                  <c:v>1.522834308683704</c:v>
                </c:pt>
                <c:pt idx="134">
                  <c:v>2.1514910181646325</c:v>
                </c:pt>
                <c:pt idx="135">
                  <c:v>1.6653142296559338</c:v>
                </c:pt>
                <c:pt idx="136">
                  <c:v>1.1518919923592408</c:v>
                </c:pt>
                <c:pt idx="137">
                  <c:v>2.5065667084262291</c:v>
                </c:pt>
                <c:pt idx="138">
                  <c:v>2.1844685708078782</c:v>
                </c:pt>
                <c:pt idx="139">
                  <c:v>1.8294178521369517</c:v>
                </c:pt>
                <c:pt idx="141">
                  <c:v>3.7558828775123967</c:v>
                </c:pt>
                <c:pt idx="142">
                  <c:v>4.1553800484621233</c:v>
                </c:pt>
                <c:pt idx="143">
                  <c:v>3.5431810908425909</c:v>
                </c:pt>
                <c:pt idx="144">
                  <c:v>6.6589087147659685</c:v>
                </c:pt>
                <c:pt idx="145">
                  <c:v>4.908163265306122</c:v>
                </c:pt>
                <c:pt idx="146">
                  <c:v>4.3386698032807667</c:v>
                </c:pt>
                <c:pt idx="147">
                  <c:v>7.0409783547371649</c:v>
                </c:pt>
                <c:pt idx="148">
                  <c:v>4.4298528095006207</c:v>
                </c:pt>
                <c:pt idx="149">
                  <c:v>4.9498702937670895</c:v>
                </c:pt>
                <c:pt idx="150">
                  <c:v>4.3736092689824506</c:v>
                </c:pt>
                <c:pt idx="151">
                  <c:v>7.1545454545454543</c:v>
                </c:pt>
                <c:pt idx="152">
                  <c:v>5.9967331230001566</c:v>
                </c:pt>
                <c:pt idx="153">
                  <c:v>6.962510995901102</c:v>
                </c:pt>
                <c:pt idx="154">
                  <c:v>5.4555555555555557</c:v>
                </c:pt>
                <c:pt idx="155">
                  <c:v>4.0866615185721846</c:v>
                </c:pt>
                <c:pt idx="156">
                  <c:v>8.3864059065546979</c:v>
                </c:pt>
                <c:pt idx="157">
                  <c:v>5.4676905269886245</c:v>
                </c:pt>
                <c:pt idx="158">
                  <c:v>9.6312849162011176</c:v>
                </c:pt>
                <c:pt idx="159">
                  <c:v>5.4542455941947035</c:v>
                </c:pt>
                <c:pt idx="160">
                  <c:v>4.7125748502994016</c:v>
                </c:pt>
                <c:pt idx="161">
                  <c:v>2.9719047764943776</c:v>
                </c:pt>
                <c:pt idx="162">
                  <c:v>5.1614841520204289</c:v>
                </c:pt>
                <c:pt idx="163">
                  <c:v>4.0572696647238118</c:v>
                </c:pt>
                <c:pt idx="164">
                  <c:v>6.3044291285996685</c:v>
                </c:pt>
                <c:pt idx="165">
                  <c:v>3.9275136672793041</c:v>
                </c:pt>
                <c:pt idx="166">
                  <c:v>3.9102238046795526</c:v>
                </c:pt>
                <c:pt idx="167">
                  <c:v>8.2348697465314125</c:v>
                </c:pt>
                <c:pt idx="168">
                  <c:v>7.6828248139831814</c:v>
                </c:pt>
                <c:pt idx="169">
                  <c:v>4.682484130240641</c:v>
                </c:pt>
                <c:pt idx="170">
                  <c:v>2.904901006166829</c:v>
                </c:pt>
                <c:pt idx="171">
                  <c:v>4.0007389900045229</c:v>
                </c:pt>
                <c:pt idx="172">
                  <c:v>2.1549866390828374</c:v>
                </c:pt>
                <c:pt idx="174">
                  <c:v>2.175161724686673</c:v>
                </c:pt>
                <c:pt idx="175">
                  <c:v>3.1997520420070011</c:v>
                </c:pt>
                <c:pt idx="176">
                  <c:v>1.5857605177993528</c:v>
                </c:pt>
                <c:pt idx="177">
                  <c:v>3.469923982590208</c:v>
                </c:pt>
                <c:pt idx="178">
                  <c:v>1.7833462892679135</c:v>
                </c:pt>
                <c:pt idx="179">
                  <c:v>3.5780717962661988</c:v>
                </c:pt>
                <c:pt idx="180">
                  <c:v>3.9502397222089485</c:v>
                </c:pt>
                <c:pt idx="181">
                  <c:v>3.3882038157282457</c:v>
                </c:pt>
                <c:pt idx="182">
                  <c:v>2.1723896285914504</c:v>
                </c:pt>
                <c:pt idx="183">
                  <c:v>1.8304116193934343</c:v>
                </c:pt>
                <c:pt idx="184">
                  <c:v>3.7594887095355034</c:v>
                </c:pt>
                <c:pt idx="185">
                  <c:v>2.1720571866996616</c:v>
                </c:pt>
                <c:pt idx="186">
                  <c:v>2.9398642404155644</c:v>
                </c:pt>
                <c:pt idx="187">
                  <c:v>2.3965594598439499</c:v>
                </c:pt>
                <c:pt idx="188">
                  <c:v>2.576738493252166</c:v>
                </c:pt>
                <c:pt idx="189">
                  <c:v>1.8995953420155147</c:v>
                </c:pt>
                <c:pt idx="190">
                  <c:v>2.0333333333333332</c:v>
                </c:pt>
                <c:pt idx="191">
                  <c:v>1.7802417955151792</c:v>
                </c:pt>
                <c:pt idx="192">
                  <c:v>1.5132281962463334</c:v>
                </c:pt>
                <c:pt idx="193">
                  <c:v>2.2051282051282053</c:v>
                </c:pt>
                <c:pt idx="194">
                  <c:v>0.97671310337737116</c:v>
                </c:pt>
                <c:pt idx="195">
                  <c:v>0.58491274324076581</c:v>
                </c:pt>
                <c:pt idx="196">
                  <c:v>0.45010534380386896</c:v>
                </c:pt>
                <c:pt idx="197">
                  <c:v>2.6776049678117699</c:v>
                </c:pt>
                <c:pt idx="198">
                  <c:v>1.5221911593525215</c:v>
                </c:pt>
                <c:pt idx="199">
                  <c:v>1.3569202934968339</c:v>
                </c:pt>
                <c:pt idx="200">
                  <c:v>1.5462223854345851</c:v>
                </c:pt>
                <c:pt idx="201">
                  <c:v>1.9412539576159553</c:v>
                </c:pt>
                <c:pt idx="202">
                  <c:v>1.8270288409552751</c:v>
                </c:pt>
                <c:pt idx="203">
                  <c:v>2.7900632414334723</c:v>
                </c:pt>
                <c:pt idx="204">
                  <c:v>1.4259483533226549</c:v>
                </c:pt>
                <c:pt idx="205">
                  <c:v>1.410156190125841</c:v>
                </c:pt>
                <c:pt idx="206">
                  <c:v>4.1182266009852215</c:v>
                </c:pt>
                <c:pt idx="207">
                  <c:v>2.2848966026587885</c:v>
                </c:pt>
                <c:pt idx="208">
                  <c:v>1.2267987368516708</c:v>
                </c:pt>
                <c:pt idx="209">
                  <c:v>1.9046182277621677</c:v>
                </c:pt>
                <c:pt idx="210">
                  <c:v>7.2488096691490655</c:v>
                </c:pt>
                <c:pt idx="211">
                  <c:v>3.3823063101152098</c:v>
                </c:pt>
                <c:pt idx="212">
                  <c:v>4.3315285297792583</c:v>
                </c:pt>
                <c:pt idx="213">
                  <c:v>3.4173013083382151</c:v>
                </c:pt>
                <c:pt idx="214">
                  <c:v>8.8660366870483607</c:v>
                </c:pt>
                <c:pt idx="215">
                  <c:v>6.7520276668450743</c:v>
                </c:pt>
                <c:pt idx="216">
                  <c:v>6.942797386748313</c:v>
                </c:pt>
                <c:pt idx="217">
                  <c:v>6.7345028428789346</c:v>
                </c:pt>
                <c:pt idx="218">
                  <c:v>5.5385632801521041</c:v>
                </c:pt>
                <c:pt idx="219">
                  <c:v>5.4916942388375345</c:v>
                </c:pt>
                <c:pt idx="220">
                  <c:v>5.3365843559869806</c:v>
                </c:pt>
                <c:pt idx="221">
                  <c:v>5.4093664645926314</c:v>
                </c:pt>
                <c:pt idx="222">
                  <c:v>5.2345495735813756</c:v>
                </c:pt>
                <c:pt idx="223">
                  <c:v>6.1308920531011681</c:v>
                </c:pt>
                <c:pt idx="224">
                  <c:v>6.5102639296187679</c:v>
                </c:pt>
                <c:pt idx="225">
                  <c:v>5.2137506089292058</c:v>
                </c:pt>
                <c:pt idx="226">
                  <c:v>4.1986607955165764</c:v>
                </c:pt>
                <c:pt idx="227">
                  <c:v>5.8390401425310401</c:v>
                </c:pt>
                <c:pt idx="228">
                  <c:v>3.7973586418348662</c:v>
                </c:pt>
                <c:pt idx="229">
                  <c:v>8.9849166595919279</c:v>
                </c:pt>
                <c:pt idx="230">
                  <c:v>1.7276903465802955</c:v>
                </c:pt>
                <c:pt idx="231">
                  <c:v>1.7700292786797978</c:v>
                </c:pt>
                <c:pt idx="232">
                  <c:v>3.8280855112538279</c:v>
                </c:pt>
                <c:pt idx="233">
                  <c:v>2.2761760242792111</c:v>
                </c:pt>
                <c:pt idx="234">
                  <c:v>2.3591132948375027</c:v>
                </c:pt>
                <c:pt idx="235">
                  <c:v>4.6703124017851527</c:v>
                </c:pt>
                <c:pt idx="236">
                  <c:v>5.1915931523399212</c:v>
                </c:pt>
                <c:pt idx="237">
                  <c:v>4.7781874784694489</c:v>
                </c:pt>
                <c:pt idx="238">
                  <c:v>5.8628627982529746</c:v>
                </c:pt>
                <c:pt idx="239">
                  <c:v>5.3082191780821919</c:v>
                </c:pt>
                <c:pt idx="240">
                  <c:v>4.3303270397842208</c:v>
                </c:pt>
                <c:pt idx="241">
                  <c:v>5.8258429638084364</c:v>
                </c:pt>
                <c:pt idx="242">
                  <c:v>4.8208245147519042</c:v>
                </c:pt>
                <c:pt idx="243">
                  <c:v>5.6964594168562339</c:v>
                </c:pt>
                <c:pt idx="244">
                  <c:v>4.7828442814271419</c:v>
                </c:pt>
                <c:pt idx="245">
                  <c:v>6.6726398189191736</c:v>
                </c:pt>
                <c:pt idx="246">
                  <c:v>4.5695341004771262</c:v>
                </c:pt>
                <c:pt idx="247">
                  <c:v>2.9333633709742517</c:v>
                </c:pt>
                <c:pt idx="248">
                  <c:v>6.3025210084033612</c:v>
                </c:pt>
                <c:pt idx="249">
                  <c:v>1.3009384700963591</c:v>
                </c:pt>
                <c:pt idx="250">
                  <c:v>3.2665612804426223</c:v>
                </c:pt>
                <c:pt idx="251">
                  <c:v>4.1993523473080856</c:v>
                </c:pt>
                <c:pt idx="252">
                  <c:v>3.2232704402515724</c:v>
                </c:pt>
                <c:pt idx="253">
                  <c:v>3.4494900825780328</c:v>
                </c:pt>
                <c:pt idx="254">
                  <c:v>3.1948260666701227</c:v>
                </c:pt>
                <c:pt idx="255">
                  <c:v>2.2884107976456258</c:v>
                </c:pt>
                <c:pt idx="256">
                  <c:v>3.9548668686984199</c:v>
                </c:pt>
                <c:pt idx="257">
                  <c:v>4.2674515986009167</c:v>
                </c:pt>
                <c:pt idx="258">
                  <c:v>4.7747683704177621</c:v>
                </c:pt>
                <c:pt idx="259">
                  <c:v>4.8765668969045795</c:v>
                </c:pt>
                <c:pt idx="260">
                  <c:v>5.1279038539009001</c:v>
                </c:pt>
                <c:pt idx="261">
                  <c:v>4.3679800320912818</c:v>
                </c:pt>
                <c:pt idx="262">
                  <c:v>5.3380782918149468</c:v>
                </c:pt>
                <c:pt idx="263">
                  <c:v>4.8675442873395092</c:v>
                </c:pt>
                <c:pt idx="264">
                  <c:v>3.6527581889925993</c:v>
                </c:pt>
                <c:pt idx="265">
                  <c:v>3.2198131245715933</c:v>
                </c:pt>
                <c:pt idx="266">
                  <c:v>4.3765539320867815</c:v>
                </c:pt>
                <c:pt idx="267">
                  <c:v>3.6131426700141906</c:v>
                </c:pt>
                <c:pt idx="268">
                  <c:v>3.7736190545138637</c:v>
                </c:pt>
                <c:pt idx="269">
                  <c:v>1.8563389088635298</c:v>
                </c:pt>
                <c:pt idx="270">
                  <c:v>0.86153524835338613</c:v>
                </c:pt>
                <c:pt idx="271">
                  <c:v>2.7516305959086864</c:v>
                </c:pt>
                <c:pt idx="272">
                  <c:v>2.4679487179487181</c:v>
                </c:pt>
                <c:pt idx="273">
                  <c:v>9.5200295767909182</c:v>
                </c:pt>
                <c:pt idx="274">
                  <c:v>5.1502770174673067</c:v>
                </c:pt>
                <c:pt idx="275">
                  <c:v>8.9957118886333962</c:v>
                </c:pt>
                <c:pt idx="276">
                  <c:v>1.3264644394157208</c:v>
                </c:pt>
                <c:pt idx="277">
                  <c:v>2.0664701570517319</c:v>
                </c:pt>
                <c:pt idx="278">
                  <c:v>5.4001387191597576</c:v>
                </c:pt>
                <c:pt idx="279">
                  <c:v>3.6962443828727096</c:v>
                </c:pt>
                <c:pt idx="280">
                  <c:v>6.8815126269880658</c:v>
                </c:pt>
                <c:pt idx="281">
                  <c:v>4.2396477661197318</c:v>
                </c:pt>
                <c:pt idx="282">
                  <c:v>12.742331082216173</c:v>
                </c:pt>
                <c:pt idx="283">
                  <c:v>7.741709581273005</c:v>
                </c:pt>
                <c:pt idx="284">
                  <c:v>8.3573798166578328</c:v>
                </c:pt>
                <c:pt idx="285">
                  <c:v>6.7938242170320127</c:v>
                </c:pt>
                <c:pt idx="286">
                  <c:v>4.7294297036670887</c:v>
                </c:pt>
                <c:pt idx="287">
                  <c:v>4.906024305273367</c:v>
                </c:pt>
                <c:pt idx="288">
                  <c:v>3.2117107448126596</c:v>
                </c:pt>
                <c:pt idx="289">
                  <c:v>4.222637355610467</c:v>
                </c:pt>
                <c:pt idx="290">
                  <c:v>5.4873995722790596</c:v>
                </c:pt>
                <c:pt idx="291">
                  <c:v>6.7298621816257489</c:v>
                </c:pt>
                <c:pt idx="292">
                  <c:v>5.6181441953260007</c:v>
                </c:pt>
                <c:pt idx="293">
                  <c:v>4.0900140267587393</c:v>
                </c:pt>
                <c:pt idx="294">
                  <c:v>4.2060753428331337</c:v>
                </c:pt>
                <c:pt idx="295">
                  <c:v>3.8114840788167719</c:v>
                </c:pt>
                <c:pt idx="296">
                  <c:v>2.1769924999097099</c:v>
                </c:pt>
                <c:pt idx="297">
                  <c:v>3.6267453275702435</c:v>
                </c:pt>
                <c:pt idx="298">
                  <c:v>5.8912848005700429</c:v>
                </c:pt>
                <c:pt idx="299">
                  <c:v>4.3771331058020477</c:v>
                </c:pt>
                <c:pt idx="300">
                  <c:v>4.3248228327346858</c:v>
                </c:pt>
                <c:pt idx="301">
                  <c:v>5.9157410152231149</c:v>
                </c:pt>
                <c:pt idx="302">
                  <c:v>4.6363064862066414</c:v>
                </c:pt>
                <c:pt idx="303">
                  <c:v>7.2215904120374423</c:v>
                </c:pt>
              </c:numCache>
            </c:numRef>
          </c:val>
        </c:ser>
        <c:dLbls>
          <c:showLegendKey val="0"/>
          <c:showVal val="0"/>
          <c:showCatName val="0"/>
          <c:showSerName val="0"/>
          <c:showPercent val="0"/>
          <c:showBubbleSize val="0"/>
        </c:dLbls>
        <c:gapWidth val="0"/>
        <c:overlap val="100"/>
        <c:axId val="77710080"/>
        <c:axId val="77711616"/>
      </c:barChart>
      <c:catAx>
        <c:axId val="77710080"/>
        <c:scaling>
          <c:orientation val="minMax"/>
        </c:scaling>
        <c:delete val="0"/>
        <c:axPos val="b"/>
        <c:numFmt formatCode="[$-409]d\-mmm\-yy;@" sourceLinked="0"/>
        <c:majorTickMark val="out"/>
        <c:minorTickMark val="none"/>
        <c:tickLblPos val="nextTo"/>
        <c:spPr>
          <a:ln w="3175">
            <a:solidFill>
              <a:srgbClr val="000000"/>
            </a:solidFill>
            <a:prstDash val="solid"/>
          </a:ln>
        </c:spPr>
        <c:txPr>
          <a:bodyPr rot="-2700000" vert="horz"/>
          <a:lstStyle/>
          <a:p>
            <a:pPr>
              <a:defRPr sz="900" b="1" i="0" u="none" strike="noStrike" baseline="0">
                <a:solidFill>
                  <a:srgbClr val="000000"/>
                </a:solidFill>
                <a:latin typeface="Arial"/>
                <a:ea typeface="Arial"/>
                <a:cs typeface="Arial"/>
              </a:defRPr>
            </a:pPr>
            <a:endParaRPr lang="en-US"/>
          </a:p>
        </c:txPr>
        <c:crossAx val="77711616"/>
        <c:crosses val="autoZero"/>
        <c:auto val="0"/>
        <c:lblAlgn val="ctr"/>
        <c:lblOffset val="100"/>
        <c:tickLblSkip val="10"/>
        <c:tickMarkSkip val="1"/>
        <c:noMultiLvlLbl val="0"/>
      </c:catAx>
      <c:valAx>
        <c:axId val="77711616"/>
        <c:scaling>
          <c:orientation val="minMax"/>
          <c:max val="25"/>
        </c:scaling>
        <c:delete val="0"/>
        <c:axPos val="l"/>
        <c:majorGridlines>
          <c:spPr>
            <a:ln>
              <a:prstDash val="sysDot"/>
            </a:ln>
          </c:spPr>
        </c:majorGridlines>
        <c:title>
          <c:tx>
            <c:rich>
              <a:bodyPr/>
              <a:lstStyle/>
              <a:p>
                <a:pPr>
                  <a:defRPr sz="1400" b="1" i="0" u="none" strike="noStrike" baseline="0">
                    <a:solidFill>
                      <a:srgbClr val="000000"/>
                    </a:solidFill>
                    <a:latin typeface="Arial"/>
                    <a:ea typeface="Arial"/>
                    <a:cs typeface="Arial"/>
                  </a:defRPr>
                </a:pPr>
                <a:r>
                  <a:rPr lang="en-US" sz="1400" b="1" i="0" u="none" strike="noStrike" baseline="0">
                    <a:solidFill>
                      <a:srgbClr val="000000"/>
                    </a:solidFill>
                    <a:latin typeface="Arial"/>
                    <a:cs typeface="Arial"/>
                  </a:rPr>
                  <a:t>Concentration (</a:t>
                </a:r>
                <a:r>
                  <a:rPr lang="en-US" sz="1400" b="1" i="0" u="none" strike="noStrike" baseline="0">
                    <a:solidFill>
                      <a:srgbClr val="000000"/>
                    </a:solidFill>
                    <a:latin typeface="Symbol"/>
                  </a:rPr>
                  <a:t>m</a:t>
                </a:r>
                <a:r>
                  <a:rPr lang="en-US" sz="1400" b="1" i="0" u="none" strike="noStrike" baseline="0">
                    <a:solidFill>
                      <a:srgbClr val="000000"/>
                    </a:solidFill>
                    <a:latin typeface="Arial"/>
                    <a:cs typeface="Arial"/>
                  </a:rPr>
                  <a:t>g/m</a:t>
                </a:r>
                <a:r>
                  <a:rPr lang="en-US" sz="1400" b="1" i="0" u="none" strike="noStrike" baseline="30000">
                    <a:solidFill>
                      <a:srgbClr val="000000"/>
                    </a:solidFill>
                    <a:latin typeface="Arial"/>
                    <a:cs typeface="Arial"/>
                  </a:rPr>
                  <a:t>3</a:t>
                </a:r>
                <a:r>
                  <a:rPr lang="en-US" sz="1400" b="1" i="0" u="none" strike="noStrike" baseline="0">
                    <a:solidFill>
                      <a:srgbClr val="000000"/>
                    </a:solidFill>
                    <a:latin typeface="Arial"/>
                    <a:cs typeface="Arial"/>
                  </a:rPr>
                  <a:t>)</a:t>
                </a:r>
              </a:p>
            </c:rich>
          </c:tx>
          <c:layout>
            <c:manualLayout>
              <c:xMode val="edge"/>
              <c:yMode val="edge"/>
              <c:x val="1.2075743750915252E-2"/>
              <c:y val="0.23202809108320921"/>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77710080"/>
        <c:crosses val="autoZero"/>
        <c:crossBetween val="between"/>
        <c:majorUnit val="5"/>
      </c:valAx>
      <c:spPr>
        <a:noFill/>
        <a:ln w="38100">
          <a:solidFill>
            <a:schemeClr val="tx1"/>
          </a:solidFill>
          <a:prstDash val="solid"/>
        </a:ln>
      </c:spPr>
    </c:plotArea>
    <c:legend>
      <c:legendPos val="t"/>
      <c:layout>
        <c:manualLayout>
          <c:xMode val="edge"/>
          <c:yMode val="edge"/>
          <c:x val="0.62039756854869887"/>
          <c:y val="0.17382252151456942"/>
          <c:w val="0.30552115175590017"/>
          <c:h val="6.5466695041498851E-2"/>
        </c:manualLayout>
      </c:layout>
      <c:overlay val="0"/>
      <c:spPr>
        <a:noFill/>
        <a:ln w="3175">
          <a:solidFill>
            <a:srgbClr val="000000"/>
          </a:solidFill>
          <a:prstDash val="solid"/>
        </a:ln>
      </c:spPr>
      <c:txPr>
        <a:bodyPr/>
        <a:lstStyle/>
        <a:p>
          <a:pPr>
            <a:defRPr sz="1800" b="1" i="0" u="none" strike="noStrike" baseline="0">
              <a:solidFill>
                <a:srgbClr val="000000"/>
              </a:solidFill>
              <a:latin typeface="Arial"/>
              <a:ea typeface="Arial"/>
              <a:cs typeface="Arial"/>
            </a:defRPr>
          </a:pPr>
          <a:endParaRPr lang="en-US"/>
        </a:p>
      </c:txPr>
    </c:legend>
    <c:plotVisOnly val="1"/>
    <c:dispBlanksAs val="gap"/>
    <c:showDLblsOverMax val="0"/>
  </c:chart>
  <c:spPr>
    <a:noFill/>
    <a:ln w="3175">
      <a:noFill/>
      <a:prstDash val="solid"/>
    </a:ln>
  </c:spPr>
  <c:txPr>
    <a:bodyPr/>
    <a:lstStyle/>
    <a:p>
      <a:pPr>
        <a:defRPr sz="16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Arial"/>
                <a:ea typeface="Arial"/>
                <a:cs typeface="Arial"/>
              </a:defRPr>
            </a:pPr>
            <a:r>
              <a:rPr lang="en-US" sz="1800"/>
              <a:t>Ratio Black</a:t>
            </a:r>
            <a:r>
              <a:rPr lang="en-US" sz="1800" baseline="0"/>
              <a:t> Carbon </a:t>
            </a:r>
            <a:r>
              <a:rPr lang="en-US" sz="1800"/>
              <a:t>/ BC Total</a:t>
            </a:r>
          </a:p>
        </c:rich>
      </c:tx>
      <c:layout>
        <c:manualLayout>
          <c:xMode val="edge"/>
          <c:yMode val="edge"/>
          <c:x val="7.983011360122054E-2"/>
          <c:y val="5.101373691924873E-2"/>
        </c:manualLayout>
      </c:layout>
      <c:overlay val="0"/>
      <c:spPr>
        <a:noFill/>
        <a:ln w="25400">
          <a:noFill/>
        </a:ln>
      </c:spPr>
    </c:title>
    <c:autoTitleDeleted val="0"/>
    <c:plotArea>
      <c:layout>
        <c:manualLayout>
          <c:layoutTarget val="inner"/>
          <c:xMode val="edge"/>
          <c:yMode val="edge"/>
          <c:x val="0.11434735880531262"/>
          <c:y val="0.14253263796570881"/>
          <c:w val="0.77993436332971167"/>
          <c:h val="0.72857108770494594"/>
        </c:manualLayout>
      </c:layout>
      <c:lineChart>
        <c:grouping val="standard"/>
        <c:varyColors val="0"/>
        <c:ser>
          <c:idx val="0"/>
          <c:order val="0"/>
          <c:tx>
            <c:v>Fine Mode</c:v>
          </c:tx>
          <c:spPr>
            <a:ln w="31750">
              <a:solidFill>
                <a:srgbClr val="0000FF"/>
              </a:solidFill>
              <a:prstDash val="solid"/>
            </a:ln>
          </c:spPr>
          <c:marker>
            <c:symbol val="diamond"/>
            <c:size val="2"/>
            <c:spPr>
              <a:solidFill>
                <a:srgbClr val="0000FF"/>
              </a:solidFill>
              <a:ln>
                <a:solidFill>
                  <a:srgbClr val="0000FF"/>
                </a:solidFill>
                <a:prstDash val="solid"/>
              </a:ln>
            </c:spPr>
          </c:marker>
          <c:cat>
            <c:numRef>
              <c:f>Gravimetria!$K$5:$K$311</c:f>
              <c:numCache>
                <c:formatCode>m/d/yy\ h:mm;@</c:formatCode>
                <c:ptCount val="307"/>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39656.379513888889</c:v>
                </c:pt>
                <c:pt idx="38">
                  <c:v>39659.881250000006</c:v>
                </c:pt>
                <c:pt idx="39">
                  <c:v>39663.353472222225</c:v>
                </c:pt>
                <c:pt idx="40">
                  <c:v>39666.814236111109</c:v>
                </c:pt>
                <c:pt idx="41">
                  <c:v>39670.320833333331</c:v>
                </c:pt>
                <c:pt idx="42">
                  <c:v>39673.90347222222</c:v>
                </c:pt>
                <c:pt idx="43">
                  <c:v>39679.083680555559</c:v>
                </c:pt>
                <c:pt idx="44">
                  <c:v>39682.663888888885</c:v>
                </c:pt>
                <c:pt idx="45">
                  <c:v>39684.657291666663</c:v>
                </c:pt>
                <c:pt idx="46">
                  <c:v>39689.559722222228</c:v>
                </c:pt>
                <c:pt idx="47">
                  <c:v>39696.970833333333</c:v>
                </c:pt>
                <c:pt idx="48">
                  <c:v>39701.824999999997</c:v>
                </c:pt>
                <c:pt idx="49">
                  <c:v>39705.926388888889</c:v>
                </c:pt>
                <c:pt idx="50">
                  <c:v>39709.467013888891</c:v>
                </c:pt>
                <c:pt idx="51">
                  <c:v>39712.392361111109</c:v>
                </c:pt>
                <c:pt idx="52">
                  <c:v>39715.864583333336</c:v>
                </c:pt>
                <c:pt idx="53">
                  <c:v>39719.355902777781</c:v>
                </c:pt>
                <c:pt idx="54">
                  <c:v>39722.875</c:v>
                </c:pt>
                <c:pt idx="55">
                  <c:v>39726.404513888891</c:v>
                </c:pt>
                <c:pt idx="56">
                  <c:v>39729.848611111112</c:v>
                </c:pt>
                <c:pt idx="57">
                  <c:v>39733.048958333333</c:v>
                </c:pt>
                <c:pt idx="58">
                  <c:v>39736.619791666672</c:v>
                </c:pt>
                <c:pt idx="59">
                  <c:v>39739.944444444445</c:v>
                </c:pt>
                <c:pt idx="60">
                  <c:v>39742.951388888891</c:v>
                </c:pt>
                <c:pt idx="61">
                  <c:v>39746.913194444438</c:v>
                </c:pt>
                <c:pt idx="62">
                  <c:v>39750.904513888891</c:v>
                </c:pt>
                <c:pt idx="63">
                  <c:v>39754.381944444445</c:v>
                </c:pt>
                <c:pt idx="64">
                  <c:v>39757.939236111109</c:v>
                </c:pt>
                <c:pt idx="65">
                  <c:v>39761.423611111109</c:v>
                </c:pt>
                <c:pt idx="66">
                  <c:v>39764.385416666664</c:v>
                </c:pt>
                <c:pt idx="67">
                  <c:v>39768.883680555555</c:v>
                </c:pt>
                <c:pt idx="68">
                  <c:v>39774.847222222219</c:v>
                </c:pt>
                <c:pt idx="69">
                  <c:v>39779.576388888891</c:v>
                </c:pt>
                <c:pt idx="70">
                  <c:v>39783.081597222219</c:v>
                </c:pt>
                <c:pt idx="71">
                  <c:v>39785.840277777781</c:v>
                </c:pt>
                <c:pt idx="72">
                  <c:v>39789.333333333336</c:v>
                </c:pt>
                <c:pt idx="73">
                  <c:v>39792.815972222219</c:v>
                </c:pt>
                <c:pt idx="74">
                  <c:v>39795.819444444445</c:v>
                </c:pt>
                <c:pt idx="75">
                  <c:v>39799.319444444438</c:v>
                </c:pt>
                <c:pt idx="76">
                  <c:v>39804.817708333336</c:v>
                </c:pt>
                <c:pt idx="77">
                  <c:v>39810.336805555562</c:v>
                </c:pt>
                <c:pt idx="78">
                  <c:v>39815.878472222219</c:v>
                </c:pt>
                <c:pt idx="79">
                  <c:v>39820.904513888891</c:v>
                </c:pt>
                <c:pt idx="80">
                  <c:v>39824.315972222219</c:v>
                </c:pt>
                <c:pt idx="81">
                  <c:v>39830.842013888891</c:v>
                </c:pt>
                <c:pt idx="82">
                  <c:v>39834.342013888891</c:v>
                </c:pt>
                <c:pt idx="83">
                  <c:v>39839.842013888891</c:v>
                </c:pt>
                <c:pt idx="84">
                  <c:v>39846.826388888891</c:v>
                </c:pt>
                <c:pt idx="85">
                  <c:v>39853.840277777781</c:v>
                </c:pt>
                <c:pt idx="86">
                  <c:v>39863.807638888888</c:v>
                </c:pt>
                <c:pt idx="87">
                  <c:v>39868.246874999997</c:v>
                </c:pt>
                <c:pt idx="88">
                  <c:v>39875.227430555562</c:v>
                </c:pt>
                <c:pt idx="89">
                  <c:v>39880.706597222219</c:v>
                </c:pt>
                <c:pt idx="90">
                  <c:v>39886.21875</c:v>
                </c:pt>
                <c:pt idx="91">
                  <c:v>39891.173611111109</c:v>
                </c:pt>
                <c:pt idx="92">
                  <c:v>39896.189236111109</c:v>
                </c:pt>
                <c:pt idx="93">
                  <c:v>39901.753472222219</c:v>
                </c:pt>
                <c:pt idx="94">
                  <c:v>39905.659722222219</c:v>
                </c:pt>
                <c:pt idx="95">
                  <c:v>39910.166666666664</c:v>
                </c:pt>
                <c:pt idx="96">
                  <c:v>39916.197916666672</c:v>
                </c:pt>
                <c:pt idx="97">
                  <c:v>39921.689236111109</c:v>
                </c:pt>
                <c:pt idx="98">
                  <c:v>39925.689236111109</c:v>
                </c:pt>
                <c:pt idx="99">
                  <c:v>39929.727430555555</c:v>
                </c:pt>
                <c:pt idx="100">
                  <c:v>39932.770833333336</c:v>
                </c:pt>
                <c:pt idx="101">
                  <c:v>39936.223958333328</c:v>
                </c:pt>
                <c:pt idx="102">
                  <c:v>39939.699652777781</c:v>
                </c:pt>
                <c:pt idx="103">
                  <c:v>39943.208333333336</c:v>
                </c:pt>
                <c:pt idx="104">
                  <c:v>39947.175347222219</c:v>
                </c:pt>
                <c:pt idx="105">
                  <c:v>39951.651041666664</c:v>
                </c:pt>
                <c:pt idx="106">
                  <c:v>39957.145833333336</c:v>
                </c:pt>
                <c:pt idx="107">
                  <c:v>39961.199652777781</c:v>
                </c:pt>
                <c:pt idx="108">
                  <c:v>39964.704861111109</c:v>
                </c:pt>
                <c:pt idx="109">
                  <c:v>39970.243055555555</c:v>
                </c:pt>
                <c:pt idx="110">
                  <c:v>39975.291666666672</c:v>
                </c:pt>
                <c:pt idx="111">
                  <c:v>39996.253472222219</c:v>
                </c:pt>
                <c:pt idx="112">
                  <c:v>39999.715277777781</c:v>
                </c:pt>
                <c:pt idx="113">
                  <c:v>40004.807986111111</c:v>
                </c:pt>
                <c:pt idx="114">
                  <c:v>40009.321180555562</c:v>
                </c:pt>
                <c:pt idx="115">
                  <c:v>40013.298611111109</c:v>
                </c:pt>
                <c:pt idx="116">
                  <c:v>40017.246527777781</c:v>
                </c:pt>
                <c:pt idx="117">
                  <c:v>40020.708333333336</c:v>
                </c:pt>
                <c:pt idx="118">
                  <c:v>40024.206597222219</c:v>
                </c:pt>
                <c:pt idx="119">
                  <c:v>40027.736111111109</c:v>
                </c:pt>
                <c:pt idx="120">
                  <c:v>40031.234375</c:v>
                </c:pt>
                <c:pt idx="121">
                  <c:v>40034.647569444438</c:v>
                </c:pt>
                <c:pt idx="122">
                  <c:v>40038.123263888891</c:v>
                </c:pt>
                <c:pt idx="123">
                  <c:v>40041.637152777781</c:v>
                </c:pt>
                <c:pt idx="124">
                  <c:v>40045.154513888891</c:v>
                </c:pt>
                <c:pt idx="125">
                  <c:v>40050.168402777781</c:v>
                </c:pt>
                <c:pt idx="126">
                  <c:v>40055.654513888891</c:v>
                </c:pt>
                <c:pt idx="127">
                  <c:v>40059.182291666664</c:v>
                </c:pt>
                <c:pt idx="128">
                  <c:v>40062.694444444445</c:v>
                </c:pt>
                <c:pt idx="129">
                  <c:v>40066.1875</c:v>
                </c:pt>
                <c:pt idx="130">
                  <c:v>40069.661458333328</c:v>
                </c:pt>
                <c:pt idx="131">
                  <c:v>40073.125</c:v>
                </c:pt>
                <c:pt idx="132">
                  <c:v>40078.144097222219</c:v>
                </c:pt>
                <c:pt idx="133">
                  <c:v>40083.704861111109</c:v>
                </c:pt>
                <c:pt idx="134">
                  <c:v>40087.213541666672</c:v>
                </c:pt>
                <c:pt idx="135">
                  <c:v>40090.760416666672</c:v>
                </c:pt>
                <c:pt idx="136">
                  <c:v>40096.265625</c:v>
                </c:pt>
                <c:pt idx="137">
                  <c:v>40101.217013888891</c:v>
                </c:pt>
                <c:pt idx="138">
                  <c:v>40105.736111111109</c:v>
                </c:pt>
                <c:pt idx="139">
                  <c:v>40111.180555555555</c:v>
                </c:pt>
                <c:pt idx="140">
                  <c:v>40117.168402777781</c:v>
                </c:pt>
                <c:pt idx="141">
                  <c:v>40122.197916666672</c:v>
                </c:pt>
                <c:pt idx="142">
                  <c:v>40125.677083333328</c:v>
                </c:pt>
                <c:pt idx="143">
                  <c:v>40129.147569444445</c:v>
                </c:pt>
                <c:pt idx="144">
                  <c:v>40164.598611111112</c:v>
                </c:pt>
                <c:pt idx="145">
                  <c:v>40167.644097222219</c:v>
                </c:pt>
                <c:pt idx="146">
                  <c:v>40173.194444444445</c:v>
                </c:pt>
                <c:pt idx="147">
                  <c:v>40180.203125</c:v>
                </c:pt>
                <c:pt idx="148">
                  <c:v>40184.710069444438</c:v>
                </c:pt>
                <c:pt idx="149">
                  <c:v>40188.251736111109</c:v>
                </c:pt>
                <c:pt idx="150">
                  <c:v>40192.194444444438</c:v>
                </c:pt>
                <c:pt idx="151">
                  <c:v>40195.637152777781</c:v>
                </c:pt>
                <c:pt idx="152">
                  <c:v>40199.150347222225</c:v>
                </c:pt>
                <c:pt idx="153">
                  <c:v>40202.622569444444</c:v>
                </c:pt>
                <c:pt idx="154">
                  <c:v>40206.158333333333</c:v>
                </c:pt>
                <c:pt idx="155">
                  <c:v>40209.671527777777</c:v>
                </c:pt>
                <c:pt idx="156">
                  <c:v>40213.127083333333</c:v>
                </c:pt>
                <c:pt idx="157">
                  <c:v>40216.613888888889</c:v>
                </c:pt>
                <c:pt idx="158">
                  <c:v>40220.133680555555</c:v>
                </c:pt>
                <c:pt idx="159">
                  <c:v>40224.660416666666</c:v>
                </c:pt>
                <c:pt idx="160">
                  <c:v>40230.652777777781</c:v>
                </c:pt>
                <c:pt idx="161">
                  <c:v>40234.712847222225</c:v>
                </c:pt>
                <c:pt idx="162">
                  <c:v>40238.699652777781</c:v>
                </c:pt>
                <c:pt idx="163">
                  <c:v>40244.206597222219</c:v>
                </c:pt>
                <c:pt idx="164">
                  <c:v>40247.661805555559</c:v>
                </c:pt>
                <c:pt idx="165">
                  <c:v>40251.614236111112</c:v>
                </c:pt>
                <c:pt idx="166">
                  <c:v>40255.643402777772</c:v>
                </c:pt>
                <c:pt idx="167">
                  <c:v>40258.645833333328</c:v>
                </c:pt>
                <c:pt idx="168">
                  <c:v>40262.169444444444</c:v>
                </c:pt>
                <c:pt idx="169">
                  <c:v>40265.681944444441</c:v>
                </c:pt>
                <c:pt idx="170">
                  <c:v>40268.655902777777</c:v>
                </c:pt>
                <c:pt idx="171">
                  <c:v>40272.217013888891</c:v>
                </c:pt>
                <c:pt idx="172">
                  <c:v>40276.240972222222</c:v>
                </c:pt>
                <c:pt idx="173">
                  <c:v>40279.659722222219</c:v>
                </c:pt>
                <c:pt idx="174">
                  <c:v>40283.159722222219</c:v>
                </c:pt>
                <c:pt idx="175">
                  <c:v>40288.153124999997</c:v>
                </c:pt>
                <c:pt idx="176">
                  <c:v>40293.597222222219</c:v>
                </c:pt>
                <c:pt idx="177">
                  <c:v>40297.125</c:v>
                </c:pt>
                <c:pt idx="178">
                  <c:v>40301.677083333328</c:v>
                </c:pt>
                <c:pt idx="179">
                  <c:v>40307.180555555555</c:v>
                </c:pt>
                <c:pt idx="180">
                  <c:v>40310.644097222219</c:v>
                </c:pt>
                <c:pt idx="181">
                  <c:v>40314.116319444445</c:v>
                </c:pt>
                <c:pt idx="182">
                  <c:v>40318.119791666672</c:v>
                </c:pt>
                <c:pt idx="183">
                  <c:v>40323.154513888891</c:v>
                </c:pt>
                <c:pt idx="184">
                  <c:v>40328.65625</c:v>
                </c:pt>
                <c:pt idx="185">
                  <c:v>40332.126736111109</c:v>
                </c:pt>
                <c:pt idx="186">
                  <c:v>40335.635416666664</c:v>
                </c:pt>
                <c:pt idx="187">
                  <c:v>40339.152083333334</c:v>
                </c:pt>
                <c:pt idx="188">
                  <c:v>40342.203125</c:v>
                </c:pt>
                <c:pt idx="189">
                  <c:v>40345.6875</c:v>
                </c:pt>
                <c:pt idx="190">
                  <c:v>40349.696180555555</c:v>
                </c:pt>
                <c:pt idx="191">
                  <c:v>40355.194444444445</c:v>
                </c:pt>
                <c:pt idx="192">
                  <c:v>40361.640625</c:v>
                </c:pt>
                <c:pt idx="193">
                  <c:v>40366.652777777781</c:v>
                </c:pt>
                <c:pt idx="194">
                  <c:v>40409.673611111109</c:v>
                </c:pt>
                <c:pt idx="195">
                  <c:v>40412.65625</c:v>
                </c:pt>
                <c:pt idx="196">
                  <c:v>40417.670138888891</c:v>
                </c:pt>
                <c:pt idx="197">
                  <c:v>40422.204861111109</c:v>
                </c:pt>
                <c:pt idx="198">
                  <c:v>40426.685763888891</c:v>
                </c:pt>
                <c:pt idx="199">
                  <c:v>40430.65625</c:v>
                </c:pt>
                <c:pt idx="200">
                  <c:v>40433.659722222219</c:v>
                </c:pt>
                <c:pt idx="201">
                  <c:v>40437.185763888891</c:v>
                </c:pt>
                <c:pt idx="202">
                  <c:v>40440.671875</c:v>
                </c:pt>
                <c:pt idx="203">
                  <c:v>40444.130208333328</c:v>
                </c:pt>
                <c:pt idx="204">
                  <c:v>40447.651041666664</c:v>
                </c:pt>
                <c:pt idx="205">
                  <c:v>40453.197916666664</c:v>
                </c:pt>
                <c:pt idx="206">
                  <c:v>40458.170138888891</c:v>
                </c:pt>
                <c:pt idx="207">
                  <c:v>40461.15625</c:v>
                </c:pt>
                <c:pt idx="208">
                  <c:v>40466.671875</c:v>
                </c:pt>
                <c:pt idx="209">
                  <c:v>40474.154513888891</c:v>
                </c:pt>
                <c:pt idx="210">
                  <c:v>40479.164930555555</c:v>
                </c:pt>
                <c:pt idx="211">
                  <c:v>40483.149305555555</c:v>
                </c:pt>
                <c:pt idx="212">
                  <c:v>40486.727430555555</c:v>
                </c:pt>
                <c:pt idx="213">
                  <c:v>40489.677083333328</c:v>
                </c:pt>
                <c:pt idx="214">
                  <c:v>40492.697916666672</c:v>
                </c:pt>
                <c:pt idx="215">
                  <c:v>40497.149305555555</c:v>
                </c:pt>
                <c:pt idx="216">
                  <c:v>40504.677083333336</c:v>
                </c:pt>
                <c:pt idx="217">
                  <c:v>40512.213541666672</c:v>
                </c:pt>
                <c:pt idx="218">
                  <c:v>40517.659722222219</c:v>
                </c:pt>
                <c:pt idx="219">
                  <c:v>40521.085069444445</c:v>
                </c:pt>
                <c:pt idx="220">
                  <c:v>40524.722222222219</c:v>
                </c:pt>
                <c:pt idx="221">
                  <c:v>40530.763888888891</c:v>
                </c:pt>
                <c:pt idx="222">
                  <c:v>40538.149305555562</c:v>
                </c:pt>
                <c:pt idx="223">
                  <c:v>40545.173611111109</c:v>
                </c:pt>
                <c:pt idx="224">
                  <c:v>40549.684027777781</c:v>
                </c:pt>
                <c:pt idx="225">
                  <c:v>40552.657986111109</c:v>
                </c:pt>
                <c:pt idx="226">
                  <c:v>40557.668402777781</c:v>
                </c:pt>
                <c:pt idx="227">
                  <c:v>40562.670138888891</c:v>
                </c:pt>
                <c:pt idx="228">
                  <c:v>40567.175347222219</c:v>
                </c:pt>
                <c:pt idx="229">
                  <c:v>40570.668402777781</c:v>
                </c:pt>
                <c:pt idx="230">
                  <c:v>40574.145833333336</c:v>
                </c:pt>
                <c:pt idx="231">
                  <c:v>40577.666666666664</c:v>
                </c:pt>
                <c:pt idx="232">
                  <c:v>40580.647569444445</c:v>
                </c:pt>
                <c:pt idx="233">
                  <c:v>40584.126736111109</c:v>
                </c:pt>
                <c:pt idx="234">
                  <c:v>40588.185763888891</c:v>
                </c:pt>
                <c:pt idx="235">
                  <c:v>40594.215277777781</c:v>
                </c:pt>
                <c:pt idx="236">
                  <c:v>40601.652777777781</c:v>
                </c:pt>
                <c:pt idx="237">
                  <c:v>40609.109375</c:v>
                </c:pt>
                <c:pt idx="238">
                  <c:v>40614.625</c:v>
                </c:pt>
                <c:pt idx="239">
                  <c:v>40618.595486111109</c:v>
                </c:pt>
                <c:pt idx="240">
                  <c:v>40622.637152777781</c:v>
                </c:pt>
                <c:pt idx="241">
                  <c:v>40625.652777777781</c:v>
                </c:pt>
                <c:pt idx="242">
                  <c:v>40629.048611111109</c:v>
                </c:pt>
                <c:pt idx="243">
                  <c:v>40636.543402777781</c:v>
                </c:pt>
                <c:pt idx="244">
                  <c:v>40643.628472222219</c:v>
                </c:pt>
                <c:pt idx="245">
                  <c:v>40646.623263888891</c:v>
                </c:pt>
                <c:pt idx="246">
                  <c:v>40650.055555555555</c:v>
                </c:pt>
                <c:pt idx="247">
                  <c:v>40656.711111111115</c:v>
                </c:pt>
                <c:pt idx="248">
                  <c:v>40661.69027777778</c:v>
                </c:pt>
                <c:pt idx="249">
                  <c:v>40665.524305555562</c:v>
                </c:pt>
                <c:pt idx="250">
                  <c:v>40672.050347222219</c:v>
                </c:pt>
                <c:pt idx="251">
                  <c:v>40678.107638888891</c:v>
                </c:pt>
                <c:pt idx="252">
                  <c:v>40682.03125</c:v>
                </c:pt>
                <c:pt idx="253">
                  <c:v>40685.472222222219</c:v>
                </c:pt>
                <c:pt idx="254">
                  <c:v>40691.116319444445</c:v>
                </c:pt>
                <c:pt idx="255">
                  <c:v>40700.184027777781</c:v>
                </c:pt>
                <c:pt idx="256">
                  <c:v>40708.161458333328</c:v>
                </c:pt>
                <c:pt idx="257">
                  <c:v>40714.673611111109</c:v>
                </c:pt>
                <c:pt idx="258">
                  <c:v>40720.659722222219</c:v>
                </c:pt>
                <c:pt idx="259">
                  <c:v>40724.131944444445</c:v>
                </c:pt>
                <c:pt idx="260">
                  <c:v>40728.637152777781</c:v>
                </c:pt>
                <c:pt idx="261">
                  <c:v>40734.154513888891</c:v>
                </c:pt>
                <c:pt idx="262">
                  <c:v>40738.15625</c:v>
                </c:pt>
                <c:pt idx="263">
                  <c:v>40742.673611111109</c:v>
                </c:pt>
                <c:pt idx="264">
                  <c:v>40749.182291666672</c:v>
                </c:pt>
                <c:pt idx="265">
                  <c:v>40755.680555555555</c:v>
                </c:pt>
                <c:pt idx="266">
                  <c:v>40760.141319444447</c:v>
                </c:pt>
                <c:pt idx="267">
                  <c:v>40764.118055555562</c:v>
                </c:pt>
                <c:pt idx="268">
                  <c:v>40770.145833333336</c:v>
                </c:pt>
                <c:pt idx="269">
                  <c:v>40805.131944444438</c:v>
                </c:pt>
                <c:pt idx="270">
                  <c:v>40812.140625</c:v>
                </c:pt>
                <c:pt idx="271">
                  <c:v>40819.137152777781</c:v>
                </c:pt>
                <c:pt idx="272">
                  <c:v>40829.668402777781</c:v>
                </c:pt>
                <c:pt idx="273">
                  <c:v>40839.145833333336</c:v>
                </c:pt>
                <c:pt idx="274">
                  <c:v>40847.175347222219</c:v>
                </c:pt>
                <c:pt idx="275">
                  <c:v>40854.152777777781</c:v>
                </c:pt>
                <c:pt idx="276">
                  <c:v>40864.638888888891</c:v>
                </c:pt>
                <c:pt idx="277">
                  <c:v>40875.130208333336</c:v>
                </c:pt>
                <c:pt idx="278">
                  <c:v>40882.630208333328</c:v>
                </c:pt>
                <c:pt idx="279">
                  <c:v>40892.159722222219</c:v>
                </c:pt>
                <c:pt idx="280">
                  <c:v>40898.642361111109</c:v>
                </c:pt>
                <c:pt idx="281">
                  <c:v>40902.649305555555</c:v>
                </c:pt>
                <c:pt idx="282">
                  <c:v>40913.15625</c:v>
                </c:pt>
                <c:pt idx="283">
                  <c:v>40918.133680555555</c:v>
                </c:pt>
                <c:pt idx="284">
                  <c:v>40924.619791666672</c:v>
                </c:pt>
                <c:pt idx="285">
                  <c:v>40931.133680555555</c:v>
                </c:pt>
                <c:pt idx="286">
                  <c:v>40938.231249999997</c:v>
                </c:pt>
                <c:pt idx="287">
                  <c:v>40948.223958333328</c:v>
                </c:pt>
                <c:pt idx="288">
                  <c:v>40959.59652777778</c:v>
                </c:pt>
                <c:pt idx="289">
                  <c:v>40970.127777777772</c:v>
                </c:pt>
                <c:pt idx="290">
                  <c:v>40979.138888888891</c:v>
                </c:pt>
                <c:pt idx="291">
                  <c:v>40986.121527777781</c:v>
                </c:pt>
                <c:pt idx="292">
                  <c:v>40993.138888888891</c:v>
                </c:pt>
                <c:pt idx="293">
                  <c:v>41000.611111111109</c:v>
                </c:pt>
                <c:pt idx="294">
                  <c:v>41007.602430555555</c:v>
                </c:pt>
                <c:pt idx="295">
                  <c:v>41014.125</c:v>
                </c:pt>
                <c:pt idx="296">
                  <c:v>41024.633680555555</c:v>
                </c:pt>
                <c:pt idx="297">
                  <c:v>41038.625</c:v>
                </c:pt>
                <c:pt idx="298">
                  <c:v>41049.118055555555</c:v>
                </c:pt>
                <c:pt idx="299">
                  <c:v>41059.621527777781</c:v>
                </c:pt>
                <c:pt idx="300">
                  <c:v>41070.128472222219</c:v>
                </c:pt>
                <c:pt idx="301">
                  <c:v>41077.138888888891</c:v>
                </c:pt>
                <c:pt idx="302">
                  <c:v>41084.164930555562</c:v>
                </c:pt>
                <c:pt idx="303">
                  <c:v>41091.163194444445</c:v>
                </c:pt>
              </c:numCache>
            </c:numRef>
          </c:cat>
          <c:val>
            <c:numRef>
              <c:f>Gravimetria!$AA$5:$AA$311</c:f>
              <c:numCache>
                <c:formatCode>0.00</c:formatCode>
                <c:ptCount val="307"/>
                <c:pt idx="0">
                  <c:v>78.558694275729508</c:v>
                </c:pt>
                <c:pt idx="1">
                  <c:v>70.150992790971017</c:v>
                </c:pt>
                <c:pt idx="2">
                  <c:v>58.044231147025258</c:v>
                </c:pt>
                <c:pt idx="3">
                  <c:v>68.704621069928066</c:v>
                </c:pt>
                <c:pt idx="4">
                  <c:v>72.425554732388903</c:v>
                </c:pt>
                <c:pt idx="5">
                  <c:v>71.294432970032787</c:v>
                </c:pt>
                <c:pt idx="6">
                  <c:v>68.686845456438064</c:v>
                </c:pt>
                <c:pt idx="7">
                  <c:v>42.980953713121295</c:v>
                </c:pt>
                <c:pt idx="8">
                  <c:v>40.338677408255641</c:v>
                </c:pt>
                <c:pt idx="9">
                  <c:v>47.674316328136406</c:v>
                </c:pt>
                <c:pt idx="10">
                  <c:v>41.074899381650063</c:v>
                </c:pt>
                <c:pt idx="11">
                  <c:v>47.187191176739383</c:v>
                </c:pt>
                <c:pt idx="12">
                  <c:v>70.279711806511827</c:v>
                </c:pt>
                <c:pt idx="13">
                  <c:v>63.428917824721701</c:v>
                </c:pt>
                <c:pt idx="14">
                  <c:v>50</c:v>
                </c:pt>
                <c:pt idx="15">
                  <c:v>48.313550907889521</c:v>
                </c:pt>
                <c:pt idx="16">
                  <c:v>50.818143331118691</c:v>
                </c:pt>
                <c:pt idx="17">
                  <c:v>53.055512369944267</c:v>
                </c:pt>
                <c:pt idx="18">
                  <c:v>42.182892399046537</c:v>
                </c:pt>
                <c:pt idx="19">
                  <c:v>57.371684761153638</c:v>
                </c:pt>
                <c:pt idx="20">
                  <c:v>71.299929931782486</c:v>
                </c:pt>
                <c:pt idx="21">
                  <c:v>51.738519350262344</c:v>
                </c:pt>
                <c:pt idx="22">
                  <c:v>61.494739926294052</c:v>
                </c:pt>
                <c:pt idx="23">
                  <c:v>60.362219182600754</c:v>
                </c:pt>
                <c:pt idx="24">
                  <c:v>71.555120651253773</c:v>
                </c:pt>
                <c:pt idx="25">
                  <c:v>54.774618744391148</c:v>
                </c:pt>
                <c:pt idx="26">
                  <c:v>64.410557969338242</c:v>
                </c:pt>
                <c:pt idx="27">
                  <c:v>89.759124066988406</c:v>
                </c:pt>
                <c:pt idx="28">
                  <c:v>73.88400926684244</c:v>
                </c:pt>
                <c:pt idx="29">
                  <c:v>82.914442376704628</c:v>
                </c:pt>
                <c:pt idx="30">
                  <c:v>82.006329681680455</c:v>
                </c:pt>
                <c:pt idx="31">
                  <c:v>71.14352679022889</c:v>
                </c:pt>
                <c:pt idx="32">
                  <c:v>76.327821657022795</c:v>
                </c:pt>
                <c:pt idx="33">
                  <c:v>78.872508969686493</c:v>
                </c:pt>
                <c:pt idx="34">
                  <c:v>88.342795205346732</c:v>
                </c:pt>
                <c:pt idx="35">
                  <c:v>81.449760132764553</c:v>
                </c:pt>
                <c:pt idx="36">
                  <c:v>78.142557308446911</c:v>
                </c:pt>
                <c:pt idx="38">
                  <c:v>80.694400824011439</c:v>
                </c:pt>
                <c:pt idx="39">
                  <c:v>85.906470889661378</c:v>
                </c:pt>
                <c:pt idx="43">
                  <c:v>78.590612038095813</c:v>
                </c:pt>
                <c:pt idx="44">
                  <c:v>91.16624037503172</c:v>
                </c:pt>
                <c:pt idx="46">
                  <c:v>76.519533481303853</c:v>
                </c:pt>
                <c:pt idx="47">
                  <c:v>73.255036860484793</c:v>
                </c:pt>
                <c:pt idx="48">
                  <c:v>89.036283122340848</c:v>
                </c:pt>
                <c:pt idx="49">
                  <c:v>86.037365588210847</c:v>
                </c:pt>
                <c:pt idx="50">
                  <c:v>86.873625907199369</c:v>
                </c:pt>
                <c:pt idx="51">
                  <c:v>87.176357869242239</c:v>
                </c:pt>
                <c:pt idx="52">
                  <c:v>86.84460155453651</c:v>
                </c:pt>
                <c:pt idx="53">
                  <c:v>88.554271445336994</c:v>
                </c:pt>
                <c:pt idx="54">
                  <c:v>90.623286630114379</c:v>
                </c:pt>
                <c:pt idx="55">
                  <c:v>88.173863600827787</c:v>
                </c:pt>
                <c:pt idx="56">
                  <c:v>76.505638734733509</c:v>
                </c:pt>
                <c:pt idx="57">
                  <c:v>79.012016096115971</c:v>
                </c:pt>
                <c:pt idx="58">
                  <c:v>85.370167463799632</c:v>
                </c:pt>
                <c:pt idx="59">
                  <c:v>83.106164871880921</c:v>
                </c:pt>
                <c:pt idx="62">
                  <c:v>90.865662789063123</c:v>
                </c:pt>
                <c:pt idx="63">
                  <c:v>90.472468582450119</c:v>
                </c:pt>
                <c:pt idx="64">
                  <c:v>84.116890093299091</c:v>
                </c:pt>
                <c:pt idx="65">
                  <c:v>72.623619301854319</c:v>
                </c:pt>
                <c:pt idx="66">
                  <c:v>81.548276233535248</c:v>
                </c:pt>
                <c:pt idx="67">
                  <c:v>76.746295807141877</c:v>
                </c:pt>
                <c:pt idx="68">
                  <c:v>82.50218405904829</c:v>
                </c:pt>
                <c:pt idx="69">
                  <c:v>85.023479669228252</c:v>
                </c:pt>
                <c:pt idx="70">
                  <c:v>81.971584880060547</c:v>
                </c:pt>
                <c:pt idx="71">
                  <c:v>67.773688022277767</c:v>
                </c:pt>
                <c:pt idx="72">
                  <c:v>63.556473072029604</c:v>
                </c:pt>
                <c:pt idx="73">
                  <c:v>80.153394092031647</c:v>
                </c:pt>
                <c:pt idx="74">
                  <c:v>67.847356063250302</c:v>
                </c:pt>
                <c:pt idx="75">
                  <c:v>75.044687774412779</c:v>
                </c:pt>
                <c:pt idx="76">
                  <c:v>38.276753858717299</c:v>
                </c:pt>
                <c:pt idx="77">
                  <c:v>59.882625868538533</c:v>
                </c:pt>
                <c:pt idx="78">
                  <c:v>63.915938725366715</c:v>
                </c:pt>
                <c:pt idx="79">
                  <c:v>79.372744891167741</c:v>
                </c:pt>
                <c:pt idx="80">
                  <c:v>73.76479655569193</c:v>
                </c:pt>
                <c:pt idx="81">
                  <c:v>58.632092048188667</c:v>
                </c:pt>
                <c:pt idx="82">
                  <c:v>60.582776472584484</c:v>
                </c:pt>
                <c:pt idx="83">
                  <c:v>52.984419471007172</c:v>
                </c:pt>
                <c:pt idx="84">
                  <c:v>50.706918576589054</c:v>
                </c:pt>
                <c:pt idx="85">
                  <c:v>58.834901593040158</c:v>
                </c:pt>
                <c:pt idx="86">
                  <c:v>63.713828210987209</c:v>
                </c:pt>
                <c:pt idx="87">
                  <c:v>55.692766645407019</c:v>
                </c:pt>
                <c:pt idx="88">
                  <c:v>32.264851588949369</c:v>
                </c:pt>
                <c:pt idx="89">
                  <c:v>51.734307940974467</c:v>
                </c:pt>
                <c:pt idx="90">
                  <c:v>33.598920464239789</c:v>
                </c:pt>
                <c:pt idx="91">
                  <c:v>67.320249327454633</c:v>
                </c:pt>
                <c:pt idx="92">
                  <c:v>38.382195526254911</c:v>
                </c:pt>
                <c:pt idx="93">
                  <c:v>50.86720501663762</c:v>
                </c:pt>
                <c:pt idx="94">
                  <c:v>55.199659140431798</c:v>
                </c:pt>
                <c:pt idx="95">
                  <c:v>58.704068202623816</c:v>
                </c:pt>
                <c:pt idx="96">
                  <c:v>59.2786080963578</c:v>
                </c:pt>
                <c:pt idx="97">
                  <c:v>48.803540814366606</c:v>
                </c:pt>
                <c:pt idx="98">
                  <c:v>73.731374664884626</c:v>
                </c:pt>
                <c:pt idx="99">
                  <c:v>80.655681290018649</c:v>
                </c:pt>
                <c:pt idx="100">
                  <c:v>52.548286320386651</c:v>
                </c:pt>
                <c:pt idx="101">
                  <c:v>44.834274227244961</c:v>
                </c:pt>
                <c:pt idx="102">
                  <c:v>67.682063224707136</c:v>
                </c:pt>
                <c:pt idx="103">
                  <c:v>52.660913366525044</c:v>
                </c:pt>
                <c:pt idx="104">
                  <c:v>67.004150380025578</c:v>
                </c:pt>
                <c:pt idx="105">
                  <c:v>62.65024000497035</c:v>
                </c:pt>
                <c:pt idx="106">
                  <c:v>52.342298135166622</c:v>
                </c:pt>
                <c:pt idx="107">
                  <c:v>56.686212296788185</c:v>
                </c:pt>
                <c:pt idx="108">
                  <c:v>66.810307349987283</c:v>
                </c:pt>
                <c:pt idx="109">
                  <c:v>66.329840276043257</c:v>
                </c:pt>
                <c:pt idx="110">
                  <c:v>58.925913652856522</c:v>
                </c:pt>
                <c:pt idx="111">
                  <c:v>69.714539554423595</c:v>
                </c:pt>
                <c:pt idx="112">
                  <c:v>76.01640995364194</c:v>
                </c:pt>
                <c:pt idx="113">
                  <c:v>59.165015566484044</c:v>
                </c:pt>
                <c:pt idx="114">
                  <c:v>83.212348375315187</c:v>
                </c:pt>
                <c:pt idx="115">
                  <c:v>72.314927621049605</c:v>
                </c:pt>
                <c:pt idx="116">
                  <c:v>81.67554248877974</c:v>
                </c:pt>
                <c:pt idx="117">
                  <c:v>78.736439072799229</c:v>
                </c:pt>
                <c:pt idx="118">
                  <c:v>89.95362456078459</c:v>
                </c:pt>
                <c:pt idx="119">
                  <c:v>74.978988907741382</c:v>
                </c:pt>
                <c:pt idx="121">
                  <c:v>89.26881563452983</c:v>
                </c:pt>
                <c:pt idx="122">
                  <c:v>83.612055942064842</c:v>
                </c:pt>
                <c:pt idx="123">
                  <c:v>83.301041512096134</c:v>
                </c:pt>
                <c:pt idx="124">
                  <c:v>93.817688133706667</c:v>
                </c:pt>
                <c:pt idx="125">
                  <c:v>93.489265406363202</c:v>
                </c:pt>
                <c:pt idx="126">
                  <c:v>76.418449363723397</c:v>
                </c:pt>
                <c:pt idx="127">
                  <c:v>86.797241039523342</c:v>
                </c:pt>
                <c:pt idx="128">
                  <c:v>92.533771034203156</c:v>
                </c:pt>
                <c:pt idx="129">
                  <c:v>94.591527932070761</c:v>
                </c:pt>
                <c:pt idx="130">
                  <c:v>90.893169087272199</c:v>
                </c:pt>
                <c:pt idx="131">
                  <c:v>83.706479520516481</c:v>
                </c:pt>
                <c:pt idx="132">
                  <c:v>87.876342588165315</c:v>
                </c:pt>
                <c:pt idx="133">
                  <c:v>92.573289306579071</c:v>
                </c:pt>
                <c:pt idx="134">
                  <c:v>94.913815223094417</c:v>
                </c:pt>
                <c:pt idx="135">
                  <c:v>93.396108393702875</c:v>
                </c:pt>
                <c:pt idx="136">
                  <c:v>96.13242287638559</c:v>
                </c:pt>
                <c:pt idx="137">
                  <c:v>92.492310050955524</c:v>
                </c:pt>
                <c:pt idx="138">
                  <c:v>85.140256653820686</c:v>
                </c:pt>
                <c:pt idx="139">
                  <c:v>92.752615734186946</c:v>
                </c:pt>
                <c:pt idx="141">
                  <c:v>78.607074778354644</c:v>
                </c:pt>
                <c:pt idx="142">
                  <c:v>90.75059342140878</c:v>
                </c:pt>
                <c:pt idx="143">
                  <c:v>87.759790746945981</c:v>
                </c:pt>
                <c:pt idx="144">
                  <c:v>74.688927125690057</c:v>
                </c:pt>
                <c:pt idx="145">
                  <c:v>71.882290023781138</c:v>
                </c:pt>
                <c:pt idx="146">
                  <c:v>74.612516626709791</c:v>
                </c:pt>
                <c:pt idx="147">
                  <c:v>80.346679191098886</c:v>
                </c:pt>
                <c:pt idx="148">
                  <c:v>87.147295089722277</c:v>
                </c:pt>
                <c:pt idx="149">
                  <c:v>80.075857018768943</c:v>
                </c:pt>
                <c:pt idx="150">
                  <c:v>60.697180187283763</c:v>
                </c:pt>
                <c:pt idx="151">
                  <c:v>68.134434345957317</c:v>
                </c:pt>
                <c:pt idx="152">
                  <c:v>83.00934429333202</c:v>
                </c:pt>
                <c:pt idx="153">
                  <c:v>75.859936301144145</c:v>
                </c:pt>
                <c:pt idx="154">
                  <c:v>66.904619771057313</c:v>
                </c:pt>
                <c:pt idx="155">
                  <c:v>78.548937556923377</c:v>
                </c:pt>
                <c:pt idx="156">
                  <c:v>85.131454186084298</c:v>
                </c:pt>
                <c:pt idx="157">
                  <c:v>81.494549506409271</c:v>
                </c:pt>
                <c:pt idx="158">
                  <c:v>78.399567224885431</c:v>
                </c:pt>
                <c:pt idx="159">
                  <c:v>73.384159390651021</c:v>
                </c:pt>
                <c:pt idx="160">
                  <c:v>79.418738713129784</c:v>
                </c:pt>
                <c:pt idx="161">
                  <c:v>70.46438793930939</c:v>
                </c:pt>
                <c:pt idx="162">
                  <c:v>65.090158961560036</c:v>
                </c:pt>
                <c:pt idx="163">
                  <c:v>42.336162043806993</c:v>
                </c:pt>
                <c:pt idx="164">
                  <c:v>73.655527391052189</c:v>
                </c:pt>
                <c:pt idx="165">
                  <c:v>59.133511666906955</c:v>
                </c:pt>
                <c:pt idx="166">
                  <c:v>74.915092324183675</c:v>
                </c:pt>
                <c:pt idx="167">
                  <c:v>64.23584687367773</c:v>
                </c:pt>
                <c:pt idx="168">
                  <c:v>64.557288405201334</c:v>
                </c:pt>
                <c:pt idx="169">
                  <c:v>35.8673671759705</c:v>
                </c:pt>
                <c:pt idx="170">
                  <c:v>50</c:v>
                </c:pt>
                <c:pt idx="171">
                  <c:v>48.407545841683607</c:v>
                </c:pt>
                <c:pt idx="172">
                  <c:v>54.23194281432481</c:v>
                </c:pt>
                <c:pt idx="174">
                  <c:v>38.313971112604513</c:v>
                </c:pt>
                <c:pt idx="175">
                  <c:v>51.35743808562767</c:v>
                </c:pt>
                <c:pt idx="176">
                  <c:v>59.707045811642544</c:v>
                </c:pt>
                <c:pt idx="177">
                  <c:v>43.889981441444071</c:v>
                </c:pt>
                <c:pt idx="178">
                  <c:v>49.00947209625113</c:v>
                </c:pt>
                <c:pt idx="179">
                  <c:v>44.969703998569528</c:v>
                </c:pt>
                <c:pt idx="180">
                  <c:v>79.311159317334841</c:v>
                </c:pt>
                <c:pt idx="181">
                  <c:v>79.684741735614566</c:v>
                </c:pt>
                <c:pt idx="182">
                  <c:v>53.877068217782011</c:v>
                </c:pt>
                <c:pt idx="183">
                  <c:v>68.515658908446241</c:v>
                </c:pt>
                <c:pt idx="184">
                  <c:v>46.071094194598473</c:v>
                </c:pt>
                <c:pt idx="185">
                  <c:v>65.749143894613454</c:v>
                </c:pt>
                <c:pt idx="186">
                  <c:v>42.134693545686105</c:v>
                </c:pt>
                <c:pt idx="187">
                  <c:v>61.023322038681236</c:v>
                </c:pt>
                <c:pt idx="188">
                  <c:v>66.625622111929772</c:v>
                </c:pt>
                <c:pt idx="189">
                  <c:v>64.928316151340496</c:v>
                </c:pt>
                <c:pt idx="190">
                  <c:v>67.546499645945886</c:v>
                </c:pt>
                <c:pt idx="191">
                  <c:v>69.614493500043977</c:v>
                </c:pt>
                <c:pt idx="192">
                  <c:v>85.862960736503965</c:v>
                </c:pt>
                <c:pt idx="193">
                  <c:v>80.490480600073454</c:v>
                </c:pt>
                <c:pt idx="194">
                  <c:v>95.553758056132594</c:v>
                </c:pt>
                <c:pt idx="195">
                  <c:v>94.23709337385462</c:v>
                </c:pt>
                <c:pt idx="196">
                  <c:v>95.132688673812339</c:v>
                </c:pt>
                <c:pt idx="197">
                  <c:v>94.812377198446043</c:v>
                </c:pt>
                <c:pt idx="198">
                  <c:v>94.533721224389154</c:v>
                </c:pt>
                <c:pt idx="199">
                  <c:v>97.75312442941248</c:v>
                </c:pt>
                <c:pt idx="200">
                  <c:v>91.831368491973819</c:v>
                </c:pt>
                <c:pt idx="201">
                  <c:v>97.077686191348363</c:v>
                </c:pt>
                <c:pt idx="202">
                  <c:v>94.957561976382948</c:v>
                </c:pt>
                <c:pt idx="203">
                  <c:v>94.624510905366435</c:v>
                </c:pt>
                <c:pt idx="204">
                  <c:v>97.573160024310511</c:v>
                </c:pt>
                <c:pt idx="205">
                  <c:v>95.080736321359979</c:v>
                </c:pt>
                <c:pt idx="206">
                  <c:v>91.788025159134335</c:v>
                </c:pt>
                <c:pt idx="207">
                  <c:v>96.056949544109543</c:v>
                </c:pt>
                <c:pt idx="208">
                  <c:v>95.162916509105216</c:v>
                </c:pt>
                <c:pt idx="209">
                  <c:v>93.508423125756508</c:v>
                </c:pt>
                <c:pt idx="210">
                  <c:v>64.560597544956991</c:v>
                </c:pt>
                <c:pt idx="211">
                  <c:v>90.116971313785555</c:v>
                </c:pt>
                <c:pt idx="212">
                  <c:v>85.02264030963282</c:v>
                </c:pt>
                <c:pt idx="213">
                  <c:v>88.860220123741101</c:v>
                </c:pt>
                <c:pt idx="214">
                  <c:v>86.569351796337827</c:v>
                </c:pt>
                <c:pt idx="215">
                  <c:v>66.010584880110798</c:v>
                </c:pt>
                <c:pt idx="216">
                  <c:v>53.445585321845826</c:v>
                </c:pt>
                <c:pt idx="217">
                  <c:v>67.267209646445764</c:v>
                </c:pt>
                <c:pt idx="218">
                  <c:v>82.534128535517084</c:v>
                </c:pt>
                <c:pt idx="219">
                  <c:v>70.698723826491445</c:v>
                </c:pt>
                <c:pt idx="220">
                  <c:v>73.05630417570697</c:v>
                </c:pt>
                <c:pt idx="221">
                  <c:v>48.093343667143614</c:v>
                </c:pt>
                <c:pt idx="222">
                  <c:v>63.124953965907707</c:v>
                </c:pt>
                <c:pt idx="223">
                  <c:v>70.6336520593198</c:v>
                </c:pt>
                <c:pt idx="224">
                  <c:v>76.500075383267244</c:v>
                </c:pt>
                <c:pt idx="225">
                  <c:v>66.436114983237005</c:v>
                </c:pt>
                <c:pt idx="226">
                  <c:v>78.077834842112708</c:v>
                </c:pt>
                <c:pt idx="227">
                  <c:v>67.994020370924346</c:v>
                </c:pt>
                <c:pt idx="228">
                  <c:v>56.369850689393886</c:v>
                </c:pt>
                <c:pt idx="229">
                  <c:v>34.406216846330004</c:v>
                </c:pt>
                <c:pt idx="230">
                  <c:v>69.86329741235798</c:v>
                </c:pt>
                <c:pt idx="231">
                  <c:v>74.78621456102745</c:v>
                </c:pt>
                <c:pt idx="232">
                  <c:v>46.310043355130141</c:v>
                </c:pt>
                <c:pt idx="233">
                  <c:v>83.825289711758813</c:v>
                </c:pt>
                <c:pt idx="234">
                  <c:v>79.091103017220348</c:v>
                </c:pt>
                <c:pt idx="235">
                  <c:v>47.398793278710578</c:v>
                </c:pt>
                <c:pt idx="236">
                  <c:v>72.780400529573257</c:v>
                </c:pt>
                <c:pt idx="237">
                  <c:v>54.595678540790985</c:v>
                </c:pt>
                <c:pt idx="238">
                  <c:v>30</c:v>
                </c:pt>
                <c:pt idx="239">
                  <c:v>31.323179082696338</c:v>
                </c:pt>
                <c:pt idx="240">
                  <c:v>33.992742491631645</c:v>
                </c:pt>
                <c:pt idx="241">
                  <c:v>45</c:v>
                </c:pt>
                <c:pt idx="242">
                  <c:v>57.371684761153638</c:v>
                </c:pt>
                <c:pt idx="243">
                  <c:v>54.47203418726879</c:v>
                </c:pt>
                <c:pt idx="244">
                  <c:v>42.326166253451639</c:v>
                </c:pt>
                <c:pt idx="245">
                  <c:v>30.204703001933474</c:v>
                </c:pt>
                <c:pt idx="246">
                  <c:v>48.216323427681345</c:v>
                </c:pt>
                <c:pt idx="247">
                  <c:v>32.235886188532682</c:v>
                </c:pt>
                <c:pt idx="248">
                  <c:v>78.491690271792947</c:v>
                </c:pt>
                <c:pt idx="249">
                  <c:v>58.909148907711973</c:v>
                </c:pt>
                <c:pt idx="250">
                  <c:v>53.313856845107445</c:v>
                </c:pt>
                <c:pt idx="251">
                  <c:v>65.819135947207911</c:v>
                </c:pt>
                <c:pt idx="252">
                  <c:v>42.019044515882975</c:v>
                </c:pt>
                <c:pt idx="253">
                  <c:v>82.443518672527659</c:v>
                </c:pt>
                <c:pt idx="254">
                  <c:v>74.481002940590386</c:v>
                </c:pt>
                <c:pt idx="255">
                  <c:v>82.210168797281142</c:v>
                </c:pt>
                <c:pt idx="256">
                  <c:v>79.945600135560625</c:v>
                </c:pt>
                <c:pt idx="257">
                  <c:v>66.949619315220275</c:v>
                </c:pt>
                <c:pt idx="258">
                  <c:v>76.563425094992908</c:v>
                </c:pt>
                <c:pt idx="259">
                  <c:v>82.122074637969348</c:v>
                </c:pt>
                <c:pt idx="260">
                  <c:v>77.59622446918857</c:v>
                </c:pt>
                <c:pt idx="261">
                  <c:v>76.568874179250244</c:v>
                </c:pt>
                <c:pt idx="262">
                  <c:v>75.531182456747786</c:v>
                </c:pt>
                <c:pt idx="263">
                  <c:v>83.070522101332173</c:v>
                </c:pt>
                <c:pt idx="264">
                  <c:v>86.290135411058984</c:v>
                </c:pt>
                <c:pt idx="265">
                  <c:v>92.21640918837484</c:v>
                </c:pt>
                <c:pt idx="266">
                  <c:v>87.71813344626824</c:v>
                </c:pt>
                <c:pt idx="267">
                  <c:v>90.048772504940942</c:v>
                </c:pt>
                <c:pt idx="268">
                  <c:v>89.590191667901493</c:v>
                </c:pt>
                <c:pt idx="269">
                  <c:v>93.004733061496509</c:v>
                </c:pt>
                <c:pt idx="270">
                  <c:v>94.551613869535657</c:v>
                </c:pt>
                <c:pt idx="271">
                  <c:v>93.786933846930282</c:v>
                </c:pt>
                <c:pt idx="272">
                  <c:v>90.702942266175441</c:v>
                </c:pt>
                <c:pt idx="273">
                  <c:v>60.424524908417666</c:v>
                </c:pt>
                <c:pt idx="274">
                  <c:v>85.642487707262489</c:v>
                </c:pt>
                <c:pt idx="275">
                  <c:v>73.784314282095622</c:v>
                </c:pt>
                <c:pt idx="276">
                  <c:v>79.67501335442843</c:v>
                </c:pt>
                <c:pt idx="277">
                  <c:v>85.33210100563474</c:v>
                </c:pt>
                <c:pt idx="278">
                  <c:v>75.568282956281379</c:v>
                </c:pt>
                <c:pt idx="279">
                  <c:v>86.286338599328019</c:v>
                </c:pt>
                <c:pt idx="280">
                  <c:v>91.756418600351836</c:v>
                </c:pt>
                <c:pt idx="281">
                  <c:v>84.511090767380125</c:v>
                </c:pt>
                <c:pt idx="282">
                  <c:v>71.370472442812456</c:v>
                </c:pt>
                <c:pt idx="283">
                  <c:v>74.989592823075569</c:v>
                </c:pt>
                <c:pt idx="284">
                  <c:v>67.093788469596888</c:v>
                </c:pt>
                <c:pt idx="285">
                  <c:v>66.955974838778886</c:v>
                </c:pt>
                <c:pt idx="286">
                  <c:v>77.040612650086956</c:v>
                </c:pt>
                <c:pt idx="287">
                  <c:v>78.900372032048466</c:v>
                </c:pt>
                <c:pt idx="288">
                  <c:v>58.710175148579545</c:v>
                </c:pt>
                <c:pt idx="289">
                  <c:v>51.435151218491839</c:v>
                </c:pt>
                <c:pt idx="290">
                  <c:v>55.165688943267121</c:v>
                </c:pt>
                <c:pt idx="291">
                  <c:v>61.637206097867448</c:v>
                </c:pt>
                <c:pt idx="292">
                  <c:v>62.734483278726174</c:v>
                </c:pt>
                <c:pt idx="293">
                  <c:v>67.746786147593383</c:v>
                </c:pt>
                <c:pt idx="294">
                  <c:v>69</c:v>
                </c:pt>
                <c:pt idx="295">
                  <c:v>71.283456591842324</c:v>
                </c:pt>
                <c:pt idx="296">
                  <c:v>72.66876604031323</c:v>
                </c:pt>
                <c:pt idx="297">
                  <c:v>67.056785853390437</c:v>
                </c:pt>
                <c:pt idx="298">
                  <c:v>68.346318533146047</c:v>
                </c:pt>
                <c:pt idx="299">
                  <c:v>64.918948624175883</c:v>
                </c:pt>
                <c:pt idx="300">
                  <c:v>74.318618753341823</c:v>
                </c:pt>
                <c:pt idx="301">
                  <c:v>73.672931074453217</c:v>
                </c:pt>
                <c:pt idx="302">
                  <c:v>82.06877665941164</c:v>
                </c:pt>
                <c:pt idx="303">
                  <c:v>73.018286470619415</c:v>
                </c:pt>
              </c:numCache>
            </c:numRef>
          </c:val>
          <c:smooth val="0"/>
        </c:ser>
        <c:dLbls>
          <c:showLegendKey val="0"/>
          <c:showVal val="0"/>
          <c:showCatName val="0"/>
          <c:showSerName val="0"/>
          <c:showPercent val="0"/>
          <c:showBubbleSize val="0"/>
        </c:dLbls>
        <c:marker val="1"/>
        <c:smooth val="0"/>
        <c:axId val="77755136"/>
        <c:axId val="77757056"/>
      </c:lineChart>
      <c:lineChart>
        <c:grouping val="standard"/>
        <c:varyColors val="0"/>
        <c:ser>
          <c:idx val="1"/>
          <c:order val="1"/>
          <c:tx>
            <c:v>Coarse Mode</c:v>
          </c:tx>
          <c:spPr>
            <a:ln w="38100">
              <a:solidFill>
                <a:srgbClr val="FF0000"/>
              </a:solidFill>
              <a:prstDash val="solid"/>
            </a:ln>
          </c:spPr>
          <c:marker>
            <c:symbol val="square"/>
            <c:size val="2"/>
            <c:spPr>
              <a:solidFill>
                <a:srgbClr val="FF0000"/>
              </a:solidFill>
              <a:ln>
                <a:solidFill>
                  <a:srgbClr val="FF0000"/>
                </a:solidFill>
                <a:prstDash val="solid"/>
              </a:ln>
            </c:spPr>
          </c:marker>
          <c:cat>
            <c:numRef>
              <c:f>Gravimetria!$K$5:$K$311</c:f>
              <c:numCache>
                <c:formatCode>m/d/yy\ h:mm;@</c:formatCode>
                <c:ptCount val="307"/>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39656.379513888889</c:v>
                </c:pt>
                <c:pt idx="38">
                  <c:v>39659.881250000006</c:v>
                </c:pt>
                <c:pt idx="39">
                  <c:v>39663.353472222225</c:v>
                </c:pt>
                <c:pt idx="40">
                  <c:v>39666.814236111109</c:v>
                </c:pt>
                <c:pt idx="41">
                  <c:v>39670.320833333331</c:v>
                </c:pt>
                <c:pt idx="42">
                  <c:v>39673.90347222222</c:v>
                </c:pt>
                <c:pt idx="43">
                  <c:v>39679.083680555559</c:v>
                </c:pt>
                <c:pt idx="44">
                  <c:v>39682.663888888885</c:v>
                </c:pt>
                <c:pt idx="45">
                  <c:v>39684.657291666663</c:v>
                </c:pt>
                <c:pt idx="46">
                  <c:v>39689.559722222228</c:v>
                </c:pt>
                <c:pt idx="47">
                  <c:v>39696.970833333333</c:v>
                </c:pt>
                <c:pt idx="48">
                  <c:v>39701.824999999997</c:v>
                </c:pt>
                <c:pt idx="49">
                  <c:v>39705.926388888889</c:v>
                </c:pt>
                <c:pt idx="50">
                  <c:v>39709.467013888891</c:v>
                </c:pt>
                <c:pt idx="51">
                  <c:v>39712.392361111109</c:v>
                </c:pt>
                <c:pt idx="52">
                  <c:v>39715.864583333336</c:v>
                </c:pt>
                <c:pt idx="53">
                  <c:v>39719.355902777781</c:v>
                </c:pt>
                <c:pt idx="54">
                  <c:v>39722.875</c:v>
                </c:pt>
                <c:pt idx="55">
                  <c:v>39726.404513888891</c:v>
                </c:pt>
                <c:pt idx="56">
                  <c:v>39729.848611111112</c:v>
                </c:pt>
                <c:pt idx="57">
                  <c:v>39733.048958333333</c:v>
                </c:pt>
                <c:pt idx="58">
                  <c:v>39736.619791666672</c:v>
                </c:pt>
                <c:pt idx="59">
                  <c:v>39739.944444444445</c:v>
                </c:pt>
                <c:pt idx="60">
                  <c:v>39742.951388888891</c:v>
                </c:pt>
                <c:pt idx="61">
                  <c:v>39746.913194444438</c:v>
                </c:pt>
                <c:pt idx="62">
                  <c:v>39750.904513888891</c:v>
                </c:pt>
                <c:pt idx="63">
                  <c:v>39754.381944444445</c:v>
                </c:pt>
                <c:pt idx="64">
                  <c:v>39757.939236111109</c:v>
                </c:pt>
                <c:pt idx="65">
                  <c:v>39761.423611111109</c:v>
                </c:pt>
                <c:pt idx="66">
                  <c:v>39764.385416666664</c:v>
                </c:pt>
                <c:pt idx="67">
                  <c:v>39768.883680555555</c:v>
                </c:pt>
                <c:pt idx="68">
                  <c:v>39774.847222222219</c:v>
                </c:pt>
                <c:pt idx="69">
                  <c:v>39779.576388888891</c:v>
                </c:pt>
                <c:pt idx="70">
                  <c:v>39783.081597222219</c:v>
                </c:pt>
                <c:pt idx="71">
                  <c:v>39785.840277777781</c:v>
                </c:pt>
                <c:pt idx="72">
                  <c:v>39789.333333333336</c:v>
                </c:pt>
                <c:pt idx="73">
                  <c:v>39792.815972222219</c:v>
                </c:pt>
                <c:pt idx="74">
                  <c:v>39795.819444444445</c:v>
                </c:pt>
                <c:pt idx="75">
                  <c:v>39799.319444444438</c:v>
                </c:pt>
                <c:pt idx="76">
                  <c:v>39804.817708333336</c:v>
                </c:pt>
                <c:pt idx="77">
                  <c:v>39810.336805555562</c:v>
                </c:pt>
                <c:pt idx="78">
                  <c:v>39815.878472222219</c:v>
                </c:pt>
                <c:pt idx="79">
                  <c:v>39820.904513888891</c:v>
                </c:pt>
                <c:pt idx="80">
                  <c:v>39824.315972222219</c:v>
                </c:pt>
                <c:pt idx="81">
                  <c:v>39830.842013888891</c:v>
                </c:pt>
                <c:pt idx="82">
                  <c:v>39834.342013888891</c:v>
                </c:pt>
                <c:pt idx="83">
                  <c:v>39839.842013888891</c:v>
                </c:pt>
                <c:pt idx="84">
                  <c:v>39846.826388888891</c:v>
                </c:pt>
                <c:pt idx="85">
                  <c:v>39853.840277777781</c:v>
                </c:pt>
                <c:pt idx="86">
                  <c:v>39863.807638888888</c:v>
                </c:pt>
                <c:pt idx="87">
                  <c:v>39868.246874999997</c:v>
                </c:pt>
                <c:pt idx="88">
                  <c:v>39875.227430555562</c:v>
                </c:pt>
                <c:pt idx="89">
                  <c:v>39880.706597222219</c:v>
                </c:pt>
                <c:pt idx="90">
                  <c:v>39886.21875</c:v>
                </c:pt>
                <c:pt idx="91">
                  <c:v>39891.173611111109</c:v>
                </c:pt>
                <c:pt idx="92">
                  <c:v>39896.189236111109</c:v>
                </c:pt>
                <c:pt idx="93">
                  <c:v>39901.753472222219</c:v>
                </c:pt>
                <c:pt idx="94">
                  <c:v>39905.659722222219</c:v>
                </c:pt>
                <c:pt idx="95">
                  <c:v>39910.166666666664</c:v>
                </c:pt>
                <c:pt idx="96">
                  <c:v>39916.197916666672</c:v>
                </c:pt>
                <c:pt idx="97">
                  <c:v>39921.689236111109</c:v>
                </c:pt>
                <c:pt idx="98">
                  <c:v>39925.689236111109</c:v>
                </c:pt>
                <c:pt idx="99">
                  <c:v>39929.727430555555</c:v>
                </c:pt>
                <c:pt idx="100">
                  <c:v>39932.770833333336</c:v>
                </c:pt>
                <c:pt idx="101">
                  <c:v>39936.223958333328</c:v>
                </c:pt>
                <c:pt idx="102">
                  <c:v>39939.699652777781</c:v>
                </c:pt>
                <c:pt idx="103">
                  <c:v>39943.208333333336</c:v>
                </c:pt>
                <c:pt idx="104">
                  <c:v>39947.175347222219</c:v>
                </c:pt>
                <c:pt idx="105">
                  <c:v>39951.651041666664</c:v>
                </c:pt>
                <c:pt idx="106">
                  <c:v>39957.145833333336</c:v>
                </c:pt>
                <c:pt idx="107">
                  <c:v>39961.199652777781</c:v>
                </c:pt>
                <c:pt idx="108">
                  <c:v>39964.704861111109</c:v>
                </c:pt>
                <c:pt idx="109">
                  <c:v>39970.243055555555</c:v>
                </c:pt>
                <c:pt idx="110">
                  <c:v>39975.291666666672</c:v>
                </c:pt>
                <c:pt idx="111">
                  <c:v>39996.253472222219</c:v>
                </c:pt>
                <c:pt idx="112">
                  <c:v>39999.715277777781</c:v>
                </c:pt>
                <c:pt idx="113">
                  <c:v>40004.807986111111</c:v>
                </c:pt>
                <c:pt idx="114">
                  <c:v>40009.321180555562</c:v>
                </c:pt>
                <c:pt idx="115">
                  <c:v>40013.298611111109</c:v>
                </c:pt>
                <c:pt idx="116">
                  <c:v>40017.246527777781</c:v>
                </c:pt>
                <c:pt idx="117">
                  <c:v>40020.708333333336</c:v>
                </c:pt>
                <c:pt idx="118">
                  <c:v>40024.206597222219</c:v>
                </c:pt>
                <c:pt idx="119">
                  <c:v>40027.736111111109</c:v>
                </c:pt>
                <c:pt idx="120">
                  <c:v>40031.234375</c:v>
                </c:pt>
                <c:pt idx="121">
                  <c:v>40034.647569444438</c:v>
                </c:pt>
                <c:pt idx="122">
                  <c:v>40038.123263888891</c:v>
                </c:pt>
                <c:pt idx="123">
                  <c:v>40041.637152777781</c:v>
                </c:pt>
                <c:pt idx="124">
                  <c:v>40045.154513888891</c:v>
                </c:pt>
                <c:pt idx="125">
                  <c:v>40050.168402777781</c:v>
                </c:pt>
                <c:pt idx="126">
                  <c:v>40055.654513888891</c:v>
                </c:pt>
                <c:pt idx="127">
                  <c:v>40059.182291666664</c:v>
                </c:pt>
                <c:pt idx="128">
                  <c:v>40062.694444444445</c:v>
                </c:pt>
                <c:pt idx="129">
                  <c:v>40066.1875</c:v>
                </c:pt>
                <c:pt idx="130">
                  <c:v>40069.661458333328</c:v>
                </c:pt>
                <c:pt idx="131">
                  <c:v>40073.125</c:v>
                </c:pt>
                <c:pt idx="132">
                  <c:v>40078.144097222219</c:v>
                </c:pt>
                <c:pt idx="133">
                  <c:v>40083.704861111109</c:v>
                </c:pt>
                <c:pt idx="134">
                  <c:v>40087.213541666672</c:v>
                </c:pt>
                <c:pt idx="135">
                  <c:v>40090.760416666672</c:v>
                </c:pt>
                <c:pt idx="136">
                  <c:v>40096.265625</c:v>
                </c:pt>
                <c:pt idx="137">
                  <c:v>40101.217013888891</c:v>
                </c:pt>
                <c:pt idx="138">
                  <c:v>40105.736111111109</c:v>
                </c:pt>
                <c:pt idx="139">
                  <c:v>40111.180555555555</c:v>
                </c:pt>
                <c:pt idx="140">
                  <c:v>40117.168402777781</c:v>
                </c:pt>
                <c:pt idx="141">
                  <c:v>40122.197916666672</c:v>
                </c:pt>
                <c:pt idx="142">
                  <c:v>40125.677083333328</c:v>
                </c:pt>
                <c:pt idx="143">
                  <c:v>40129.147569444445</c:v>
                </c:pt>
                <c:pt idx="144">
                  <c:v>40164.598611111112</c:v>
                </c:pt>
                <c:pt idx="145">
                  <c:v>40167.644097222219</c:v>
                </c:pt>
                <c:pt idx="146">
                  <c:v>40173.194444444445</c:v>
                </c:pt>
                <c:pt idx="147">
                  <c:v>40180.203125</c:v>
                </c:pt>
                <c:pt idx="148">
                  <c:v>40184.710069444438</c:v>
                </c:pt>
                <c:pt idx="149">
                  <c:v>40188.251736111109</c:v>
                </c:pt>
                <c:pt idx="150">
                  <c:v>40192.194444444438</c:v>
                </c:pt>
                <c:pt idx="151">
                  <c:v>40195.637152777781</c:v>
                </c:pt>
                <c:pt idx="152">
                  <c:v>40199.150347222225</c:v>
                </c:pt>
                <c:pt idx="153">
                  <c:v>40202.622569444444</c:v>
                </c:pt>
                <c:pt idx="154">
                  <c:v>40206.158333333333</c:v>
                </c:pt>
                <c:pt idx="155">
                  <c:v>40209.671527777777</c:v>
                </c:pt>
                <c:pt idx="156">
                  <c:v>40213.127083333333</c:v>
                </c:pt>
                <c:pt idx="157">
                  <c:v>40216.613888888889</c:v>
                </c:pt>
                <c:pt idx="158">
                  <c:v>40220.133680555555</c:v>
                </c:pt>
                <c:pt idx="159">
                  <c:v>40224.660416666666</c:v>
                </c:pt>
                <c:pt idx="160">
                  <c:v>40230.652777777781</c:v>
                </c:pt>
                <c:pt idx="161">
                  <c:v>40234.712847222225</c:v>
                </c:pt>
                <c:pt idx="162">
                  <c:v>40238.699652777781</c:v>
                </c:pt>
                <c:pt idx="163">
                  <c:v>40244.206597222219</c:v>
                </c:pt>
                <c:pt idx="164">
                  <c:v>40247.661805555559</c:v>
                </c:pt>
                <c:pt idx="165">
                  <c:v>40251.614236111112</c:v>
                </c:pt>
                <c:pt idx="166">
                  <c:v>40255.643402777772</c:v>
                </c:pt>
                <c:pt idx="167">
                  <c:v>40258.645833333328</c:v>
                </c:pt>
                <c:pt idx="168">
                  <c:v>40262.169444444444</c:v>
                </c:pt>
                <c:pt idx="169">
                  <c:v>40265.681944444441</c:v>
                </c:pt>
                <c:pt idx="170">
                  <c:v>40268.655902777777</c:v>
                </c:pt>
                <c:pt idx="171">
                  <c:v>40272.217013888891</c:v>
                </c:pt>
                <c:pt idx="172">
                  <c:v>40276.240972222222</c:v>
                </c:pt>
                <c:pt idx="173">
                  <c:v>40279.659722222219</c:v>
                </c:pt>
                <c:pt idx="174">
                  <c:v>40283.159722222219</c:v>
                </c:pt>
                <c:pt idx="175">
                  <c:v>40288.153124999997</c:v>
                </c:pt>
                <c:pt idx="176">
                  <c:v>40293.597222222219</c:v>
                </c:pt>
                <c:pt idx="177">
                  <c:v>40297.125</c:v>
                </c:pt>
                <c:pt idx="178">
                  <c:v>40301.677083333328</c:v>
                </c:pt>
                <c:pt idx="179">
                  <c:v>40307.180555555555</c:v>
                </c:pt>
                <c:pt idx="180">
                  <c:v>40310.644097222219</c:v>
                </c:pt>
                <c:pt idx="181">
                  <c:v>40314.116319444445</c:v>
                </c:pt>
                <c:pt idx="182">
                  <c:v>40318.119791666672</c:v>
                </c:pt>
                <c:pt idx="183">
                  <c:v>40323.154513888891</c:v>
                </c:pt>
                <c:pt idx="184">
                  <c:v>40328.65625</c:v>
                </c:pt>
                <c:pt idx="185">
                  <c:v>40332.126736111109</c:v>
                </c:pt>
                <c:pt idx="186">
                  <c:v>40335.635416666664</c:v>
                </c:pt>
                <c:pt idx="187">
                  <c:v>40339.152083333334</c:v>
                </c:pt>
                <c:pt idx="188">
                  <c:v>40342.203125</c:v>
                </c:pt>
                <c:pt idx="189">
                  <c:v>40345.6875</c:v>
                </c:pt>
                <c:pt idx="190">
                  <c:v>40349.696180555555</c:v>
                </c:pt>
                <c:pt idx="191">
                  <c:v>40355.194444444445</c:v>
                </c:pt>
                <c:pt idx="192">
                  <c:v>40361.640625</c:v>
                </c:pt>
                <c:pt idx="193">
                  <c:v>40366.652777777781</c:v>
                </c:pt>
                <c:pt idx="194">
                  <c:v>40409.673611111109</c:v>
                </c:pt>
                <c:pt idx="195">
                  <c:v>40412.65625</c:v>
                </c:pt>
                <c:pt idx="196">
                  <c:v>40417.670138888891</c:v>
                </c:pt>
                <c:pt idx="197">
                  <c:v>40422.204861111109</c:v>
                </c:pt>
                <c:pt idx="198">
                  <c:v>40426.685763888891</c:v>
                </c:pt>
                <c:pt idx="199">
                  <c:v>40430.65625</c:v>
                </c:pt>
                <c:pt idx="200">
                  <c:v>40433.659722222219</c:v>
                </c:pt>
                <c:pt idx="201">
                  <c:v>40437.185763888891</c:v>
                </c:pt>
                <c:pt idx="202">
                  <c:v>40440.671875</c:v>
                </c:pt>
                <c:pt idx="203">
                  <c:v>40444.130208333328</c:v>
                </c:pt>
                <c:pt idx="204">
                  <c:v>40447.651041666664</c:v>
                </c:pt>
                <c:pt idx="205">
                  <c:v>40453.197916666664</c:v>
                </c:pt>
                <c:pt idx="206">
                  <c:v>40458.170138888891</c:v>
                </c:pt>
                <c:pt idx="207">
                  <c:v>40461.15625</c:v>
                </c:pt>
                <c:pt idx="208">
                  <c:v>40466.671875</c:v>
                </c:pt>
                <c:pt idx="209">
                  <c:v>40474.154513888891</c:v>
                </c:pt>
                <c:pt idx="210">
                  <c:v>40479.164930555555</c:v>
                </c:pt>
                <c:pt idx="211">
                  <c:v>40483.149305555555</c:v>
                </c:pt>
                <c:pt idx="212">
                  <c:v>40486.727430555555</c:v>
                </c:pt>
                <c:pt idx="213">
                  <c:v>40489.677083333328</c:v>
                </c:pt>
                <c:pt idx="214">
                  <c:v>40492.697916666672</c:v>
                </c:pt>
                <c:pt idx="215">
                  <c:v>40497.149305555555</c:v>
                </c:pt>
                <c:pt idx="216">
                  <c:v>40504.677083333336</c:v>
                </c:pt>
                <c:pt idx="217">
                  <c:v>40512.213541666672</c:v>
                </c:pt>
                <c:pt idx="218">
                  <c:v>40517.659722222219</c:v>
                </c:pt>
                <c:pt idx="219">
                  <c:v>40521.085069444445</c:v>
                </c:pt>
                <c:pt idx="220">
                  <c:v>40524.722222222219</c:v>
                </c:pt>
                <c:pt idx="221">
                  <c:v>40530.763888888891</c:v>
                </c:pt>
                <c:pt idx="222">
                  <c:v>40538.149305555562</c:v>
                </c:pt>
                <c:pt idx="223">
                  <c:v>40545.173611111109</c:v>
                </c:pt>
                <c:pt idx="224">
                  <c:v>40549.684027777781</c:v>
                </c:pt>
                <c:pt idx="225">
                  <c:v>40552.657986111109</c:v>
                </c:pt>
                <c:pt idx="226">
                  <c:v>40557.668402777781</c:v>
                </c:pt>
                <c:pt idx="227">
                  <c:v>40562.670138888891</c:v>
                </c:pt>
                <c:pt idx="228">
                  <c:v>40567.175347222219</c:v>
                </c:pt>
                <c:pt idx="229">
                  <c:v>40570.668402777781</c:v>
                </c:pt>
                <c:pt idx="230">
                  <c:v>40574.145833333336</c:v>
                </c:pt>
                <c:pt idx="231">
                  <c:v>40577.666666666664</c:v>
                </c:pt>
                <c:pt idx="232">
                  <c:v>40580.647569444445</c:v>
                </c:pt>
                <c:pt idx="233">
                  <c:v>40584.126736111109</c:v>
                </c:pt>
                <c:pt idx="234">
                  <c:v>40588.185763888891</c:v>
                </c:pt>
                <c:pt idx="235">
                  <c:v>40594.215277777781</c:v>
                </c:pt>
                <c:pt idx="236">
                  <c:v>40601.652777777781</c:v>
                </c:pt>
                <c:pt idx="237">
                  <c:v>40609.109375</c:v>
                </c:pt>
                <c:pt idx="238">
                  <c:v>40614.625</c:v>
                </c:pt>
                <c:pt idx="239">
                  <c:v>40618.595486111109</c:v>
                </c:pt>
                <c:pt idx="240">
                  <c:v>40622.637152777781</c:v>
                </c:pt>
                <c:pt idx="241">
                  <c:v>40625.652777777781</c:v>
                </c:pt>
                <c:pt idx="242">
                  <c:v>40629.048611111109</c:v>
                </c:pt>
                <c:pt idx="243">
                  <c:v>40636.543402777781</c:v>
                </c:pt>
                <c:pt idx="244">
                  <c:v>40643.628472222219</c:v>
                </c:pt>
                <c:pt idx="245">
                  <c:v>40646.623263888891</c:v>
                </c:pt>
                <c:pt idx="246">
                  <c:v>40650.055555555555</c:v>
                </c:pt>
                <c:pt idx="247">
                  <c:v>40656.711111111115</c:v>
                </c:pt>
                <c:pt idx="248">
                  <c:v>40661.69027777778</c:v>
                </c:pt>
                <c:pt idx="249">
                  <c:v>40665.524305555562</c:v>
                </c:pt>
                <c:pt idx="250">
                  <c:v>40672.050347222219</c:v>
                </c:pt>
                <c:pt idx="251">
                  <c:v>40678.107638888891</c:v>
                </c:pt>
                <c:pt idx="252">
                  <c:v>40682.03125</c:v>
                </c:pt>
                <c:pt idx="253">
                  <c:v>40685.472222222219</c:v>
                </c:pt>
                <c:pt idx="254">
                  <c:v>40691.116319444445</c:v>
                </c:pt>
                <c:pt idx="255">
                  <c:v>40700.184027777781</c:v>
                </c:pt>
                <c:pt idx="256">
                  <c:v>40708.161458333328</c:v>
                </c:pt>
                <c:pt idx="257">
                  <c:v>40714.673611111109</c:v>
                </c:pt>
                <c:pt idx="258">
                  <c:v>40720.659722222219</c:v>
                </c:pt>
                <c:pt idx="259">
                  <c:v>40724.131944444445</c:v>
                </c:pt>
                <c:pt idx="260">
                  <c:v>40728.637152777781</c:v>
                </c:pt>
                <c:pt idx="261">
                  <c:v>40734.154513888891</c:v>
                </c:pt>
                <c:pt idx="262">
                  <c:v>40738.15625</c:v>
                </c:pt>
                <c:pt idx="263">
                  <c:v>40742.673611111109</c:v>
                </c:pt>
                <c:pt idx="264">
                  <c:v>40749.182291666672</c:v>
                </c:pt>
                <c:pt idx="265">
                  <c:v>40755.680555555555</c:v>
                </c:pt>
                <c:pt idx="266">
                  <c:v>40760.141319444447</c:v>
                </c:pt>
                <c:pt idx="267">
                  <c:v>40764.118055555562</c:v>
                </c:pt>
                <c:pt idx="268">
                  <c:v>40770.145833333336</c:v>
                </c:pt>
                <c:pt idx="269">
                  <c:v>40805.131944444438</c:v>
                </c:pt>
                <c:pt idx="270">
                  <c:v>40812.140625</c:v>
                </c:pt>
                <c:pt idx="271">
                  <c:v>40819.137152777781</c:v>
                </c:pt>
                <c:pt idx="272">
                  <c:v>40829.668402777781</c:v>
                </c:pt>
                <c:pt idx="273">
                  <c:v>40839.145833333336</c:v>
                </c:pt>
                <c:pt idx="274">
                  <c:v>40847.175347222219</c:v>
                </c:pt>
                <c:pt idx="275">
                  <c:v>40854.152777777781</c:v>
                </c:pt>
                <c:pt idx="276">
                  <c:v>40864.638888888891</c:v>
                </c:pt>
                <c:pt idx="277">
                  <c:v>40875.130208333336</c:v>
                </c:pt>
                <c:pt idx="278">
                  <c:v>40882.630208333328</c:v>
                </c:pt>
                <c:pt idx="279">
                  <c:v>40892.159722222219</c:v>
                </c:pt>
                <c:pt idx="280">
                  <c:v>40898.642361111109</c:v>
                </c:pt>
                <c:pt idx="281">
                  <c:v>40902.649305555555</c:v>
                </c:pt>
                <c:pt idx="282">
                  <c:v>40913.15625</c:v>
                </c:pt>
                <c:pt idx="283">
                  <c:v>40918.133680555555</c:v>
                </c:pt>
                <c:pt idx="284">
                  <c:v>40924.619791666672</c:v>
                </c:pt>
                <c:pt idx="285">
                  <c:v>40931.133680555555</c:v>
                </c:pt>
                <c:pt idx="286">
                  <c:v>40938.231249999997</c:v>
                </c:pt>
                <c:pt idx="287">
                  <c:v>40948.223958333328</c:v>
                </c:pt>
                <c:pt idx="288">
                  <c:v>40959.59652777778</c:v>
                </c:pt>
                <c:pt idx="289">
                  <c:v>40970.127777777772</c:v>
                </c:pt>
                <c:pt idx="290">
                  <c:v>40979.138888888891</c:v>
                </c:pt>
                <c:pt idx="291">
                  <c:v>40986.121527777781</c:v>
                </c:pt>
                <c:pt idx="292">
                  <c:v>40993.138888888891</c:v>
                </c:pt>
                <c:pt idx="293">
                  <c:v>41000.611111111109</c:v>
                </c:pt>
                <c:pt idx="294">
                  <c:v>41007.602430555555</c:v>
                </c:pt>
                <c:pt idx="295">
                  <c:v>41014.125</c:v>
                </c:pt>
                <c:pt idx="296">
                  <c:v>41024.633680555555</c:v>
                </c:pt>
                <c:pt idx="297">
                  <c:v>41038.625</c:v>
                </c:pt>
                <c:pt idx="298">
                  <c:v>41049.118055555555</c:v>
                </c:pt>
                <c:pt idx="299">
                  <c:v>41059.621527777781</c:v>
                </c:pt>
                <c:pt idx="300">
                  <c:v>41070.128472222219</c:v>
                </c:pt>
                <c:pt idx="301">
                  <c:v>41077.138888888891</c:v>
                </c:pt>
                <c:pt idx="302">
                  <c:v>41084.164930555562</c:v>
                </c:pt>
                <c:pt idx="303">
                  <c:v>41091.163194444445</c:v>
                </c:pt>
              </c:numCache>
            </c:numRef>
          </c:cat>
          <c:val>
            <c:numRef>
              <c:f>Gravimetria!$AB$5:$AB$311</c:f>
              <c:numCache>
                <c:formatCode>0.00</c:formatCode>
                <c:ptCount val="307"/>
                <c:pt idx="0">
                  <c:v>21.441305724270489</c:v>
                </c:pt>
                <c:pt idx="1">
                  <c:v>29.849007209028976</c:v>
                </c:pt>
                <c:pt idx="2">
                  <c:v>41.955768852974742</c:v>
                </c:pt>
                <c:pt idx="3">
                  <c:v>31.295378930071919</c:v>
                </c:pt>
                <c:pt idx="4">
                  <c:v>27.574445267611118</c:v>
                </c:pt>
                <c:pt idx="5">
                  <c:v>28.70556702996722</c:v>
                </c:pt>
                <c:pt idx="6">
                  <c:v>31.31315454356195</c:v>
                </c:pt>
                <c:pt idx="7">
                  <c:v>57.019046286878719</c:v>
                </c:pt>
                <c:pt idx="8">
                  <c:v>59.661322591744359</c:v>
                </c:pt>
                <c:pt idx="9">
                  <c:v>52.325683671863608</c:v>
                </c:pt>
                <c:pt idx="10">
                  <c:v>58.925100618349937</c:v>
                </c:pt>
                <c:pt idx="11">
                  <c:v>52.812808823260625</c:v>
                </c:pt>
                <c:pt idx="12">
                  <c:v>29.720288193488177</c:v>
                </c:pt>
                <c:pt idx="13">
                  <c:v>36.571082175278292</c:v>
                </c:pt>
                <c:pt idx="14">
                  <c:v>50</c:v>
                </c:pt>
                <c:pt idx="15">
                  <c:v>51.686449092110486</c:v>
                </c:pt>
                <c:pt idx="16">
                  <c:v>49.181856668881302</c:v>
                </c:pt>
                <c:pt idx="17">
                  <c:v>46.944487630055733</c:v>
                </c:pt>
                <c:pt idx="18">
                  <c:v>57.817107600953456</c:v>
                </c:pt>
                <c:pt idx="19">
                  <c:v>42.628315238846362</c:v>
                </c:pt>
                <c:pt idx="20">
                  <c:v>28.700070068217524</c:v>
                </c:pt>
                <c:pt idx="21">
                  <c:v>48.261480649737656</c:v>
                </c:pt>
                <c:pt idx="22">
                  <c:v>38.505260073705955</c:v>
                </c:pt>
                <c:pt idx="23">
                  <c:v>39.637780817399246</c:v>
                </c:pt>
                <c:pt idx="24">
                  <c:v>28.44487934874622</c:v>
                </c:pt>
                <c:pt idx="25">
                  <c:v>45.225381255608859</c:v>
                </c:pt>
                <c:pt idx="26">
                  <c:v>35.589442030661758</c:v>
                </c:pt>
                <c:pt idx="27">
                  <c:v>10.240875933011585</c:v>
                </c:pt>
                <c:pt idx="28">
                  <c:v>26.115990733157563</c:v>
                </c:pt>
                <c:pt idx="29">
                  <c:v>17.085557623295365</c:v>
                </c:pt>
                <c:pt idx="30">
                  <c:v>17.993670318319538</c:v>
                </c:pt>
                <c:pt idx="31">
                  <c:v>28.856473209771099</c:v>
                </c:pt>
                <c:pt idx="32">
                  <c:v>23.672178342977205</c:v>
                </c:pt>
                <c:pt idx="33">
                  <c:v>21.127491030313511</c:v>
                </c:pt>
                <c:pt idx="34">
                  <c:v>11.657204794653268</c:v>
                </c:pt>
                <c:pt idx="35">
                  <c:v>18.550239867235437</c:v>
                </c:pt>
                <c:pt idx="36">
                  <c:v>21.8574426915531</c:v>
                </c:pt>
                <c:pt idx="38">
                  <c:v>19.305599175988569</c:v>
                </c:pt>
                <c:pt idx="39">
                  <c:v>14.093529110338613</c:v>
                </c:pt>
                <c:pt idx="43">
                  <c:v>21.409387961904187</c:v>
                </c:pt>
                <c:pt idx="44">
                  <c:v>8.8337596249682786</c:v>
                </c:pt>
                <c:pt idx="46">
                  <c:v>23.480466518696137</c:v>
                </c:pt>
                <c:pt idx="47">
                  <c:v>26.744963139515203</c:v>
                </c:pt>
                <c:pt idx="48">
                  <c:v>10.963716877659149</c:v>
                </c:pt>
                <c:pt idx="49">
                  <c:v>13.962634411789153</c:v>
                </c:pt>
                <c:pt idx="50">
                  <c:v>13.126374092800624</c:v>
                </c:pt>
                <c:pt idx="51">
                  <c:v>12.82364213075777</c:v>
                </c:pt>
                <c:pt idx="52">
                  <c:v>13.155398445463501</c:v>
                </c:pt>
                <c:pt idx="53">
                  <c:v>11.445728554662999</c:v>
                </c:pt>
                <c:pt idx="54">
                  <c:v>9.3767133698856195</c:v>
                </c:pt>
                <c:pt idx="55">
                  <c:v>11.826136399172222</c:v>
                </c:pt>
                <c:pt idx="56">
                  <c:v>23.494361265266491</c:v>
                </c:pt>
                <c:pt idx="57">
                  <c:v>20.987983903884036</c:v>
                </c:pt>
                <c:pt idx="58">
                  <c:v>14.629832536200379</c:v>
                </c:pt>
                <c:pt idx="59">
                  <c:v>16.893835128119072</c:v>
                </c:pt>
                <c:pt idx="62">
                  <c:v>9.1343372109368861</c:v>
                </c:pt>
                <c:pt idx="63">
                  <c:v>9.5275314175498824</c:v>
                </c:pt>
                <c:pt idx="64">
                  <c:v>15.883109906700907</c:v>
                </c:pt>
                <c:pt idx="65">
                  <c:v>27.376380698145692</c:v>
                </c:pt>
                <c:pt idx="66">
                  <c:v>18.451723766464756</c:v>
                </c:pt>
                <c:pt idx="67">
                  <c:v>23.253704192858127</c:v>
                </c:pt>
                <c:pt idx="68">
                  <c:v>17.497815940951707</c:v>
                </c:pt>
                <c:pt idx="69">
                  <c:v>14.976520330771741</c:v>
                </c:pt>
                <c:pt idx="70">
                  <c:v>18.028415119939456</c:v>
                </c:pt>
                <c:pt idx="71">
                  <c:v>32.226311977722233</c:v>
                </c:pt>
                <c:pt idx="72">
                  <c:v>36.443526927970403</c:v>
                </c:pt>
                <c:pt idx="73">
                  <c:v>19.846605907968343</c:v>
                </c:pt>
                <c:pt idx="74">
                  <c:v>32.152643936749712</c:v>
                </c:pt>
                <c:pt idx="75">
                  <c:v>24.955312225587225</c:v>
                </c:pt>
                <c:pt idx="76">
                  <c:v>61.723246141282694</c:v>
                </c:pt>
                <c:pt idx="77">
                  <c:v>40.11737413146146</c:v>
                </c:pt>
                <c:pt idx="78">
                  <c:v>36.084061274633278</c:v>
                </c:pt>
                <c:pt idx="79">
                  <c:v>20.627255108832269</c:v>
                </c:pt>
                <c:pt idx="80">
                  <c:v>26.235203444308077</c:v>
                </c:pt>
                <c:pt idx="81">
                  <c:v>41.36790795181134</c:v>
                </c:pt>
                <c:pt idx="82">
                  <c:v>39.417223527415516</c:v>
                </c:pt>
                <c:pt idx="83">
                  <c:v>47.015580528992821</c:v>
                </c:pt>
                <c:pt idx="84">
                  <c:v>49.293081423410953</c:v>
                </c:pt>
                <c:pt idx="85">
                  <c:v>41.165098406959835</c:v>
                </c:pt>
                <c:pt idx="86">
                  <c:v>36.286171789012784</c:v>
                </c:pt>
                <c:pt idx="87">
                  <c:v>44.307233354592988</c:v>
                </c:pt>
                <c:pt idx="88">
                  <c:v>67.735148411050631</c:v>
                </c:pt>
                <c:pt idx="89">
                  <c:v>48.265692059025525</c:v>
                </c:pt>
                <c:pt idx="90">
                  <c:v>66.401079535760218</c:v>
                </c:pt>
                <c:pt idx="91">
                  <c:v>32.679750672545346</c:v>
                </c:pt>
                <c:pt idx="92">
                  <c:v>61.617804473745089</c:v>
                </c:pt>
                <c:pt idx="93">
                  <c:v>49.132794983362373</c:v>
                </c:pt>
                <c:pt idx="94">
                  <c:v>44.800340859568202</c:v>
                </c:pt>
                <c:pt idx="95">
                  <c:v>41.295931797376191</c:v>
                </c:pt>
                <c:pt idx="96">
                  <c:v>40.721391903642214</c:v>
                </c:pt>
                <c:pt idx="97">
                  <c:v>51.196459185633394</c:v>
                </c:pt>
                <c:pt idx="98">
                  <c:v>26.268625335115374</c:v>
                </c:pt>
                <c:pt idx="99">
                  <c:v>19.344318709981334</c:v>
                </c:pt>
                <c:pt idx="100">
                  <c:v>47.451713679613356</c:v>
                </c:pt>
                <c:pt idx="101">
                  <c:v>55.165725772755046</c:v>
                </c:pt>
                <c:pt idx="102">
                  <c:v>32.317936775292857</c:v>
                </c:pt>
                <c:pt idx="103">
                  <c:v>47.339086633474956</c:v>
                </c:pt>
                <c:pt idx="104">
                  <c:v>32.995849619974436</c:v>
                </c:pt>
                <c:pt idx="105">
                  <c:v>37.349759995029643</c:v>
                </c:pt>
                <c:pt idx="106">
                  <c:v>47.657701864833371</c:v>
                </c:pt>
                <c:pt idx="107">
                  <c:v>43.313787703211823</c:v>
                </c:pt>
                <c:pt idx="108">
                  <c:v>33.189692650012702</c:v>
                </c:pt>
                <c:pt idx="109">
                  <c:v>33.670159723956743</c:v>
                </c:pt>
                <c:pt idx="110">
                  <c:v>41.074086347143478</c:v>
                </c:pt>
                <c:pt idx="111">
                  <c:v>30.285460445576405</c:v>
                </c:pt>
                <c:pt idx="112">
                  <c:v>23.98359004635806</c:v>
                </c:pt>
                <c:pt idx="113">
                  <c:v>40.834984433515942</c:v>
                </c:pt>
                <c:pt idx="114">
                  <c:v>16.787651624684813</c:v>
                </c:pt>
                <c:pt idx="115">
                  <c:v>27.685072378950395</c:v>
                </c:pt>
                <c:pt idx="116">
                  <c:v>18.32445751122026</c:v>
                </c:pt>
                <c:pt idx="117">
                  <c:v>21.263560927200768</c:v>
                </c:pt>
                <c:pt idx="118">
                  <c:v>10.046375439215424</c:v>
                </c:pt>
                <c:pt idx="119">
                  <c:v>25.021011092258615</c:v>
                </c:pt>
                <c:pt idx="121">
                  <c:v>10.731184365470176</c:v>
                </c:pt>
                <c:pt idx="122">
                  <c:v>16.387944057935151</c:v>
                </c:pt>
                <c:pt idx="123">
                  <c:v>16.698958487903866</c:v>
                </c:pt>
                <c:pt idx="124">
                  <c:v>6.1823118662933396</c:v>
                </c:pt>
                <c:pt idx="125">
                  <c:v>6.5107345936367924</c:v>
                </c:pt>
                <c:pt idx="126">
                  <c:v>23.581550636276592</c:v>
                </c:pt>
                <c:pt idx="127">
                  <c:v>13.202758960476647</c:v>
                </c:pt>
                <c:pt idx="128">
                  <c:v>7.4662289657968532</c:v>
                </c:pt>
                <c:pt idx="129">
                  <c:v>5.4084720679292388</c:v>
                </c:pt>
                <c:pt idx="130">
                  <c:v>9.106830912727796</c:v>
                </c:pt>
                <c:pt idx="131">
                  <c:v>16.293520479483512</c:v>
                </c:pt>
                <c:pt idx="132">
                  <c:v>12.123657411834685</c:v>
                </c:pt>
                <c:pt idx="133">
                  <c:v>7.4267106934209277</c:v>
                </c:pt>
                <c:pt idx="134">
                  <c:v>5.0861847769055801</c:v>
                </c:pt>
                <c:pt idx="135">
                  <c:v>6.6038916062971227</c:v>
                </c:pt>
                <c:pt idx="136">
                  <c:v>3.8675771236144065</c:v>
                </c:pt>
                <c:pt idx="137">
                  <c:v>7.5076899490444742</c:v>
                </c:pt>
                <c:pt idx="138">
                  <c:v>14.859743346179325</c:v>
                </c:pt>
                <c:pt idx="139">
                  <c:v>7.2473842658130518</c:v>
                </c:pt>
                <c:pt idx="141">
                  <c:v>21.392925221645346</c:v>
                </c:pt>
                <c:pt idx="142">
                  <c:v>9.2494065785912234</c:v>
                </c:pt>
                <c:pt idx="143">
                  <c:v>12.240209253054003</c:v>
                </c:pt>
                <c:pt idx="144">
                  <c:v>25.311072874309954</c:v>
                </c:pt>
                <c:pt idx="145">
                  <c:v>28.117709976218862</c:v>
                </c:pt>
                <c:pt idx="146">
                  <c:v>25.387483373290205</c:v>
                </c:pt>
                <c:pt idx="147">
                  <c:v>19.653320808901107</c:v>
                </c:pt>
                <c:pt idx="148">
                  <c:v>12.852704910277726</c:v>
                </c:pt>
                <c:pt idx="149">
                  <c:v>19.924142981231054</c:v>
                </c:pt>
                <c:pt idx="150">
                  <c:v>39.30281981271623</c:v>
                </c:pt>
                <c:pt idx="151">
                  <c:v>31.865565654042687</c:v>
                </c:pt>
                <c:pt idx="152">
                  <c:v>16.990655706667987</c:v>
                </c:pt>
                <c:pt idx="153">
                  <c:v>24.140063698855858</c:v>
                </c:pt>
                <c:pt idx="154">
                  <c:v>33.09538022894268</c:v>
                </c:pt>
                <c:pt idx="155">
                  <c:v>21.451062443076623</c:v>
                </c:pt>
                <c:pt idx="156">
                  <c:v>14.868545813915707</c:v>
                </c:pt>
                <c:pt idx="157">
                  <c:v>18.505450493590736</c:v>
                </c:pt>
                <c:pt idx="158">
                  <c:v>21.600432775114584</c:v>
                </c:pt>
                <c:pt idx="159">
                  <c:v>26.615840609348986</c:v>
                </c:pt>
                <c:pt idx="160">
                  <c:v>20.581261286870205</c:v>
                </c:pt>
                <c:pt idx="161">
                  <c:v>29.535612060690607</c:v>
                </c:pt>
                <c:pt idx="162">
                  <c:v>34.909841038439964</c:v>
                </c:pt>
                <c:pt idx="163">
                  <c:v>57.663837956193007</c:v>
                </c:pt>
                <c:pt idx="164">
                  <c:v>26.344472608947822</c:v>
                </c:pt>
                <c:pt idx="165">
                  <c:v>40.866488333093038</c:v>
                </c:pt>
                <c:pt idx="166">
                  <c:v>25.084907675816321</c:v>
                </c:pt>
                <c:pt idx="167">
                  <c:v>35.764153126322277</c:v>
                </c:pt>
                <c:pt idx="168">
                  <c:v>35.442711594798666</c:v>
                </c:pt>
                <c:pt idx="169">
                  <c:v>64.132632824029514</c:v>
                </c:pt>
                <c:pt idx="170">
                  <c:v>50</c:v>
                </c:pt>
                <c:pt idx="171">
                  <c:v>51.592454158316393</c:v>
                </c:pt>
                <c:pt idx="172">
                  <c:v>45.76805718567519</c:v>
                </c:pt>
                <c:pt idx="174">
                  <c:v>61.686028887395494</c:v>
                </c:pt>
                <c:pt idx="175">
                  <c:v>48.64256191437233</c:v>
                </c:pt>
                <c:pt idx="176">
                  <c:v>40.292954188357456</c:v>
                </c:pt>
                <c:pt idx="177">
                  <c:v>56.110018558555922</c:v>
                </c:pt>
                <c:pt idx="178">
                  <c:v>50.990527903748863</c:v>
                </c:pt>
                <c:pt idx="179">
                  <c:v>55.030296001430479</c:v>
                </c:pt>
                <c:pt idx="180">
                  <c:v>20.688840682665152</c:v>
                </c:pt>
                <c:pt idx="181">
                  <c:v>20.315258264385445</c:v>
                </c:pt>
                <c:pt idx="182">
                  <c:v>46.122931782217982</c:v>
                </c:pt>
                <c:pt idx="183">
                  <c:v>31.484341091553752</c:v>
                </c:pt>
                <c:pt idx="184">
                  <c:v>53.92890580540152</c:v>
                </c:pt>
                <c:pt idx="185">
                  <c:v>34.250856105386532</c:v>
                </c:pt>
                <c:pt idx="186">
                  <c:v>57.865306454313895</c:v>
                </c:pt>
                <c:pt idx="187">
                  <c:v>38.976677961318757</c:v>
                </c:pt>
                <c:pt idx="188">
                  <c:v>33.374377888070242</c:v>
                </c:pt>
                <c:pt idx="189">
                  <c:v>35.071683848659504</c:v>
                </c:pt>
                <c:pt idx="190">
                  <c:v>32.453500354054107</c:v>
                </c:pt>
                <c:pt idx="191">
                  <c:v>30.385506499956033</c:v>
                </c:pt>
                <c:pt idx="192">
                  <c:v>14.137039263496028</c:v>
                </c:pt>
                <c:pt idx="193">
                  <c:v>19.509519399926553</c:v>
                </c:pt>
                <c:pt idx="194">
                  <c:v>4.4462419438673999</c:v>
                </c:pt>
                <c:pt idx="195">
                  <c:v>5.7629066261453676</c:v>
                </c:pt>
                <c:pt idx="196">
                  <c:v>4.8673113261876688</c:v>
                </c:pt>
                <c:pt idx="197">
                  <c:v>5.1876228015539638</c:v>
                </c:pt>
                <c:pt idx="198">
                  <c:v>5.466278775610844</c:v>
                </c:pt>
                <c:pt idx="199">
                  <c:v>2.2468755705875227</c:v>
                </c:pt>
                <c:pt idx="200">
                  <c:v>8.1686315080261753</c:v>
                </c:pt>
                <c:pt idx="201">
                  <c:v>2.922313808651622</c:v>
                </c:pt>
                <c:pt idx="202">
                  <c:v>5.0424380236170503</c:v>
                </c:pt>
                <c:pt idx="203">
                  <c:v>5.3754890946335685</c:v>
                </c:pt>
                <c:pt idx="204">
                  <c:v>2.4268399756894872</c:v>
                </c:pt>
                <c:pt idx="205">
                  <c:v>4.9192636786400197</c:v>
                </c:pt>
                <c:pt idx="206">
                  <c:v>8.2119748408656701</c:v>
                </c:pt>
                <c:pt idx="207">
                  <c:v>3.9430504558904476</c:v>
                </c:pt>
                <c:pt idx="208">
                  <c:v>4.8370834908947842</c:v>
                </c:pt>
                <c:pt idx="209">
                  <c:v>6.4915768742434921</c:v>
                </c:pt>
                <c:pt idx="210">
                  <c:v>35.439402455043009</c:v>
                </c:pt>
                <c:pt idx="211">
                  <c:v>9.8830286862144447</c:v>
                </c:pt>
                <c:pt idx="212">
                  <c:v>14.977359690367182</c:v>
                </c:pt>
                <c:pt idx="213">
                  <c:v>11.139779876258901</c:v>
                </c:pt>
                <c:pt idx="214">
                  <c:v>13.430648203662173</c:v>
                </c:pt>
                <c:pt idx="215">
                  <c:v>33.989415119889195</c:v>
                </c:pt>
                <c:pt idx="216">
                  <c:v>46.554414678154188</c:v>
                </c:pt>
                <c:pt idx="217">
                  <c:v>32.732790353554236</c:v>
                </c:pt>
                <c:pt idx="218">
                  <c:v>17.465871464482909</c:v>
                </c:pt>
                <c:pt idx="219">
                  <c:v>29.301276173508555</c:v>
                </c:pt>
                <c:pt idx="220">
                  <c:v>26.943695824293023</c:v>
                </c:pt>
                <c:pt idx="221">
                  <c:v>51.906656332856393</c:v>
                </c:pt>
                <c:pt idx="222">
                  <c:v>36.8750460340923</c:v>
                </c:pt>
                <c:pt idx="223">
                  <c:v>29.366347940680193</c:v>
                </c:pt>
                <c:pt idx="224">
                  <c:v>23.499924616732756</c:v>
                </c:pt>
                <c:pt idx="225">
                  <c:v>33.563885016762995</c:v>
                </c:pt>
                <c:pt idx="226">
                  <c:v>21.922165157887296</c:v>
                </c:pt>
                <c:pt idx="227">
                  <c:v>32.005979629075654</c:v>
                </c:pt>
                <c:pt idx="228">
                  <c:v>43.630149310606114</c:v>
                </c:pt>
                <c:pt idx="229">
                  <c:v>65.593783153669989</c:v>
                </c:pt>
                <c:pt idx="230">
                  <c:v>30.136702587642016</c:v>
                </c:pt>
                <c:pt idx="231">
                  <c:v>25.213785438972547</c:v>
                </c:pt>
                <c:pt idx="232">
                  <c:v>53.689956644869852</c:v>
                </c:pt>
                <c:pt idx="233">
                  <c:v>16.174710288241201</c:v>
                </c:pt>
                <c:pt idx="234">
                  <c:v>20.908896982779645</c:v>
                </c:pt>
                <c:pt idx="235">
                  <c:v>52.601206721289415</c:v>
                </c:pt>
                <c:pt idx="236">
                  <c:v>27.219599470426747</c:v>
                </c:pt>
                <c:pt idx="237">
                  <c:v>45.404321459209022</c:v>
                </c:pt>
                <c:pt idx="238">
                  <c:v>70</c:v>
                </c:pt>
                <c:pt idx="239">
                  <c:v>68.676820917303672</c:v>
                </c:pt>
                <c:pt idx="240">
                  <c:v>66.007257508368369</c:v>
                </c:pt>
                <c:pt idx="241">
                  <c:v>55</c:v>
                </c:pt>
                <c:pt idx="242">
                  <c:v>42.628315238846369</c:v>
                </c:pt>
                <c:pt idx="243">
                  <c:v>45.527965812731217</c:v>
                </c:pt>
                <c:pt idx="244">
                  <c:v>57.673833746548361</c:v>
                </c:pt>
                <c:pt idx="245">
                  <c:v>69.795296998066519</c:v>
                </c:pt>
                <c:pt idx="246">
                  <c:v>51.783676572318662</c:v>
                </c:pt>
                <c:pt idx="247">
                  <c:v>67.764113811467325</c:v>
                </c:pt>
                <c:pt idx="248">
                  <c:v>21.508309728207049</c:v>
                </c:pt>
                <c:pt idx="249">
                  <c:v>41.090851092288034</c:v>
                </c:pt>
                <c:pt idx="250">
                  <c:v>46.686143154892555</c:v>
                </c:pt>
                <c:pt idx="251">
                  <c:v>34.180864052792082</c:v>
                </c:pt>
                <c:pt idx="252">
                  <c:v>57.980955484117011</c:v>
                </c:pt>
                <c:pt idx="253">
                  <c:v>17.556481327472344</c:v>
                </c:pt>
                <c:pt idx="254">
                  <c:v>25.518997059409624</c:v>
                </c:pt>
                <c:pt idx="255">
                  <c:v>17.789831202718855</c:v>
                </c:pt>
                <c:pt idx="256">
                  <c:v>20.054399864439379</c:v>
                </c:pt>
                <c:pt idx="257">
                  <c:v>33.050380684779732</c:v>
                </c:pt>
                <c:pt idx="258">
                  <c:v>23.436574905007092</c:v>
                </c:pt>
                <c:pt idx="259">
                  <c:v>17.877925362030656</c:v>
                </c:pt>
                <c:pt idx="260">
                  <c:v>22.40377553081143</c:v>
                </c:pt>
                <c:pt idx="261">
                  <c:v>23.431125820749756</c:v>
                </c:pt>
                <c:pt idx="262">
                  <c:v>24.468817543252218</c:v>
                </c:pt>
                <c:pt idx="263">
                  <c:v>16.92947789866782</c:v>
                </c:pt>
                <c:pt idx="264">
                  <c:v>13.709864588941018</c:v>
                </c:pt>
                <c:pt idx="265">
                  <c:v>7.7835908116251584</c:v>
                </c:pt>
                <c:pt idx="266">
                  <c:v>12.281866553731758</c:v>
                </c:pt>
                <c:pt idx="267">
                  <c:v>9.951227495059058</c:v>
                </c:pt>
                <c:pt idx="268">
                  <c:v>10.409808332098521</c:v>
                </c:pt>
                <c:pt idx="269">
                  <c:v>6.9952669385034891</c:v>
                </c:pt>
                <c:pt idx="270">
                  <c:v>5.4483861304643533</c:v>
                </c:pt>
                <c:pt idx="271">
                  <c:v>6.2130661530697209</c:v>
                </c:pt>
                <c:pt idx="272">
                  <c:v>9.297057733824559</c:v>
                </c:pt>
                <c:pt idx="273">
                  <c:v>39.575475091582327</c:v>
                </c:pt>
                <c:pt idx="274">
                  <c:v>14.357512292737534</c:v>
                </c:pt>
                <c:pt idx="275">
                  <c:v>26.215685717904375</c:v>
                </c:pt>
                <c:pt idx="276">
                  <c:v>20.324986645571581</c:v>
                </c:pt>
                <c:pt idx="277">
                  <c:v>14.667898994365256</c:v>
                </c:pt>
                <c:pt idx="278">
                  <c:v>24.431717043718617</c:v>
                </c:pt>
                <c:pt idx="279">
                  <c:v>13.71366140067199</c:v>
                </c:pt>
                <c:pt idx="280">
                  <c:v>8.243581399648173</c:v>
                </c:pt>
                <c:pt idx="281">
                  <c:v>15.488909232619866</c:v>
                </c:pt>
                <c:pt idx="282">
                  <c:v>28.629527557187551</c:v>
                </c:pt>
                <c:pt idx="283">
                  <c:v>25.010407176924431</c:v>
                </c:pt>
                <c:pt idx="284">
                  <c:v>32.906211530403098</c:v>
                </c:pt>
                <c:pt idx="285">
                  <c:v>33.044025161221114</c:v>
                </c:pt>
                <c:pt idx="286">
                  <c:v>22.959387349913047</c:v>
                </c:pt>
                <c:pt idx="287">
                  <c:v>21.099627967951527</c:v>
                </c:pt>
                <c:pt idx="288">
                  <c:v>41.289824851420455</c:v>
                </c:pt>
                <c:pt idx="289">
                  <c:v>48.564848781508168</c:v>
                </c:pt>
                <c:pt idx="290">
                  <c:v>44.834311056732886</c:v>
                </c:pt>
                <c:pt idx="291">
                  <c:v>38.362793902132552</c:v>
                </c:pt>
                <c:pt idx="292">
                  <c:v>37.265516721273819</c:v>
                </c:pt>
                <c:pt idx="293">
                  <c:v>32.253213852406617</c:v>
                </c:pt>
                <c:pt idx="294">
                  <c:v>30</c:v>
                </c:pt>
                <c:pt idx="295">
                  <c:v>28.716543408157673</c:v>
                </c:pt>
                <c:pt idx="296">
                  <c:v>27.331233959686781</c:v>
                </c:pt>
                <c:pt idx="297">
                  <c:v>32.943214146609549</c:v>
                </c:pt>
                <c:pt idx="298">
                  <c:v>31.65368146685395</c:v>
                </c:pt>
                <c:pt idx="299">
                  <c:v>35.081051375824131</c:v>
                </c:pt>
                <c:pt idx="300">
                  <c:v>25.681381246658169</c:v>
                </c:pt>
                <c:pt idx="301">
                  <c:v>26.327068925546783</c:v>
                </c:pt>
                <c:pt idx="302">
                  <c:v>17.931223340588371</c:v>
                </c:pt>
                <c:pt idx="303">
                  <c:v>26.981713529380585</c:v>
                </c:pt>
              </c:numCache>
            </c:numRef>
          </c:val>
          <c:smooth val="0"/>
        </c:ser>
        <c:dLbls>
          <c:showLegendKey val="0"/>
          <c:showVal val="0"/>
          <c:showCatName val="0"/>
          <c:showSerName val="0"/>
          <c:showPercent val="0"/>
          <c:showBubbleSize val="0"/>
        </c:dLbls>
        <c:marker val="1"/>
        <c:smooth val="0"/>
        <c:axId val="77777536"/>
        <c:axId val="77775616"/>
      </c:lineChart>
      <c:dateAx>
        <c:axId val="77755136"/>
        <c:scaling>
          <c:orientation val="minMax"/>
        </c:scaling>
        <c:delete val="0"/>
        <c:axPos val="b"/>
        <c:numFmt formatCode="[$-409]d\-mmm\-yy;@" sourceLinked="0"/>
        <c:majorTickMark val="out"/>
        <c:minorTickMark val="none"/>
        <c:tickLblPos val="nextTo"/>
        <c:spPr>
          <a:ln w="3175">
            <a:solidFill>
              <a:srgbClr val="000000"/>
            </a:solidFill>
            <a:prstDash val="solid"/>
          </a:ln>
        </c:spPr>
        <c:txPr>
          <a:bodyPr rot="-2700000" vert="horz"/>
          <a:lstStyle/>
          <a:p>
            <a:pPr>
              <a:defRPr sz="900" b="1" i="0" u="none" strike="noStrike" baseline="0">
                <a:solidFill>
                  <a:srgbClr val="000000"/>
                </a:solidFill>
                <a:latin typeface="Arial"/>
                <a:ea typeface="Arial"/>
                <a:cs typeface="Arial"/>
              </a:defRPr>
            </a:pPr>
            <a:endParaRPr lang="en-US"/>
          </a:p>
        </c:txPr>
        <c:crossAx val="77757056"/>
        <c:crosses val="autoZero"/>
        <c:auto val="1"/>
        <c:lblOffset val="100"/>
        <c:baseTimeUnit val="days"/>
        <c:minorUnit val="1"/>
      </c:dateAx>
      <c:valAx>
        <c:axId val="77757056"/>
        <c:scaling>
          <c:orientation val="minMax"/>
          <c:max val="100"/>
          <c:min val="0"/>
        </c:scaling>
        <c:delete val="0"/>
        <c:axPos val="l"/>
        <c:majorGridlines>
          <c:spPr>
            <a:ln>
              <a:prstDash val="lgDash"/>
            </a:ln>
          </c:spPr>
        </c:majorGridlines>
        <c:title>
          <c:tx>
            <c:rich>
              <a:bodyPr/>
              <a:lstStyle/>
              <a:p>
                <a:pPr>
                  <a:defRPr sz="1800" b="1" i="0" u="none" strike="noStrike" baseline="0">
                    <a:solidFill>
                      <a:srgbClr val="0070C0"/>
                    </a:solidFill>
                    <a:latin typeface="Arial"/>
                    <a:ea typeface="Arial"/>
                    <a:cs typeface="Arial"/>
                  </a:defRPr>
                </a:pPr>
                <a:r>
                  <a:rPr lang="en-US" sz="1800">
                    <a:solidFill>
                      <a:srgbClr val="0070C0"/>
                    </a:solidFill>
                  </a:rPr>
                  <a:t>BC Percentage in Fine Mass (%)</a:t>
                </a:r>
              </a:p>
            </c:rich>
          </c:tx>
          <c:layout>
            <c:manualLayout>
              <c:xMode val="edge"/>
              <c:yMode val="edge"/>
              <c:x val="2.1748830629837686E-2"/>
              <c:y val="0.18075681484696299"/>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600" b="1" i="0" u="none" strike="noStrike" baseline="0">
                <a:solidFill>
                  <a:srgbClr val="0070C0"/>
                </a:solidFill>
                <a:latin typeface="Arial"/>
                <a:ea typeface="Arial"/>
                <a:cs typeface="Arial"/>
              </a:defRPr>
            </a:pPr>
            <a:endParaRPr lang="en-US"/>
          </a:p>
        </c:txPr>
        <c:crossAx val="77755136"/>
        <c:crosses val="autoZero"/>
        <c:crossBetween val="between"/>
      </c:valAx>
      <c:valAx>
        <c:axId val="77775616"/>
        <c:scaling>
          <c:orientation val="minMax"/>
          <c:max val="100"/>
          <c:min val="0"/>
        </c:scaling>
        <c:delete val="0"/>
        <c:axPos val="r"/>
        <c:title>
          <c:tx>
            <c:rich>
              <a:bodyPr rot="-5400000" vert="horz"/>
              <a:lstStyle/>
              <a:p>
                <a:pPr>
                  <a:defRPr sz="1600" b="1">
                    <a:solidFill>
                      <a:srgbClr val="FF0000"/>
                    </a:solidFill>
                  </a:defRPr>
                </a:pPr>
                <a:r>
                  <a:rPr lang="en-US" sz="1600" b="1">
                    <a:solidFill>
                      <a:srgbClr val="FF0000"/>
                    </a:solidFill>
                  </a:rPr>
                  <a:t>BC Percentage in COARSE Mode (%)</a:t>
                </a:r>
              </a:p>
            </c:rich>
          </c:tx>
          <c:layout/>
          <c:overlay val="0"/>
        </c:title>
        <c:numFmt formatCode="0" sourceLinked="0"/>
        <c:majorTickMark val="out"/>
        <c:minorTickMark val="none"/>
        <c:tickLblPos val="nextTo"/>
        <c:txPr>
          <a:bodyPr/>
          <a:lstStyle/>
          <a:p>
            <a:pPr>
              <a:defRPr sz="1400" b="1">
                <a:solidFill>
                  <a:srgbClr val="FF0000"/>
                </a:solidFill>
              </a:defRPr>
            </a:pPr>
            <a:endParaRPr lang="en-US"/>
          </a:p>
        </c:txPr>
        <c:crossAx val="77777536"/>
        <c:crosses val="max"/>
        <c:crossBetween val="between"/>
      </c:valAx>
      <c:dateAx>
        <c:axId val="77777536"/>
        <c:scaling>
          <c:orientation val="minMax"/>
        </c:scaling>
        <c:delete val="1"/>
        <c:axPos val="b"/>
        <c:numFmt formatCode="m/d/yy\ h:mm;@" sourceLinked="1"/>
        <c:majorTickMark val="out"/>
        <c:minorTickMark val="none"/>
        <c:tickLblPos val="nextTo"/>
        <c:crossAx val="77775616"/>
        <c:crosses val="autoZero"/>
        <c:auto val="1"/>
        <c:lblOffset val="100"/>
        <c:baseTimeUnit val="days"/>
      </c:dateAx>
      <c:spPr>
        <a:solidFill>
          <a:schemeClr val="bg1"/>
        </a:solidFill>
        <a:ln w="38100">
          <a:solidFill>
            <a:schemeClr val="tx1"/>
          </a:solidFill>
          <a:prstDash val="solid"/>
        </a:ln>
      </c:spPr>
    </c:plotArea>
    <c:legend>
      <c:legendPos val="t"/>
      <c:legendEntry>
        <c:idx val="0"/>
        <c:txPr>
          <a:bodyPr/>
          <a:lstStyle/>
          <a:p>
            <a:pPr>
              <a:defRPr sz="1600" b="1" i="0" u="none" strike="noStrike" baseline="0">
                <a:solidFill>
                  <a:srgbClr val="0070C0"/>
                </a:solidFill>
                <a:latin typeface="Arial"/>
                <a:ea typeface="Arial"/>
                <a:cs typeface="Arial"/>
              </a:defRPr>
            </a:pPr>
            <a:endParaRPr lang="en-US"/>
          </a:p>
        </c:txPr>
      </c:legendEntry>
      <c:legendEntry>
        <c:idx val="1"/>
        <c:txPr>
          <a:bodyPr/>
          <a:lstStyle/>
          <a:p>
            <a:pPr>
              <a:defRPr sz="1600" b="1" i="0" u="none" strike="noStrike" baseline="0">
                <a:solidFill>
                  <a:srgbClr val="FF0000"/>
                </a:solidFill>
                <a:latin typeface="Arial"/>
                <a:ea typeface="Arial"/>
                <a:cs typeface="Arial"/>
              </a:defRPr>
            </a:pPr>
            <a:endParaRPr lang="en-US"/>
          </a:p>
        </c:txPr>
      </c:legendEntry>
      <c:layout>
        <c:manualLayout>
          <c:xMode val="edge"/>
          <c:yMode val="edge"/>
          <c:x val="0.49448245843688526"/>
          <c:y val="2.2849387920998065E-2"/>
          <c:w val="0.42941351205943956"/>
          <c:h val="8.5443170000942509E-2"/>
        </c:manualLayout>
      </c:layout>
      <c:overlay val="0"/>
      <c:spPr>
        <a:solidFill>
          <a:schemeClr val="bg1"/>
        </a:solidFill>
        <a:ln w="3175">
          <a:solidFill>
            <a:srgbClr val="000000"/>
          </a:solidFill>
          <a:prstDash val="solid"/>
        </a:ln>
      </c:spPr>
      <c:txPr>
        <a:bodyPr/>
        <a:lstStyle/>
        <a:p>
          <a:pPr>
            <a:defRPr sz="1600" b="1" i="0" u="none" strike="noStrike" baseline="0">
              <a:solidFill>
                <a:srgbClr val="000000"/>
              </a:solidFill>
              <a:latin typeface="Arial"/>
              <a:ea typeface="Arial"/>
              <a:cs typeface="Arial"/>
            </a:defRPr>
          </a:pPr>
          <a:endParaRPr lang="en-US"/>
        </a:p>
      </c:txPr>
    </c:legend>
    <c:plotVisOnly val="1"/>
    <c:dispBlanksAs val="gap"/>
    <c:showDLblsOverMax val="0"/>
  </c:chart>
  <c:spPr>
    <a:solidFill>
      <a:schemeClr val="bg1"/>
    </a:solidFill>
    <a:ln w="3175">
      <a:noFill/>
      <a:prstDash val="solid"/>
    </a:ln>
    <a:effectLst>
      <a:outerShdw blurRad="50800" dist="76200" dir="5400000" algn="t" rotWithShape="0">
        <a:prstClr val="black">
          <a:alpha val="40000"/>
        </a:prstClr>
      </a:outerShdw>
    </a:effectLst>
  </c:spPr>
  <c:txPr>
    <a:bodyPr/>
    <a:lstStyle/>
    <a:p>
      <a:pPr>
        <a:defRPr sz="15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US" sz="1400"/>
              <a:t>Manaus ZF2 - Concentração OC, EC e TC (ug m</a:t>
            </a:r>
            <a:r>
              <a:rPr lang="en-US" sz="1400" baseline="30000"/>
              <a:t>-3</a:t>
            </a:r>
            <a:r>
              <a:rPr lang="en-US" sz="1400" baseline="0"/>
              <a:t>)</a:t>
            </a:r>
            <a:endParaRPr lang="en-US" sz="1400" baseline="30000"/>
          </a:p>
        </c:rich>
      </c:tx>
      <c:layout>
        <c:manualLayout>
          <c:xMode val="edge"/>
          <c:yMode val="edge"/>
          <c:x val="6.0678016071235574E-2"/>
          <c:y val="2.1519816733624793E-3"/>
        </c:manualLayout>
      </c:layout>
      <c:overlay val="0"/>
    </c:title>
    <c:autoTitleDeleted val="0"/>
    <c:plotArea>
      <c:layout>
        <c:manualLayout>
          <c:layoutTarget val="inner"/>
          <c:xMode val="edge"/>
          <c:yMode val="edge"/>
          <c:x val="9.9749436370503375E-2"/>
          <c:y val="0.11691944200601539"/>
          <c:w val="0.77464516454673937"/>
          <c:h val="0.70394580713021715"/>
        </c:manualLayout>
      </c:layout>
      <c:lineChart>
        <c:grouping val="standard"/>
        <c:varyColors val="0"/>
        <c:ser>
          <c:idx val="0"/>
          <c:order val="0"/>
          <c:tx>
            <c:v>OC</c:v>
          </c:tx>
          <c:errBars>
            <c:errDir val="y"/>
            <c:errBarType val="both"/>
            <c:errValType val="cust"/>
            <c:noEndCap val="0"/>
            <c:plus>
              <c:numRef>
                <c:f>OCEC_MANAUS_ZF2!$AL$4:$AL$49</c:f>
                <c:numCache>
                  <c:formatCode>General</c:formatCode>
                  <c:ptCount val="46"/>
                  <c:pt idx="0">
                    <c:v>0.13660607738813346</c:v>
                  </c:pt>
                  <c:pt idx="1">
                    <c:v>0.15193798449612503</c:v>
                  </c:pt>
                  <c:pt idx="2">
                    <c:v>0.11774654991502702</c:v>
                  </c:pt>
                  <c:pt idx="3">
                    <c:v>0.10985087947640383</c:v>
                  </c:pt>
                  <c:pt idx="4">
                    <c:v>0.11894667701677977</c:v>
                  </c:pt>
                  <c:pt idx="5">
                    <c:v>0.10249005750183686</c:v>
                  </c:pt>
                  <c:pt idx="6">
                    <c:v>8.2976992889296844E-2</c:v>
                  </c:pt>
                  <c:pt idx="7">
                    <c:v>0.11416036813619103</c:v>
                  </c:pt>
                  <c:pt idx="8">
                    <c:v>9.7166703272567781E-2</c:v>
                  </c:pt>
                  <c:pt idx="9">
                    <c:v>0.10110268130625322</c:v>
                  </c:pt>
                  <c:pt idx="10">
                    <c:v>0.11552768474310561</c:v>
                  </c:pt>
                  <c:pt idx="11">
                    <c:v>0.13897217097170933</c:v>
                  </c:pt>
                  <c:pt idx="12">
                    <c:v>0.1380648290356476</c:v>
                  </c:pt>
                  <c:pt idx="13">
                    <c:v>0.12761045729857046</c:v>
                  </c:pt>
                  <c:pt idx="14">
                    <c:v>0.16416581020897722</c:v>
                  </c:pt>
                  <c:pt idx="15">
                    <c:v>0.14262350936967455</c:v>
                  </c:pt>
                  <c:pt idx="16">
                    <c:v>0.15693786693627174</c:v>
                  </c:pt>
                  <c:pt idx="17">
                    <c:v>0.23316200520659155</c:v>
                  </c:pt>
                  <c:pt idx="18">
                    <c:v>0.28120347692455644</c:v>
                  </c:pt>
                  <c:pt idx="19">
                    <c:v>0.47477418117216946</c:v>
                  </c:pt>
                  <c:pt idx="20">
                    <c:v>0.5182419189527856</c:v>
                  </c:pt>
                  <c:pt idx="21">
                    <c:v>0.32448684590921606</c:v>
                  </c:pt>
                  <c:pt idx="22">
                    <c:v>0.80759381295456023</c:v>
                  </c:pt>
                  <c:pt idx="23">
                    <c:v>0.6089012900238826</c:v>
                  </c:pt>
                  <c:pt idx="24">
                    <c:v>0.13033058348889046</c:v>
                  </c:pt>
                  <c:pt idx="25">
                    <c:v>0.27282220479543573</c:v>
                  </c:pt>
                  <c:pt idx="26">
                    <c:v>0.20484911686111135</c:v>
                  </c:pt>
                  <c:pt idx="27">
                    <c:v>0.46323722067648981</c:v>
                  </c:pt>
                  <c:pt idx="28">
                    <c:v>0.48808692563055639</c:v>
                  </c:pt>
                  <c:pt idx="29">
                    <c:v>0.29457708133146421</c:v>
                  </c:pt>
                  <c:pt idx="30">
                    <c:v>0.52808190545630729</c:v>
                  </c:pt>
                  <c:pt idx="31">
                    <c:v>0.28777959024292249</c:v>
                  </c:pt>
                  <c:pt idx="32">
                    <c:v>0.26441762540266495</c:v>
                  </c:pt>
                  <c:pt idx="33">
                    <c:v>0.32303244587300739</c:v>
                  </c:pt>
                  <c:pt idx="34">
                    <c:v>0.26666369565368164</c:v>
                  </c:pt>
                  <c:pt idx="35">
                    <c:v>0.25680706066549586</c:v>
                  </c:pt>
                  <c:pt idx="36">
                    <c:v>0.42117464297823726</c:v>
                  </c:pt>
                  <c:pt idx="37">
                    <c:v>0.27009774982755463</c:v>
                  </c:pt>
                  <c:pt idx="38">
                    <c:v>0.25691835148013847</c:v>
                  </c:pt>
                  <c:pt idx="39">
                    <c:v>0.24996924484079155</c:v>
                  </c:pt>
                  <c:pt idx="40">
                    <c:v>0.2761978141701063</c:v>
                  </c:pt>
                  <c:pt idx="41">
                    <c:v>0.24708118381754049</c:v>
                  </c:pt>
                  <c:pt idx="42">
                    <c:v>0.18654230512991229</c:v>
                  </c:pt>
                  <c:pt idx="43">
                    <c:v>0.33599184604136417</c:v>
                  </c:pt>
                  <c:pt idx="44">
                    <c:v>0.18711052883330248</c:v>
                  </c:pt>
                  <c:pt idx="45">
                    <c:v>0.21594638262149843</c:v>
                  </c:pt>
                </c:numCache>
              </c:numRef>
            </c:plus>
            <c:minus>
              <c:numRef>
                <c:f>OCEC_MANAUS_ZF2!$AL$4:$AL$49</c:f>
                <c:numCache>
                  <c:formatCode>General</c:formatCode>
                  <c:ptCount val="46"/>
                  <c:pt idx="0">
                    <c:v>0.13660607738813346</c:v>
                  </c:pt>
                  <c:pt idx="1">
                    <c:v>0.15193798449612503</c:v>
                  </c:pt>
                  <c:pt idx="2">
                    <c:v>0.11774654991502702</c:v>
                  </c:pt>
                  <c:pt idx="3">
                    <c:v>0.10985087947640383</c:v>
                  </c:pt>
                  <c:pt idx="4">
                    <c:v>0.11894667701677977</c:v>
                  </c:pt>
                  <c:pt idx="5">
                    <c:v>0.10249005750183686</c:v>
                  </c:pt>
                  <c:pt idx="6">
                    <c:v>8.2976992889296844E-2</c:v>
                  </c:pt>
                  <c:pt idx="7">
                    <c:v>0.11416036813619103</c:v>
                  </c:pt>
                  <c:pt idx="8">
                    <c:v>9.7166703272567781E-2</c:v>
                  </c:pt>
                  <c:pt idx="9">
                    <c:v>0.10110268130625322</c:v>
                  </c:pt>
                  <c:pt idx="10">
                    <c:v>0.11552768474310561</c:v>
                  </c:pt>
                  <c:pt idx="11">
                    <c:v>0.13897217097170933</c:v>
                  </c:pt>
                  <c:pt idx="12">
                    <c:v>0.1380648290356476</c:v>
                  </c:pt>
                  <c:pt idx="13">
                    <c:v>0.12761045729857046</c:v>
                  </c:pt>
                  <c:pt idx="14">
                    <c:v>0.16416581020897722</c:v>
                  </c:pt>
                  <c:pt idx="15">
                    <c:v>0.14262350936967455</c:v>
                  </c:pt>
                  <c:pt idx="16">
                    <c:v>0.15693786693627174</c:v>
                  </c:pt>
                  <c:pt idx="17">
                    <c:v>0.23316200520659155</c:v>
                  </c:pt>
                  <c:pt idx="18">
                    <c:v>0.28120347692455644</c:v>
                  </c:pt>
                  <c:pt idx="19">
                    <c:v>0.47477418117216946</c:v>
                  </c:pt>
                  <c:pt idx="20">
                    <c:v>0.5182419189527856</c:v>
                  </c:pt>
                  <c:pt idx="21">
                    <c:v>0.32448684590921606</c:v>
                  </c:pt>
                  <c:pt idx="22">
                    <c:v>0.80759381295456023</c:v>
                  </c:pt>
                  <c:pt idx="23">
                    <c:v>0.6089012900238826</c:v>
                  </c:pt>
                  <c:pt idx="24">
                    <c:v>0.13033058348889046</c:v>
                  </c:pt>
                  <c:pt idx="25">
                    <c:v>0.27282220479543573</c:v>
                  </c:pt>
                  <c:pt idx="26">
                    <c:v>0.20484911686111135</c:v>
                  </c:pt>
                  <c:pt idx="27">
                    <c:v>0.46323722067648981</c:v>
                  </c:pt>
                  <c:pt idx="28">
                    <c:v>0.48808692563055639</c:v>
                  </c:pt>
                  <c:pt idx="29">
                    <c:v>0.29457708133146421</c:v>
                  </c:pt>
                  <c:pt idx="30">
                    <c:v>0.52808190545630729</c:v>
                  </c:pt>
                  <c:pt idx="31">
                    <c:v>0.28777959024292249</c:v>
                  </c:pt>
                  <c:pt idx="32">
                    <c:v>0.26441762540266495</c:v>
                  </c:pt>
                  <c:pt idx="33">
                    <c:v>0.32303244587300739</c:v>
                  </c:pt>
                  <c:pt idx="34">
                    <c:v>0.26666369565368164</c:v>
                  </c:pt>
                  <c:pt idx="35">
                    <c:v>0.25680706066549586</c:v>
                  </c:pt>
                  <c:pt idx="36">
                    <c:v>0.42117464297823726</c:v>
                  </c:pt>
                  <c:pt idx="37">
                    <c:v>0.27009774982755463</c:v>
                  </c:pt>
                  <c:pt idx="38">
                    <c:v>0.25691835148013847</c:v>
                  </c:pt>
                  <c:pt idx="39">
                    <c:v>0.24996924484079155</c:v>
                  </c:pt>
                  <c:pt idx="40">
                    <c:v>0.2761978141701063</c:v>
                  </c:pt>
                  <c:pt idx="41">
                    <c:v>0.24708118381754049</c:v>
                  </c:pt>
                  <c:pt idx="42">
                    <c:v>0.18654230512991229</c:v>
                  </c:pt>
                  <c:pt idx="43">
                    <c:v>0.33599184604136417</c:v>
                  </c:pt>
                  <c:pt idx="44">
                    <c:v>0.18711052883330248</c:v>
                  </c:pt>
                  <c:pt idx="45">
                    <c:v>0.21594638262149843</c:v>
                  </c:pt>
                </c:numCache>
              </c:numRef>
            </c:minus>
          </c:errBars>
          <c:cat>
            <c:numRef>
              <c:f>OCEC_MANAUS_ZF2!$B$4:$B$119</c:f>
              <c:numCache>
                <c:formatCode>[$-409]dd/mmm/yy;@</c:formatCode>
                <c:ptCount val="116"/>
                <c:pt idx="0">
                  <c:v>40314.116319444445</c:v>
                </c:pt>
                <c:pt idx="1">
                  <c:v>40318.119791666672</c:v>
                </c:pt>
                <c:pt idx="2">
                  <c:v>40323.154513888891</c:v>
                </c:pt>
                <c:pt idx="3">
                  <c:v>40328.65625</c:v>
                </c:pt>
                <c:pt idx="4">
                  <c:v>40332.126736111109</c:v>
                </c:pt>
                <c:pt idx="5">
                  <c:v>40335.635416666664</c:v>
                </c:pt>
                <c:pt idx="6">
                  <c:v>40339.152083333334</c:v>
                </c:pt>
                <c:pt idx="7">
                  <c:v>40342.203125</c:v>
                </c:pt>
                <c:pt idx="8">
                  <c:v>40345.6875</c:v>
                </c:pt>
                <c:pt idx="9">
                  <c:v>40349.696180555555</c:v>
                </c:pt>
                <c:pt idx="10">
                  <c:v>40355.194444444445</c:v>
                </c:pt>
                <c:pt idx="11">
                  <c:v>40361.640625</c:v>
                </c:pt>
                <c:pt idx="12">
                  <c:v>40370.670138888891</c:v>
                </c:pt>
                <c:pt idx="13">
                  <c:v>40373.720486111109</c:v>
                </c:pt>
                <c:pt idx="14">
                  <c:v>40377.251736111109</c:v>
                </c:pt>
                <c:pt idx="15">
                  <c:v>40381.189236111109</c:v>
                </c:pt>
                <c:pt idx="16">
                  <c:v>40384.684027777781</c:v>
                </c:pt>
                <c:pt idx="17">
                  <c:v>40388.204861111109</c:v>
                </c:pt>
                <c:pt idx="18">
                  <c:v>40391.697916666664</c:v>
                </c:pt>
                <c:pt idx="19">
                  <c:v>40395.1875</c:v>
                </c:pt>
                <c:pt idx="20">
                  <c:v>40398.671875</c:v>
                </c:pt>
                <c:pt idx="21">
                  <c:v>40402.180555555555</c:v>
                </c:pt>
                <c:pt idx="22">
                  <c:v>40406.173611111109</c:v>
                </c:pt>
                <c:pt idx="23">
                  <c:v>40409.673611111109</c:v>
                </c:pt>
                <c:pt idx="24">
                  <c:v>40412.654513888891</c:v>
                </c:pt>
                <c:pt idx="25">
                  <c:v>40417.670138888891</c:v>
                </c:pt>
                <c:pt idx="26">
                  <c:v>40422.204861111109</c:v>
                </c:pt>
                <c:pt idx="27">
                  <c:v>40426.685763888891</c:v>
                </c:pt>
                <c:pt idx="28">
                  <c:v>40430.65625</c:v>
                </c:pt>
                <c:pt idx="29">
                  <c:v>40433.659722222219</c:v>
                </c:pt>
                <c:pt idx="30">
                  <c:v>40436.685763888891</c:v>
                </c:pt>
                <c:pt idx="31">
                  <c:v>40440.171875</c:v>
                </c:pt>
                <c:pt idx="32">
                  <c:v>40444.131944444438</c:v>
                </c:pt>
                <c:pt idx="33">
                  <c:v>40447.651041666664</c:v>
                </c:pt>
                <c:pt idx="34">
                  <c:v>40453.197916666664</c:v>
                </c:pt>
                <c:pt idx="35">
                  <c:v>40458.170138888891</c:v>
                </c:pt>
                <c:pt idx="36">
                  <c:v>40461.15625</c:v>
                </c:pt>
                <c:pt idx="37">
                  <c:v>40466.671875</c:v>
                </c:pt>
                <c:pt idx="38">
                  <c:v>40474.151041666664</c:v>
                </c:pt>
                <c:pt idx="39">
                  <c:v>40479.164930555555</c:v>
                </c:pt>
                <c:pt idx="40">
                  <c:v>40483.149305555555</c:v>
                </c:pt>
                <c:pt idx="41">
                  <c:v>40486.623263888891</c:v>
                </c:pt>
                <c:pt idx="42">
                  <c:v>40489.677083333328</c:v>
                </c:pt>
                <c:pt idx="43">
                  <c:v>40492.697916666672</c:v>
                </c:pt>
                <c:pt idx="44">
                  <c:v>40497.149305555555</c:v>
                </c:pt>
                <c:pt idx="45">
                  <c:v>40504.677083333336</c:v>
                </c:pt>
                <c:pt idx="46">
                  <c:v>40512.213541666672</c:v>
                </c:pt>
                <c:pt idx="47">
                  <c:v>40517.659722222219</c:v>
                </c:pt>
                <c:pt idx="48">
                  <c:v>40521.085069444445</c:v>
                </c:pt>
                <c:pt idx="49">
                  <c:v>40524.722222222219</c:v>
                </c:pt>
                <c:pt idx="50">
                  <c:v>40530.763888888891</c:v>
                </c:pt>
                <c:pt idx="51">
                  <c:v>40538.149305555562</c:v>
                </c:pt>
                <c:pt idx="52">
                  <c:v>40545.173611111109</c:v>
                </c:pt>
                <c:pt idx="53">
                  <c:v>40549.684027777781</c:v>
                </c:pt>
                <c:pt idx="54">
                  <c:v>40552.657986111109</c:v>
                </c:pt>
                <c:pt idx="55">
                  <c:v>40557.668402777781</c:v>
                </c:pt>
                <c:pt idx="56">
                  <c:v>40562.670138888891</c:v>
                </c:pt>
                <c:pt idx="57">
                  <c:v>40567.175347222219</c:v>
                </c:pt>
                <c:pt idx="58">
                  <c:v>40570.668402777781</c:v>
                </c:pt>
                <c:pt idx="59">
                  <c:v>40574.145833333336</c:v>
                </c:pt>
                <c:pt idx="60">
                  <c:v>40577.666666666664</c:v>
                </c:pt>
                <c:pt idx="61">
                  <c:v>40580.647569444445</c:v>
                </c:pt>
                <c:pt idx="62">
                  <c:v>40584.126736111109</c:v>
                </c:pt>
                <c:pt idx="63">
                  <c:v>40588.185763888891</c:v>
                </c:pt>
                <c:pt idx="64">
                  <c:v>40594.215277777781</c:v>
                </c:pt>
                <c:pt idx="65">
                  <c:v>40601.652777777781</c:v>
                </c:pt>
                <c:pt idx="66">
                  <c:v>40609.109375</c:v>
                </c:pt>
                <c:pt idx="67">
                  <c:v>40614.626736111109</c:v>
                </c:pt>
                <c:pt idx="68">
                  <c:v>40618.59375</c:v>
                </c:pt>
                <c:pt idx="69">
                  <c:v>40656.708333333328</c:v>
                </c:pt>
                <c:pt idx="70">
                  <c:v>40661.690972222219</c:v>
                </c:pt>
                <c:pt idx="71">
                  <c:v>40665.524305555562</c:v>
                </c:pt>
                <c:pt idx="72">
                  <c:v>40672.050347222219</c:v>
                </c:pt>
                <c:pt idx="73">
                  <c:v>40691.116319444445</c:v>
                </c:pt>
                <c:pt idx="74">
                  <c:v>40700.184027777781</c:v>
                </c:pt>
                <c:pt idx="75">
                  <c:v>40708.161458333328</c:v>
                </c:pt>
                <c:pt idx="76">
                  <c:v>40714.673611111109</c:v>
                </c:pt>
                <c:pt idx="77">
                  <c:v>40720.659722222219</c:v>
                </c:pt>
                <c:pt idx="78">
                  <c:v>40724.131944444445</c:v>
                </c:pt>
                <c:pt idx="79">
                  <c:v>40728.637152777781</c:v>
                </c:pt>
                <c:pt idx="80">
                  <c:v>40734.154513888891</c:v>
                </c:pt>
                <c:pt idx="81">
                  <c:v>40738.15625</c:v>
                </c:pt>
                <c:pt idx="82">
                  <c:v>40742.673611111109</c:v>
                </c:pt>
                <c:pt idx="83">
                  <c:v>40749.182291666672</c:v>
                </c:pt>
                <c:pt idx="84">
                  <c:v>40755.680902777778</c:v>
                </c:pt>
                <c:pt idx="85">
                  <c:v>40760.141319444447</c:v>
                </c:pt>
                <c:pt idx="86">
                  <c:v>40764.118055555562</c:v>
                </c:pt>
                <c:pt idx="87">
                  <c:v>40770.145833333336</c:v>
                </c:pt>
                <c:pt idx="88">
                  <c:v>40805.131944444438</c:v>
                </c:pt>
                <c:pt idx="89">
                  <c:v>40812.140625</c:v>
                </c:pt>
                <c:pt idx="90">
                  <c:v>40819.137152777781</c:v>
                </c:pt>
                <c:pt idx="91">
                  <c:v>40829.668402777781</c:v>
                </c:pt>
                <c:pt idx="92">
                  <c:v>40839.149305555562</c:v>
                </c:pt>
                <c:pt idx="93">
                  <c:v>40847.175347222219</c:v>
                </c:pt>
                <c:pt idx="94">
                  <c:v>40854.152777777781</c:v>
                </c:pt>
                <c:pt idx="95">
                  <c:v>40864.638888888891</c:v>
                </c:pt>
                <c:pt idx="96">
                  <c:v>40875.130208333336</c:v>
                </c:pt>
                <c:pt idx="97">
                  <c:v>40882.630208333328</c:v>
                </c:pt>
                <c:pt idx="98">
                  <c:v>40892.159722222219</c:v>
                </c:pt>
                <c:pt idx="99">
                  <c:v>40898.642361111109</c:v>
                </c:pt>
                <c:pt idx="100">
                  <c:v>40903.149305555555</c:v>
                </c:pt>
                <c:pt idx="101">
                  <c:v>40909.180555555555</c:v>
                </c:pt>
                <c:pt idx="102">
                  <c:v>40913.159722222219</c:v>
                </c:pt>
                <c:pt idx="103">
                  <c:v>40918.133680555555</c:v>
                </c:pt>
                <c:pt idx="104">
                  <c:v>40924.619791666672</c:v>
                </c:pt>
                <c:pt idx="105">
                  <c:v>40931.133680555555</c:v>
                </c:pt>
                <c:pt idx="106">
                  <c:v>40938.231249999997</c:v>
                </c:pt>
                <c:pt idx="107">
                  <c:v>40948.223958333328</c:v>
                </c:pt>
                <c:pt idx="108">
                  <c:v>40959.59652777778</c:v>
                </c:pt>
                <c:pt idx="109">
                  <c:v>40970.124305555553</c:v>
                </c:pt>
                <c:pt idx="110">
                  <c:v>40979.149305555555</c:v>
                </c:pt>
                <c:pt idx="111">
                  <c:v>40986.121527777781</c:v>
                </c:pt>
                <c:pt idx="112">
                  <c:v>40993.138888888891</c:v>
                </c:pt>
                <c:pt idx="113">
                  <c:v>41000.611111111109</c:v>
                </c:pt>
                <c:pt idx="114">
                  <c:v>41084.164930555562</c:v>
                </c:pt>
                <c:pt idx="115">
                  <c:v>41091.163194444445</c:v>
                </c:pt>
              </c:numCache>
            </c:numRef>
          </c:cat>
          <c:val>
            <c:numRef>
              <c:f>OCEC_MANAUS_ZF2!$AK$4:$AK$119</c:f>
              <c:numCache>
                <c:formatCode>0.00</c:formatCode>
                <c:ptCount val="116"/>
                <c:pt idx="0">
                  <c:v>2.7311985337262632</c:v>
                </c:pt>
                <c:pt idx="1">
                  <c:v>3.0408467501490954</c:v>
                </c:pt>
                <c:pt idx="2">
                  <c:v>2.3537972626067223</c:v>
                </c:pt>
                <c:pt idx="3">
                  <c:v>2.2074299951656502</c:v>
                </c:pt>
                <c:pt idx="4">
                  <c:v>2.3789335403355958</c:v>
                </c:pt>
                <c:pt idx="5">
                  <c:v>2.0657598095093417</c:v>
                </c:pt>
                <c:pt idx="6">
                  <c:v>1.6584124529912452</c:v>
                </c:pt>
                <c:pt idx="7">
                  <c:v>2.2787566661103238</c:v>
                </c:pt>
                <c:pt idx="8">
                  <c:v>1.9494838567977206</c:v>
                </c:pt>
                <c:pt idx="9">
                  <c:v>2.0319494840016961</c:v>
                </c:pt>
                <c:pt idx="10">
                  <c:v>2.3160407610632094</c:v>
                </c:pt>
                <c:pt idx="11">
                  <c:v>2.7828067343173348</c:v>
                </c:pt>
                <c:pt idx="12">
                  <c:v>2.7691312809734874</c:v>
                </c:pt>
                <c:pt idx="13">
                  <c:v>2.5505432131085035</c:v>
                </c:pt>
                <c:pt idx="14">
                  <c:v>3.2894826995546724</c:v>
                </c:pt>
                <c:pt idx="15">
                  <c:v>2.8643952299829283</c:v>
                </c:pt>
                <c:pt idx="16">
                  <c:v>3.1437237269196205</c:v>
                </c:pt>
                <c:pt idx="17">
                  <c:v>4.6679126894065126</c:v>
                </c:pt>
                <c:pt idx="18">
                  <c:v>5.6299524564184198</c:v>
                </c:pt>
                <c:pt idx="19">
                  <c:v>9.5024896369383054</c:v>
                </c:pt>
                <c:pt idx="20">
                  <c:v>10.364838379055712</c:v>
                </c:pt>
                <c:pt idx="21">
                  <c:v>6.5059265683722369</c:v>
                </c:pt>
                <c:pt idx="22">
                  <c:v>16.14846177484905</c:v>
                </c:pt>
                <c:pt idx="23">
                  <c:v>12.17977753031086</c:v>
                </c:pt>
                <c:pt idx="24">
                  <c:v>2.6049256337688971</c:v>
                </c:pt>
                <c:pt idx="25">
                  <c:v>5.4541686813566264</c:v>
                </c:pt>
                <c:pt idx="26">
                  <c:v>4.0958417519390364</c:v>
                </c:pt>
                <c:pt idx="27">
                  <c:v>9.2664911602140982</c:v>
                </c:pt>
                <c:pt idx="28">
                  <c:v>9.7531635490547224</c:v>
                </c:pt>
                <c:pt idx="29">
                  <c:v>5.8872299011999587</c:v>
                </c:pt>
                <c:pt idx="30">
                  <c:v>10.56617490987148</c:v>
                </c:pt>
                <c:pt idx="31">
                  <c:v>5.7591196457925911</c:v>
                </c:pt>
                <c:pt idx="32">
                  <c:v>5.2929544408650804</c:v>
                </c:pt>
                <c:pt idx="33">
                  <c:v>6.4640442719388904</c:v>
                </c:pt>
                <c:pt idx="34">
                  <c:v>5.3352155139552337</c:v>
                </c:pt>
                <c:pt idx="35">
                  <c:v>5.1408562361636436</c:v>
                </c:pt>
                <c:pt idx="36">
                  <c:v>8.4279077066230101</c:v>
                </c:pt>
                <c:pt idx="37">
                  <c:v>5.4036949807669501</c:v>
                </c:pt>
                <c:pt idx="38">
                  <c:v>5.1403011067764997</c:v>
                </c:pt>
                <c:pt idx="39">
                  <c:v>4.9951927437641341</c:v>
                </c:pt>
                <c:pt idx="40">
                  <c:v>5.5557900281530763</c:v>
                </c:pt>
                <c:pt idx="41">
                  <c:v>4.8983316740579941</c:v>
                </c:pt>
                <c:pt idx="42">
                  <c:v>3.7352875860537207</c:v>
                </c:pt>
                <c:pt idx="43">
                  <c:v>6.713475676501802</c:v>
                </c:pt>
                <c:pt idx="44">
                  <c:v>3.7404051246699708</c:v>
                </c:pt>
                <c:pt idx="45">
                  <c:v>4.3173671478482998</c:v>
                </c:pt>
                <c:pt idx="46">
                  <c:v>5.2642093729732293</c:v>
                </c:pt>
                <c:pt idx="47">
                  <c:v>4.1211459357691345</c:v>
                </c:pt>
                <c:pt idx="48">
                  <c:v>3.3533695218150092</c:v>
                </c:pt>
                <c:pt idx="49">
                  <c:v>3.7128507378795299</c:v>
                </c:pt>
                <c:pt idx="50">
                  <c:v>2.7619608959756969</c:v>
                </c:pt>
                <c:pt idx="51">
                  <c:v>1.6502168695393886</c:v>
                </c:pt>
                <c:pt idx="52">
                  <c:v>2.416133859682688</c:v>
                </c:pt>
                <c:pt idx="53">
                  <c:v>2.1309313609516281</c:v>
                </c:pt>
                <c:pt idx="54">
                  <c:v>1.9466984842836474</c:v>
                </c:pt>
                <c:pt idx="55">
                  <c:v>1.4209339311486482</c:v>
                </c:pt>
                <c:pt idx="56">
                  <c:v>1.7029565690400486</c:v>
                </c:pt>
                <c:pt idx="57">
                  <c:v>1.5933228857706361</c:v>
                </c:pt>
                <c:pt idx="58">
                  <c:v>2.7644316640124749</c:v>
                </c:pt>
                <c:pt idx="59">
                  <c:v>1.1732598004617358</c:v>
                </c:pt>
                <c:pt idx="60">
                  <c:v>1.2213498220612087</c:v>
                </c:pt>
                <c:pt idx="61">
                  <c:v>1.7124308314342016</c:v>
                </c:pt>
                <c:pt idx="62">
                  <c:v>1.0710508819464912</c:v>
                </c:pt>
                <c:pt idx="63">
                  <c:v>1.7942576565162052</c:v>
                </c:pt>
                <c:pt idx="64">
                  <c:v>1.5935886913227122</c:v>
                </c:pt>
                <c:pt idx="65">
                  <c:v>1.363781157333863</c:v>
                </c:pt>
                <c:pt idx="66">
                  <c:v>1.5077739492254634</c:v>
                </c:pt>
                <c:pt idx="67">
                  <c:v>1.9727997414931326</c:v>
                </c:pt>
                <c:pt idx="68">
                  <c:v>2.0223870923375671</c:v>
                </c:pt>
                <c:pt idx="69">
                  <c:v>0.95368650714840197</c:v>
                </c:pt>
                <c:pt idx="70">
                  <c:v>1.3519980316385014</c:v>
                </c:pt>
                <c:pt idx="71">
                  <c:v>1.4383790688412468</c:v>
                </c:pt>
                <c:pt idx="72">
                  <c:v>1.5042888312300731</c:v>
                </c:pt>
                <c:pt idx="73">
                  <c:v>1.8664563594911583</c:v>
                </c:pt>
                <c:pt idx="74">
                  <c:v>2.1861910549925208</c:v>
                </c:pt>
                <c:pt idx="75">
                  <c:v>2.1128037077271213</c:v>
                </c:pt>
                <c:pt idx="76">
                  <c:v>2.1078774558576772</c:v>
                </c:pt>
                <c:pt idx="77">
                  <c:v>2.2152747518468101</c:v>
                </c:pt>
                <c:pt idx="78">
                  <c:v>2.3954467138974969</c:v>
                </c:pt>
                <c:pt idx="79">
                  <c:v>2.4292697429692582</c:v>
                </c:pt>
                <c:pt idx="80">
                  <c:v>2.0328063751067291</c:v>
                </c:pt>
                <c:pt idx="81">
                  <c:v>2.5229449611628345</c:v>
                </c:pt>
                <c:pt idx="82">
                  <c:v>2.4495635315405631</c:v>
                </c:pt>
                <c:pt idx="83">
                  <c:v>2.7047711259166749</c:v>
                </c:pt>
                <c:pt idx="84">
                  <c:v>3.0738147634049535</c:v>
                </c:pt>
                <c:pt idx="85">
                  <c:v>2.6327835627697675</c:v>
                </c:pt>
                <c:pt idx="86">
                  <c:v>2.996316575785932</c:v>
                </c:pt>
                <c:pt idx="87">
                  <c:v>2.8527821231323083</c:v>
                </c:pt>
                <c:pt idx="88">
                  <c:v>5.1035918324716594</c:v>
                </c:pt>
                <c:pt idx="89">
                  <c:v>5.2703235917130371</c:v>
                </c:pt>
                <c:pt idx="90">
                  <c:v>3.8013941836928957</c:v>
                </c:pt>
                <c:pt idx="91">
                  <c:v>3.5243258081441531</c:v>
                </c:pt>
                <c:pt idx="92">
                  <c:v>3.6800596270329722</c:v>
                </c:pt>
                <c:pt idx="93">
                  <c:v>4.6479561844107069</c:v>
                </c:pt>
                <c:pt idx="94">
                  <c:v>4.6001323009846615</c:v>
                </c:pt>
                <c:pt idx="95">
                  <c:v>3.6543974518417843</c:v>
                </c:pt>
                <c:pt idx="96">
                  <c:v>5.8760685699701583</c:v>
                </c:pt>
                <c:pt idx="97">
                  <c:v>4.7823507429267273</c:v>
                </c:pt>
                <c:pt idx="98">
                  <c:v>4.4989357588166614</c:v>
                </c:pt>
                <c:pt idx="99">
                  <c:v>4.2477210463978858</c:v>
                </c:pt>
                <c:pt idx="100">
                  <c:v>2.4712684228464266</c:v>
                </c:pt>
                <c:pt idx="101">
                  <c:v>2.8087803823921207</c:v>
                </c:pt>
                <c:pt idx="102">
                  <c:v>4.4384812141098733</c:v>
                </c:pt>
                <c:pt idx="103">
                  <c:v>2.6074288341171816</c:v>
                </c:pt>
                <c:pt idx="104">
                  <c:v>2.1671357920259382</c:v>
                </c:pt>
                <c:pt idx="105">
                  <c:v>1.5443224297433871</c:v>
                </c:pt>
                <c:pt idx="106">
                  <c:v>1.7140288059747966</c:v>
                </c:pt>
                <c:pt idx="107">
                  <c:v>2.0270100553913624</c:v>
                </c:pt>
                <c:pt idx="108">
                  <c:v>1.0819501166337686</c:v>
                </c:pt>
                <c:pt idx="109">
                  <c:v>0.80878702434910255</c:v>
                </c:pt>
                <c:pt idx="110">
                  <c:v>1.3291574703955573</c:v>
                </c:pt>
                <c:pt idx="111">
                  <c:v>1.4456341445300103</c:v>
                </c:pt>
                <c:pt idx="112">
                  <c:v>1.42333424744374</c:v>
                </c:pt>
                <c:pt idx="113">
                  <c:v>1.1030284155079675</c:v>
                </c:pt>
                <c:pt idx="114">
                  <c:v>2.4747244046963881</c:v>
                </c:pt>
                <c:pt idx="115">
                  <c:v>2.5516736184457822</c:v>
                </c:pt>
              </c:numCache>
            </c:numRef>
          </c:val>
          <c:smooth val="0"/>
        </c:ser>
        <c:ser>
          <c:idx val="2"/>
          <c:order val="2"/>
          <c:tx>
            <c:v>TC</c:v>
          </c:tx>
          <c:errBars>
            <c:errDir val="y"/>
            <c:errBarType val="both"/>
            <c:errValType val="cust"/>
            <c:noEndCap val="0"/>
            <c:plus>
              <c:numRef>
                <c:f>OCEC_MANAUS_ZF2!$AP$4:$AP$49</c:f>
                <c:numCache>
                  <c:formatCode>General</c:formatCode>
                  <c:ptCount val="46"/>
                  <c:pt idx="0">
                    <c:v>0.15598937215266589</c:v>
                  </c:pt>
                  <c:pt idx="1">
                    <c:v>0.17322599880739528</c:v>
                  </c:pt>
                  <c:pt idx="2">
                    <c:v>0.12940783133714795</c:v>
                  </c:pt>
                  <c:pt idx="3">
                    <c:v>0.12633718840256236</c:v>
                  </c:pt>
                  <c:pt idx="4">
                    <c:v>0.14402579566489601</c:v>
                  </c:pt>
                  <c:pt idx="5">
                    <c:v>0.12022190136028615</c:v>
                  </c:pt>
                  <c:pt idx="6">
                    <c:v>0.10777989837251058</c:v>
                  </c:pt>
                  <c:pt idx="7">
                    <c:v>0.13752652535704885</c:v>
                  </c:pt>
                  <c:pt idx="8">
                    <c:v>0.11561607731166297</c:v>
                  </c:pt>
                  <c:pt idx="9">
                    <c:v>0.11924508741341122</c:v>
                  </c:pt>
                  <c:pt idx="10">
                    <c:v>0.13149005914629808</c:v>
                  </c:pt>
                  <c:pt idx="11">
                    <c:v>0.15982472324723204</c:v>
                  </c:pt>
                  <c:pt idx="12">
                    <c:v>0.1598278853149111</c:v>
                  </c:pt>
                  <c:pt idx="13">
                    <c:v>0.16259504741958847</c:v>
                  </c:pt>
                  <c:pt idx="14">
                    <c:v>0.18746145940390721</c:v>
                  </c:pt>
                  <c:pt idx="15">
                    <c:v>0.17243611584326873</c:v>
                  </c:pt>
                  <c:pt idx="16">
                    <c:v>0.18176980790720082</c:v>
                  </c:pt>
                  <c:pt idx="17">
                    <c:v>0.27171083372271143</c:v>
                  </c:pt>
                  <c:pt idx="18">
                    <c:v>0.32238390241560022</c:v>
                  </c:pt>
                  <c:pt idx="19">
                    <c:v>0.53899597154223655</c:v>
                  </c:pt>
                  <c:pt idx="20">
                    <c:v>0.57865872297577869</c:v>
                  </c:pt>
                  <c:pt idx="21">
                    <c:v>0.36727377854870641</c:v>
                  </c:pt>
                  <c:pt idx="22">
                    <c:v>0.87861508519138942</c:v>
                  </c:pt>
                  <c:pt idx="23">
                    <c:v>0.69123259218476441</c:v>
                  </c:pt>
                  <c:pt idx="24">
                    <c:v>0.15646414162702502</c:v>
                  </c:pt>
                  <c:pt idx="25">
                    <c:v>0.30354030124863324</c:v>
                  </c:pt>
                  <c:pt idx="26">
                    <c:v>0.25161311347194409</c:v>
                  </c:pt>
                  <c:pt idx="27">
                    <c:v>0.50632363888923515</c:v>
                  </c:pt>
                  <c:pt idx="28">
                    <c:v>0.55497164137051314</c:v>
                  </c:pt>
                  <c:pt idx="29">
                    <c:v>0.33079557493779171</c:v>
                  </c:pt>
                  <c:pt idx="30">
                    <c:v>0.58544770932068879</c:v>
                  </c:pt>
                  <c:pt idx="31">
                    <c:v>0.32557889366848208</c:v>
                  </c:pt>
                  <c:pt idx="32">
                    <c:v>0.31294707777265962</c:v>
                  </c:pt>
                  <c:pt idx="33">
                    <c:v>0.37894737097459047</c:v>
                  </c:pt>
                  <c:pt idx="34">
                    <c:v>0.29697231829113729</c:v>
                  </c:pt>
                  <c:pt idx="35">
                    <c:v>0.29522265338934067</c:v>
                  </c:pt>
                  <c:pt idx="36">
                    <c:v>0.47895846640327938</c:v>
                  </c:pt>
                  <c:pt idx="37">
                    <c:v>0.29785802350221485</c:v>
                  </c:pt>
                  <c:pt idx="38">
                    <c:v>0.27609106458557442</c:v>
                  </c:pt>
                  <c:pt idx="39">
                    <c:v>0.26575727433830476</c:v>
                  </c:pt>
                  <c:pt idx="40">
                    <c:v>0.29062605819391785</c:v>
                  </c:pt>
                  <c:pt idx="41">
                    <c:v>0.28826138112046396</c:v>
                  </c:pt>
                  <c:pt idx="42">
                    <c:v>0.20069953364423598</c:v>
                  </c:pt>
                  <c:pt idx="43">
                    <c:v>0.36477150327769259</c:v>
                  </c:pt>
                  <c:pt idx="44">
                    <c:v>0.19584937606392669</c:v>
                  </c:pt>
                  <c:pt idx="45">
                    <c:v>0.22492208021315716</c:v>
                  </c:pt>
                </c:numCache>
              </c:numRef>
            </c:plus>
            <c:minus>
              <c:numRef>
                <c:f>OCEC_MANAUS_ZF2!$AP$4:$AP$49</c:f>
                <c:numCache>
                  <c:formatCode>General</c:formatCode>
                  <c:ptCount val="46"/>
                  <c:pt idx="0">
                    <c:v>0.15598937215266589</c:v>
                  </c:pt>
                  <c:pt idx="1">
                    <c:v>0.17322599880739528</c:v>
                  </c:pt>
                  <c:pt idx="2">
                    <c:v>0.12940783133714795</c:v>
                  </c:pt>
                  <c:pt idx="3">
                    <c:v>0.12633718840256236</c:v>
                  </c:pt>
                  <c:pt idx="4">
                    <c:v>0.14402579566489601</c:v>
                  </c:pt>
                  <c:pt idx="5">
                    <c:v>0.12022190136028615</c:v>
                  </c:pt>
                  <c:pt idx="6">
                    <c:v>0.10777989837251058</c:v>
                  </c:pt>
                  <c:pt idx="7">
                    <c:v>0.13752652535704885</c:v>
                  </c:pt>
                  <c:pt idx="8">
                    <c:v>0.11561607731166297</c:v>
                  </c:pt>
                  <c:pt idx="9">
                    <c:v>0.11924508741341122</c:v>
                  </c:pt>
                  <c:pt idx="10">
                    <c:v>0.13149005914629808</c:v>
                  </c:pt>
                  <c:pt idx="11">
                    <c:v>0.15982472324723204</c:v>
                  </c:pt>
                  <c:pt idx="12">
                    <c:v>0.1598278853149111</c:v>
                  </c:pt>
                  <c:pt idx="13">
                    <c:v>0.16259504741958847</c:v>
                  </c:pt>
                  <c:pt idx="14">
                    <c:v>0.18746145940390721</c:v>
                  </c:pt>
                  <c:pt idx="15">
                    <c:v>0.17243611584326873</c:v>
                  </c:pt>
                  <c:pt idx="16">
                    <c:v>0.18176980790720082</c:v>
                  </c:pt>
                  <c:pt idx="17">
                    <c:v>0.27171083372271143</c:v>
                  </c:pt>
                  <c:pt idx="18">
                    <c:v>0.32238390241560022</c:v>
                  </c:pt>
                  <c:pt idx="19">
                    <c:v>0.53899597154223655</c:v>
                  </c:pt>
                  <c:pt idx="20">
                    <c:v>0.57865872297577869</c:v>
                  </c:pt>
                  <c:pt idx="21">
                    <c:v>0.36727377854870641</c:v>
                  </c:pt>
                  <c:pt idx="22">
                    <c:v>0.87861508519138942</c:v>
                  </c:pt>
                  <c:pt idx="23">
                    <c:v>0.69123259218476441</c:v>
                  </c:pt>
                  <c:pt idx="24">
                    <c:v>0.15646414162702502</c:v>
                  </c:pt>
                  <c:pt idx="25">
                    <c:v>0.30354030124863324</c:v>
                  </c:pt>
                  <c:pt idx="26">
                    <c:v>0.25161311347194409</c:v>
                  </c:pt>
                  <c:pt idx="27">
                    <c:v>0.50632363888923515</c:v>
                  </c:pt>
                  <c:pt idx="28">
                    <c:v>0.55497164137051314</c:v>
                  </c:pt>
                  <c:pt idx="29">
                    <c:v>0.33079557493779171</c:v>
                  </c:pt>
                  <c:pt idx="30">
                    <c:v>0.58544770932068879</c:v>
                  </c:pt>
                  <c:pt idx="31">
                    <c:v>0.32557889366848208</c:v>
                  </c:pt>
                  <c:pt idx="32">
                    <c:v>0.31294707777265962</c:v>
                  </c:pt>
                  <c:pt idx="33">
                    <c:v>0.37894737097459047</c:v>
                  </c:pt>
                  <c:pt idx="34">
                    <c:v>0.29697231829113729</c:v>
                  </c:pt>
                  <c:pt idx="35">
                    <c:v>0.29522265338934067</c:v>
                  </c:pt>
                  <c:pt idx="36">
                    <c:v>0.47895846640327938</c:v>
                  </c:pt>
                  <c:pt idx="37">
                    <c:v>0.29785802350221485</c:v>
                  </c:pt>
                  <c:pt idx="38">
                    <c:v>0.27609106458557442</c:v>
                  </c:pt>
                  <c:pt idx="39">
                    <c:v>0.26575727433830476</c:v>
                  </c:pt>
                  <c:pt idx="40">
                    <c:v>0.29062605819391785</c:v>
                  </c:pt>
                  <c:pt idx="41">
                    <c:v>0.28826138112046396</c:v>
                  </c:pt>
                  <c:pt idx="42">
                    <c:v>0.20069953364423598</c:v>
                  </c:pt>
                  <c:pt idx="43">
                    <c:v>0.36477150327769259</c:v>
                  </c:pt>
                  <c:pt idx="44">
                    <c:v>0.19584937606392669</c:v>
                  </c:pt>
                  <c:pt idx="45">
                    <c:v>0.22492208021315716</c:v>
                  </c:pt>
                </c:numCache>
              </c:numRef>
            </c:minus>
          </c:errBars>
          <c:cat>
            <c:numRef>
              <c:f>OCEC_MANAUS_ZF2!$B$4:$B$119</c:f>
              <c:numCache>
                <c:formatCode>[$-409]dd/mmm/yy;@</c:formatCode>
                <c:ptCount val="116"/>
                <c:pt idx="0">
                  <c:v>40314.116319444445</c:v>
                </c:pt>
                <c:pt idx="1">
                  <c:v>40318.119791666672</c:v>
                </c:pt>
                <c:pt idx="2">
                  <c:v>40323.154513888891</c:v>
                </c:pt>
                <c:pt idx="3">
                  <c:v>40328.65625</c:v>
                </c:pt>
                <c:pt idx="4">
                  <c:v>40332.126736111109</c:v>
                </c:pt>
                <c:pt idx="5">
                  <c:v>40335.635416666664</c:v>
                </c:pt>
                <c:pt idx="6">
                  <c:v>40339.152083333334</c:v>
                </c:pt>
                <c:pt idx="7">
                  <c:v>40342.203125</c:v>
                </c:pt>
                <c:pt idx="8">
                  <c:v>40345.6875</c:v>
                </c:pt>
                <c:pt idx="9">
                  <c:v>40349.696180555555</c:v>
                </c:pt>
                <c:pt idx="10">
                  <c:v>40355.194444444445</c:v>
                </c:pt>
                <c:pt idx="11">
                  <c:v>40361.640625</c:v>
                </c:pt>
                <c:pt idx="12">
                  <c:v>40370.670138888891</c:v>
                </c:pt>
                <c:pt idx="13">
                  <c:v>40373.720486111109</c:v>
                </c:pt>
                <c:pt idx="14">
                  <c:v>40377.251736111109</c:v>
                </c:pt>
                <c:pt idx="15">
                  <c:v>40381.189236111109</c:v>
                </c:pt>
                <c:pt idx="16">
                  <c:v>40384.684027777781</c:v>
                </c:pt>
                <c:pt idx="17">
                  <c:v>40388.204861111109</c:v>
                </c:pt>
                <c:pt idx="18">
                  <c:v>40391.697916666664</c:v>
                </c:pt>
                <c:pt idx="19">
                  <c:v>40395.1875</c:v>
                </c:pt>
                <c:pt idx="20">
                  <c:v>40398.671875</c:v>
                </c:pt>
                <c:pt idx="21">
                  <c:v>40402.180555555555</c:v>
                </c:pt>
                <c:pt idx="22">
                  <c:v>40406.173611111109</c:v>
                </c:pt>
                <c:pt idx="23">
                  <c:v>40409.673611111109</c:v>
                </c:pt>
                <c:pt idx="24">
                  <c:v>40412.654513888891</c:v>
                </c:pt>
                <c:pt idx="25">
                  <c:v>40417.670138888891</c:v>
                </c:pt>
                <c:pt idx="26">
                  <c:v>40422.204861111109</c:v>
                </c:pt>
                <c:pt idx="27">
                  <c:v>40426.685763888891</c:v>
                </c:pt>
                <c:pt idx="28">
                  <c:v>40430.65625</c:v>
                </c:pt>
                <c:pt idx="29">
                  <c:v>40433.659722222219</c:v>
                </c:pt>
                <c:pt idx="30">
                  <c:v>40436.685763888891</c:v>
                </c:pt>
                <c:pt idx="31">
                  <c:v>40440.171875</c:v>
                </c:pt>
                <c:pt idx="32">
                  <c:v>40444.131944444438</c:v>
                </c:pt>
                <c:pt idx="33">
                  <c:v>40447.651041666664</c:v>
                </c:pt>
                <c:pt idx="34">
                  <c:v>40453.197916666664</c:v>
                </c:pt>
                <c:pt idx="35">
                  <c:v>40458.170138888891</c:v>
                </c:pt>
                <c:pt idx="36">
                  <c:v>40461.15625</c:v>
                </c:pt>
                <c:pt idx="37">
                  <c:v>40466.671875</c:v>
                </c:pt>
                <c:pt idx="38">
                  <c:v>40474.151041666664</c:v>
                </c:pt>
                <c:pt idx="39">
                  <c:v>40479.164930555555</c:v>
                </c:pt>
                <c:pt idx="40">
                  <c:v>40483.149305555555</c:v>
                </c:pt>
                <c:pt idx="41">
                  <c:v>40486.623263888891</c:v>
                </c:pt>
                <c:pt idx="42">
                  <c:v>40489.677083333328</c:v>
                </c:pt>
                <c:pt idx="43">
                  <c:v>40492.697916666672</c:v>
                </c:pt>
                <c:pt idx="44">
                  <c:v>40497.149305555555</c:v>
                </c:pt>
                <c:pt idx="45">
                  <c:v>40504.677083333336</c:v>
                </c:pt>
                <c:pt idx="46">
                  <c:v>40512.213541666672</c:v>
                </c:pt>
                <c:pt idx="47">
                  <c:v>40517.659722222219</c:v>
                </c:pt>
                <c:pt idx="48">
                  <c:v>40521.085069444445</c:v>
                </c:pt>
                <c:pt idx="49">
                  <c:v>40524.722222222219</c:v>
                </c:pt>
                <c:pt idx="50">
                  <c:v>40530.763888888891</c:v>
                </c:pt>
                <c:pt idx="51">
                  <c:v>40538.149305555562</c:v>
                </c:pt>
                <c:pt idx="52">
                  <c:v>40545.173611111109</c:v>
                </c:pt>
                <c:pt idx="53">
                  <c:v>40549.684027777781</c:v>
                </c:pt>
                <c:pt idx="54">
                  <c:v>40552.657986111109</c:v>
                </c:pt>
                <c:pt idx="55">
                  <c:v>40557.668402777781</c:v>
                </c:pt>
                <c:pt idx="56">
                  <c:v>40562.670138888891</c:v>
                </c:pt>
                <c:pt idx="57">
                  <c:v>40567.175347222219</c:v>
                </c:pt>
                <c:pt idx="58">
                  <c:v>40570.668402777781</c:v>
                </c:pt>
                <c:pt idx="59">
                  <c:v>40574.145833333336</c:v>
                </c:pt>
                <c:pt idx="60">
                  <c:v>40577.666666666664</c:v>
                </c:pt>
                <c:pt idx="61">
                  <c:v>40580.647569444445</c:v>
                </c:pt>
                <c:pt idx="62">
                  <c:v>40584.126736111109</c:v>
                </c:pt>
                <c:pt idx="63">
                  <c:v>40588.185763888891</c:v>
                </c:pt>
                <c:pt idx="64">
                  <c:v>40594.215277777781</c:v>
                </c:pt>
                <c:pt idx="65">
                  <c:v>40601.652777777781</c:v>
                </c:pt>
                <c:pt idx="66">
                  <c:v>40609.109375</c:v>
                </c:pt>
                <c:pt idx="67">
                  <c:v>40614.626736111109</c:v>
                </c:pt>
                <c:pt idx="68">
                  <c:v>40618.59375</c:v>
                </c:pt>
                <c:pt idx="69">
                  <c:v>40656.708333333328</c:v>
                </c:pt>
                <c:pt idx="70">
                  <c:v>40661.690972222219</c:v>
                </c:pt>
                <c:pt idx="71">
                  <c:v>40665.524305555562</c:v>
                </c:pt>
                <c:pt idx="72">
                  <c:v>40672.050347222219</c:v>
                </c:pt>
                <c:pt idx="73">
                  <c:v>40691.116319444445</c:v>
                </c:pt>
                <c:pt idx="74">
                  <c:v>40700.184027777781</c:v>
                </c:pt>
                <c:pt idx="75">
                  <c:v>40708.161458333328</c:v>
                </c:pt>
                <c:pt idx="76">
                  <c:v>40714.673611111109</c:v>
                </c:pt>
                <c:pt idx="77">
                  <c:v>40720.659722222219</c:v>
                </c:pt>
                <c:pt idx="78">
                  <c:v>40724.131944444445</c:v>
                </c:pt>
                <c:pt idx="79">
                  <c:v>40728.637152777781</c:v>
                </c:pt>
                <c:pt idx="80">
                  <c:v>40734.154513888891</c:v>
                </c:pt>
                <c:pt idx="81">
                  <c:v>40738.15625</c:v>
                </c:pt>
                <c:pt idx="82">
                  <c:v>40742.673611111109</c:v>
                </c:pt>
                <c:pt idx="83">
                  <c:v>40749.182291666672</c:v>
                </c:pt>
                <c:pt idx="84">
                  <c:v>40755.680902777778</c:v>
                </c:pt>
                <c:pt idx="85">
                  <c:v>40760.141319444447</c:v>
                </c:pt>
                <c:pt idx="86">
                  <c:v>40764.118055555562</c:v>
                </c:pt>
                <c:pt idx="87">
                  <c:v>40770.145833333336</c:v>
                </c:pt>
                <c:pt idx="88">
                  <c:v>40805.131944444438</c:v>
                </c:pt>
                <c:pt idx="89">
                  <c:v>40812.140625</c:v>
                </c:pt>
                <c:pt idx="90">
                  <c:v>40819.137152777781</c:v>
                </c:pt>
                <c:pt idx="91">
                  <c:v>40829.668402777781</c:v>
                </c:pt>
                <c:pt idx="92">
                  <c:v>40839.149305555562</c:v>
                </c:pt>
                <c:pt idx="93">
                  <c:v>40847.175347222219</c:v>
                </c:pt>
                <c:pt idx="94">
                  <c:v>40854.152777777781</c:v>
                </c:pt>
                <c:pt idx="95">
                  <c:v>40864.638888888891</c:v>
                </c:pt>
                <c:pt idx="96">
                  <c:v>40875.130208333336</c:v>
                </c:pt>
                <c:pt idx="97">
                  <c:v>40882.630208333328</c:v>
                </c:pt>
                <c:pt idx="98">
                  <c:v>40892.159722222219</c:v>
                </c:pt>
                <c:pt idx="99">
                  <c:v>40898.642361111109</c:v>
                </c:pt>
                <c:pt idx="100">
                  <c:v>40903.149305555555</c:v>
                </c:pt>
                <c:pt idx="101">
                  <c:v>40909.180555555555</c:v>
                </c:pt>
                <c:pt idx="102">
                  <c:v>40913.159722222219</c:v>
                </c:pt>
                <c:pt idx="103">
                  <c:v>40918.133680555555</c:v>
                </c:pt>
                <c:pt idx="104">
                  <c:v>40924.619791666672</c:v>
                </c:pt>
                <c:pt idx="105">
                  <c:v>40931.133680555555</c:v>
                </c:pt>
                <c:pt idx="106">
                  <c:v>40938.231249999997</c:v>
                </c:pt>
                <c:pt idx="107">
                  <c:v>40948.223958333328</c:v>
                </c:pt>
                <c:pt idx="108">
                  <c:v>40959.59652777778</c:v>
                </c:pt>
                <c:pt idx="109">
                  <c:v>40970.124305555553</c:v>
                </c:pt>
                <c:pt idx="110">
                  <c:v>40979.149305555555</c:v>
                </c:pt>
                <c:pt idx="111">
                  <c:v>40986.121527777781</c:v>
                </c:pt>
                <c:pt idx="112">
                  <c:v>40993.138888888891</c:v>
                </c:pt>
                <c:pt idx="113">
                  <c:v>41000.611111111109</c:v>
                </c:pt>
                <c:pt idx="114">
                  <c:v>41084.164930555562</c:v>
                </c:pt>
                <c:pt idx="115">
                  <c:v>41091.163194444445</c:v>
                </c:pt>
              </c:numCache>
            </c:numRef>
          </c:cat>
          <c:val>
            <c:numRef>
              <c:f>OCEC_MANAUS_ZF2!$AO$4:$AO$119</c:f>
              <c:numCache>
                <c:formatCode>0.00</c:formatCode>
                <c:ptCount val="116"/>
                <c:pt idx="0">
                  <c:v>2.9831813656651849</c:v>
                </c:pt>
                <c:pt idx="1">
                  <c:v>3.226177698270742</c:v>
                </c:pt>
                <c:pt idx="2">
                  <c:v>2.4947044131240177</c:v>
                </c:pt>
                <c:pt idx="3">
                  <c:v>2.3584098769104709</c:v>
                </c:pt>
                <c:pt idx="4">
                  <c:v>2.6583865767003187</c:v>
                </c:pt>
                <c:pt idx="5">
                  <c:v>2.2253464042353852</c:v>
                </c:pt>
                <c:pt idx="6">
                  <c:v>1.9289896037172132</c:v>
                </c:pt>
                <c:pt idx="7">
                  <c:v>2.5224323056992701</c:v>
                </c:pt>
                <c:pt idx="8">
                  <c:v>2.1462771798814027</c:v>
                </c:pt>
                <c:pt idx="9">
                  <c:v>2.2191461288346441</c:v>
                </c:pt>
                <c:pt idx="10">
                  <c:v>2.536022233307206</c:v>
                </c:pt>
                <c:pt idx="11">
                  <c:v>3.0659978474784664</c:v>
                </c:pt>
                <c:pt idx="12">
                  <c:v>3.0198416893106024</c:v>
                </c:pt>
                <c:pt idx="13">
                  <c:v>2.9253781072622687</c:v>
                </c:pt>
                <c:pt idx="14">
                  <c:v>3.6080849606029801</c:v>
                </c:pt>
                <c:pt idx="15">
                  <c:v>3.2030664395229582</c:v>
                </c:pt>
                <c:pt idx="16">
                  <c:v>3.4806103927585581</c:v>
                </c:pt>
                <c:pt idx="17">
                  <c:v>5.1959148254454881</c:v>
                </c:pt>
                <c:pt idx="18">
                  <c:v>6.2762330115737806</c:v>
                </c:pt>
                <c:pt idx="19">
                  <c:v>10.559230005754864</c:v>
                </c:pt>
                <c:pt idx="20">
                  <c:v>11.404510881618052</c:v>
                </c:pt>
                <c:pt idx="21">
                  <c:v>7.1292281006069746</c:v>
                </c:pt>
                <c:pt idx="22">
                  <c:v>17.443917096322753</c:v>
                </c:pt>
                <c:pt idx="23">
                  <c:v>13.481312796386076</c:v>
                </c:pt>
                <c:pt idx="24">
                  <c:v>2.9632082856626774</c:v>
                </c:pt>
                <c:pt idx="25">
                  <c:v>5.9644303946625188</c:v>
                </c:pt>
                <c:pt idx="26">
                  <c:v>4.8007234569511006</c:v>
                </c:pt>
                <c:pt idx="27">
                  <c:v>10.010605247726106</c:v>
                </c:pt>
                <c:pt idx="28">
                  <c:v>10.759864270576637</c:v>
                </c:pt>
                <c:pt idx="29">
                  <c:v>6.4434424815828457</c:v>
                </c:pt>
                <c:pt idx="30">
                  <c:v>11.486646413091787</c:v>
                </c:pt>
                <c:pt idx="31">
                  <c:v>6.338757754586692</c:v>
                </c:pt>
                <c:pt idx="32">
                  <c:v>6.03344684767593</c:v>
                </c:pt>
                <c:pt idx="33">
                  <c:v>7.4125334465401433</c:v>
                </c:pt>
                <c:pt idx="34">
                  <c:v>5.8443544977579016</c:v>
                </c:pt>
                <c:pt idx="35">
                  <c:v>5.6734735140868642</c:v>
                </c:pt>
                <c:pt idx="36">
                  <c:v>9.3627866228224388</c:v>
                </c:pt>
                <c:pt idx="37">
                  <c:v>5.8719029834514975</c:v>
                </c:pt>
                <c:pt idx="38">
                  <c:v>5.4270021665590162</c:v>
                </c:pt>
                <c:pt idx="39">
                  <c:v>5.0822904399854796</c:v>
                </c:pt>
                <c:pt idx="40">
                  <c:v>5.6712159803435673</c:v>
                </c:pt>
                <c:pt idx="41">
                  <c:v>5.1454128578755354</c:v>
                </c:pt>
                <c:pt idx="42">
                  <c:v>3.8418831889850988</c:v>
                </c:pt>
                <c:pt idx="43">
                  <c:v>6.9420935929051364</c:v>
                </c:pt>
                <c:pt idx="44">
                  <c:v>3.8167028694962952</c:v>
                </c:pt>
                <c:pt idx="45">
                  <c:v>4.4117170660291789</c:v>
                </c:pt>
                <c:pt idx="46">
                  <c:v>5.424085297340187</c:v>
                </c:pt>
                <c:pt idx="47">
                  <c:v>4.2721289408877716</c:v>
                </c:pt>
                <c:pt idx="48">
                  <c:v>3.4780671553228619</c:v>
                </c:pt>
                <c:pt idx="49">
                  <c:v>3.8509457145471111</c:v>
                </c:pt>
                <c:pt idx="50">
                  <c:v>2.8216844810466628</c:v>
                </c:pt>
                <c:pt idx="51">
                  <c:v>1.7554786310502106</c:v>
                </c:pt>
                <c:pt idx="52">
                  <c:v>2.5565759931365952</c:v>
                </c:pt>
                <c:pt idx="53">
                  <c:v>2.3737248212113715</c:v>
                </c:pt>
                <c:pt idx="54">
                  <c:v>2.0666627964059128</c:v>
                </c:pt>
                <c:pt idx="55">
                  <c:v>1.6610879212417655</c:v>
                </c:pt>
                <c:pt idx="56">
                  <c:v>1.8470500157462235</c:v>
                </c:pt>
                <c:pt idx="57">
                  <c:v>1.6920254330851152</c:v>
                </c:pt>
                <c:pt idx="58">
                  <c:v>2.9083707898309243</c:v>
                </c:pt>
                <c:pt idx="59">
                  <c:v>1.2523678655509802</c:v>
                </c:pt>
                <c:pt idx="60">
                  <c:v>1.4120074256021564</c:v>
                </c:pt>
                <c:pt idx="61">
                  <c:v>1.8076102234565192</c:v>
                </c:pt>
                <c:pt idx="62">
                  <c:v>1.2481806113233083</c:v>
                </c:pt>
                <c:pt idx="63">
                  <c:v>1.8964697065683638</c:v>
                </c:pt>
                <c:pt idx="64">
                  <c:v>1.6813037715245069</c:v>
                </c:pt>
                <c:pt idx="65">
                  <c:v>1.5768185601267148</c:v>
                </c:pt>
                <c:pt idx="66">
                  <c:v>1.6126978713093751</c:v>
                </c:pt>
                <c:pt idx="67">
                  <c:v>2.0673238922138601</c:v>
                </c:pt>
                <c:pt idx="68">
                  <c:v>2.1428075627073633</c:v>
                </c:pt>
                <c:pt idx="69">
                  <c:v>0.9856512415772366</c:v>
                </c:pt>
                <c:pt idx="70">
                  <c:v>1.4821950125193417</c:v>
                </c:pt>
                <c:pt idx="71">
                  <c:v>1.5196195129532655</c:v>
                </c:pt>
                <c:pt idx="72">
                  <c:v>1.5665113810590616</c:v>
                </c:pt>
                <c:pt idx="73">
                  <c:v>1.9624117184414345</c:v>
                </c:pt>
                <c:pt idx="74">
                  <c:v>2.3144945303207995</c:v>
                </c:pt>
                <c:pt idx="75">
                  <c:v>2.2609279754083209</c:v>
                </c:pt>
                <c:pt idx="76">
                  <c:v>2.2188695406822219</c:v>
                </c:pt>
                <c:pt idx="77">
                  <c:v>2.3982102743287057</c:v>
                </c:pt>
                <c:pt idx="78">
                  <c:v>2.667089087764873</c:v>
                </c:pt>
                <c:pt idx="79">
                  <c:v>2.6233130616825915</c:v>
                </c:pt>
                <c:pt idx="80">
                  <c:v>2.1962202827056285</c:v>
                </c:pt>
                <c:pt idx="81">
                  <c:v>2.6734448444845031</c:v>
                </c:pt>
                <c:pt idx="82">
                  <c:v>2.6518907888861896</c:v>
                </c:pt>
                <c:pt idx="83">
                  <c:v>2.9164822892201294</c:v>
                </c:pt>
                <c:pt idx="84">
                  <c:v>3.3456403817960427</c:v>
                </c:pt>
                <c:pt idx="85">
                  <c:v>2.9024718306966317</c:v>
                </c:pt>
                <c:pt idx="86">
                  <c:v>3.2733883487366335</c:v>
                </c:pt>
                <c:pt idx="87">
                  <c:v>3.1062185244328622</c:v>
                </c:pt>
                <c:pt idx="88">
                  <c:v>5.4973913346214669</c:v>
                </c:pt>
                <c:pt idx="89">
                  <c:v>5.5969573079373998</c:v>
                </c:pt>
                <c:pt idx="90">
                  <c:v>4.1700420393405269</c:v>
                </c:pt>
                <c:pt idx="91">
                  <c:v>3.6934316461018235</c:v>
                </c:pt>
                <c:pt idx="92">
                  <c:v>3.7983651261360833</c:v>
                </c:pt>
                <c:pt idx="93">
                  <c:v>4.8980083823030967</c:v>
                </c:pt>
                <c:pt idx="94">
                  <c:v>4.8195494750556689</c:v>
                </c:pt>
                <c:pt idx="95">
                  <c:v>3.8144378931169372</c:v>
                </c:pt>
                <c:pt idx="96">
                  <c:v>6.1172545071710687</c:v>
                </c:pt>
                <c:pt idx="97">
                  <c:v>5.0203516509310662</c:v>
                </c:pt>
                <c:pt idx="98">
                  <c:v>4.7881169793521989</c:v>
                </c:pt>
                <c:pt idx="99">
                  <c:v>4.9529568978835492</c:v>
                </c:pt>
                <c:pt idx="100">
                  <c:v>2.7306005037448569</c:v>
                </c:pt>
                <c:pt idx="101">
                  <c:v>3.083855254821684</c:v>
                </c:pt>
                <c:pt idx="102">
                  <c:v>4.759838063986817</c:v>
                </c:pt>
                <c:pt idx="103">
                  <c:v>2.9735006895576128</c:v>
                </c:pt>
                <c:pt idx="104">
                  <c:v>2.4391010012604837</c:v>
                </c:pt>
                <c:pt idx="105">
                  <c:v>1.7643763309477825</c:v>
                </c:pt>
                <c:pt idx="106">
                  <c:v>1.9763261875316727</c:v>
                </c:pt>
                <c:pt idx="107">
                  <c:v>2.3715938409023263</c:v>
                </c:pt>
                <c:pt idx="108">
                  <c:v>1.2073102458280982</c:v>
                </c:pt>
                <c:pt idx="109">
                  <c:v>0.91508103193843449</c:v>
                </c:pt>
                <c:pt idx="110">
                  <c:v>1.5051065759637094</c:v>
                </c:pt>
                <c:pt idx="111">
                  <c:v>1.6445824771619044</c:v>
                </c:pt>
                <c:pt idx="112">
                  <c:v>1.6081823329759815</c:v>
                </c:pt>
                <c:pt idx="113">
                  <c:v>1.2649312247012388</c:v>
                </c:pt>
                <c:pt idx="114">
                  <c:v>2.6487304331772323</c:v>
                </c:pt>
                <c:pt idx="115">
                  <c:v>2.7046362936574679</c:v>
                </c:pt>
              </c:numCache>
            </c:numRef>
          </c:val>
          <c:smooth val="0"/>
        </c:ser>
        <c:dLbls>
          <c:showLegendKey val="0"/>
          <c:showVal val="0"/>
          <c:showCatName val="0"/>
          <c:showSerName val="0"/>
          <c:showPercent val="0"/>
          <c:showBubbleSize val="0"/>
        </c:dLbls>
        <c:marker val="1"/>
        <c:smooth val="0"/>
        <c:axId val="70151168"/>
        <c:axId val="71373568"/>
      </c:lineChart>
      <c:lineChart>
        <c:grouping val="standard"/>
        <c:varyColors val="0"/>
        <c:ser>
          <c:idx val="1"/>
          <c:order val="1"/>
          <c:tx>
            <c:v>EC</c:v>
          </c:tx>
          <c:errBars>
            <c:errDir val="y"/>
            <c:errBarType val="both"/>
            <c:errValType val="cust"/>
            <c:noEndCap val="0"/>
            <c:plus>
              <c:numRef>
                <c:f>OCEC_MANAUS_ZF2!$AN$4:$AN$49</c:f>
                <c:numCache>
                  <c:formatCode>General</c:formatCode>
                  <c:ptCount val="46"/>
                  <c:pt idx="0">
                    <c:v>1.9383294764532454E-2</c:v>
                  </c:pt>
                  <c:pt idx="1">
                    <c:v>2.1288014311270267E-2</c:v>
                  </c:pt>
                  <c:pt idx="2">
                    <c:v>1.2147168148042675E-2</c:v>
                  </c:pt>
                  <c:pt idx="3">
                    <c:v>1.6486308926158551E-2</c:v>
                  </c:pt>
                  <c:pt idx="4">
                    <c:v>2.627336239326461E-2</c:v>
                  </c:pt>
                  <c:pt idx="5">
                    <c:v>1.684525166552682E-2</c:v>
                  </c:pt>
                  <c:pt idx="6">
                    <c:v>2.480290548321373E-2</c:v>
                  </c:pt>
                  <c:pt idx="7">
                    <c:v>2.3366157220857813E-2</c:v>
                  </c:pt>
                  <c:pt idx="8">
                    <c:v>1.8449374039095152E-2</c:v>
                  </c:pt>
                  <c:pt idx="9">
                    <c:v>1.7317751284105364E-2</c:v>
                  </c:pt>
                  <c:pt idx="10">
                    <c:v>1.5962374403192481E-2</c:v>
                  </c:pt>
                  <c:pt idx="11">
                    <c:v>2.0852552275522695E-2</c:v>
                  </c:pt>
                  <c:pt idx="12">
                    <c:v>2.0892534028092956E-2</c:v>
                  </c:pt>
                  <c:pt idx="13">
                    <c:v>3.4984590121018011E-2</c:v>
                  </c:pt>
                  <c:pt idx="14">
                    <c:v>2.2610483042137933E-2</c:v>
                  </c:pt>
                  <c:pt idx="15">
                    <c:v>2.862010221465041E-2</c:v>
                  </c:pt>
                  <c:pt idx="16">
                    <c:v>2.4831940970929067E-2</c:v>
                  </c:pt>
                  <c:pt idx="17">
                    <c:v>3.8548828516119855E-2</c:v>
                  </c:pt>
                  <c:pt idx="18">
                    <c:v>4.0340008644287828E-2</c:v>
                  </c:pt>
                  <c:pt idx="19">
                    <c:v>6.42217903700672E-2</c:v>
                  </c:pt>
                  <c:pt idx="20">
                    <c:v>6.041680402299314E-2</c:v>
                  </c:pt>
                  <c:pt idx="21">
                    <c:v>4.2786932639490356E-2</c:v>
                  </c:pt>
                  <c:pt idx="22">
                    <c:v>7.1704169085260297E-2</c:v>
                  </c:pt>
                  <c:pt idx="23">
                    <c:v>8.2331302160881706E-2</c:v>
                  </c:pt>
                  <c:pt idx="24">
                    <c:v>2.6133558138134567E-2</c:v>
                  </c:pt>
                  <c:pt idx="25">
                    <c:v>3.1286950091219699E-2</c:v>
                  </c:pt>
                  <c:pt idx="26">
                    <c:v>4.6763996610832768E-2</c:v>
                  </c:pt>
                  <c:pt idx="27">
                    <c:v>4.3086418212745406E-2</c:v>
                  </c:pt>
                  <c:pt idx="28">
                    <c:v>6.6884715739956774E-2</c:v>
                  </c:pt>
                  <c:pt idx="29">
                    <c:v>3.6218493606327562E-2</c:v>
                  </c:pt>
                  <c:pt idx="30">
                    <c:v>5.7365837890387045E-2</c:v>
                  </c:pt>
                  <c:pt idx="31">
                    <c:v>3.7799312242957524E-2</c:v>
                  </c:pt>
                  <c:pt idx="32">
                    <c:v>4.8529475379658696E-2</c:v>
                  </c:pt>
                  <c:pt idx="33">
                    <c:v>5.5914942082600713E-2</c:v>
                  </c:pt>
                  <c:pt idx="34">
                    <c:v>3.0308617785879257E-2</c:v>
                  </c:pt>
                  <c:pt idx="35">
                    <c:v>3.8415510231567911E-2</c:v>
                  </c:pt>
                  <c:pt idx="36">
                    <c:v>5.7783834464919914E-2</c:v>
                  </c:pt>
                  <c:pt idx="37">
                    <c:v>2.7760251924857492E-2</c:v>
                  </c:pt>
                  <c:pt idx="38">
                    <c:v>1.9172703430212427E-2</c:v>
                  </c:pt>
                  <c:pt idx="39">
                    <c:v>1.5788018064368484E-2</c:v>
                  </c:pt>
                  <c:pt idx="40">
                    <c:v>1.4428244023811524E-2</c:v>
                  </c:pt>
                  <c:pt idx="41">
                    <c:v>4.4347904787763695E-2</c:v>
                  </c:pt>
                  <c:pt idx="42">
                    <c:v>1.3324450366422307E-2</c:v>
                  </c:pt>
                  <c:pt idx="43">
                    <c:v>2.8779743980569254E-2</c:v>
                  </c:pt>
                  <c:pt idx="44">
                    <c:v>8.7388423066642115E-3</c:v>
                  </c:pt>
                  <c:pt idx="45">
                    <c:v>8.9757188828800977E-3</c:v>
                  </c:pt>
                </c:numCache>
              </c:numRef>
            </c:plus>
            <c:minus>
              <c:numRef>
                <c:f>OCEC_MANAUS_ZF2!$AN$4:$AN$49</c:f>
                <c:numCache>
                  <c:formatCode>General</c:formatCode>
                  <c:ptCount val="46"/>
                  <c:pt idx="0">
                    <c:v>1.9383294764532454E-2</c:v>
                  </c:pt>
                  <c:pt idx="1">
                    <c:v>2.1288014311270267E-2</c:v>
                  </c:pt>
                  <c:pt idx="2">
                    <c:v>1.2147168148042675E-2</c:v>
                  </c:pt>
                  <c:pt idx="3">
                    <c:v>1.6486308926158551E-2</c:v>
                  </c:pt>
                  <c:pt idx="4">
                    <c:v>2.627336239326461E-2</c:v>
                  </c:pt>
                  <c:pt idx="5">
                    <c:v>1.684525166552682E-2</c:v>
                  </c:pt>
                  <c:pt idx="6">
                    <c:v>2.480290548321373E-2</c:v>
                  </c:pt>
                  <c:pt idx="7">
                    <c:v>2.3366157220857813E-2</c:v>
                  </c:pt>
                  <c:pt idx="8">
                    <c:v>1.8449374039095152E-2</c:v>
                  </c:pt>
                  <c:pt idx="9">
                    <c:v>1.7317751284105364E-2</c:v>
                  </c:pt>
                  <c:pt idx="10">
                    <c:v>1.5962374403192481E-2</c:v>
                  </c:pt>
                  <c:pt idx="11">
                    <c:v>2.0852552275522695E-2</c:v>
                  </c:pt>
                  <c:pt idx="12">
                    <c:v>2.0892534028092956E-2</c:v>
                  </c:pt>
                  <c:pt idx="13">
                    <c:v>3.4984590121018011E-2</c:v>
                  </c:pt>
                  <c:pt idx="14">
                    <c:v>2.2610483042137933E-2</c:v>
                  </c:pt>
                  <c:pt idx="15">
                    <c:v>2.862010221465041E-2</c:v>
                  </c:pt>
                  <c:pt idx="16">
                    <c:v>2.4831940970929067E-2</c:v>
                  </c:pt>
                  <c:pt idx="17">
                    <c:v>3.8548828516119855E-2</c:v>
                  </c:pt>
                  <c:pt idx="18">
                    <c:v>4.0340008644287828E-2</c:v>
                  </c:pt>
                  <c:pt idx="19">
                    <c:v>6.42217903700672E-2</c:v>
                  </c:pt>
                  <c:pt idx="20">
                    <c:v>6.041680402299314E-2</c:v>
                  </c:pt>
                  <c:pt idx="21">
                    <c:v>4.2786932639490356E-2</c:v>
                  </c:pt>
                  <c:pt idx="22">
                    <c:v>7.1704169085260297E-2</c:v>
                  </c:pt>
                  <c:pt idx="23">
                    <c:v>8.2331302160881706E-2</c:v>
                  </c:pt>
                  <c:pt idx="24">
                    <c:v>2.6133558138134567E-2</c:v>
                  </c:pt>
                  <c:pt idx="25">
                    <c:v>3.1286950091219699E-2</c:v>
                  </c:pt>
                  <c:pt idx="26">
                    <c:v>4.6763996610832768E-2</c:v>
                  </c:pt>
                  <c:pt idx="27">
                    <c:v>4.3086418212745406E-2</c:v>
                  </c:pt>
                  <c:pt idx="28">
                    <c:v>6.6884715739956774E-2</c:v>
                  </c:pt>
                  <c:pt idx="29">
                    <c:v>3.6218493606327562E-2</c:v>
                  </c:pt>
                  <c:pt idx="30">
                    <c:v>5.7365837890387045E-2</c:v>
                  </c:pt>
                  <c:pt idx="31">
                    <c:v>3.7799312242957524E-2</c:v>
                  </c:pt>
                  <c:pt idx="32">
                    <c:v>4.8529475379658696E-2</c:v>
                  </c:pt>
                  <c:pt idx="33">
                    <c:v>5.5914942082600713E-2</c:v>
                  </c:pt>
                  <c:pt idx="34">
                    <c:v>3.0308617785879257E-2</c:v>
                  </c:pt>
                  <c:pt idx="35">
                    <c:v>3.8415510231567911E-2</c:v>
                  </c:pt>
                  <c:pt idx="36">
                    <c:v>5.7783834464919914E-2</c:v>
                  </c:pt>
                  <c:pt idx="37">
                    <c:v>2.7760251924857492E-2</c:v>
                  </c:pt>
                  <c:pt idx="38">
                    <c:v>1.9172703430212427E-2</c:v>
                  </c:pt>
                  <c:pt idx="39">
                    <c:v>1.5788018064368484E-2</c:v>
                  </c:pt>
                  <c:pt idx="40">
                    <c:v>1.4428244023811524E-2</c:v>
                  </c:pt>
                  <c:pt idx="41">
                    <c:v>4.4347904787763695E-2</c:v>
                  </c:pt>
                  <c:pt idx="42">
                    <c:v>1.3324450366422307E-2</c:v>
                  </c:pt>
                  <c:pt idx="43">
                    <c:v>2.8779743980569254E-2</c:v>
                  </c:pt>
                  <c:pt idx="44">
                    <c:v>8.7388423066642115E-3</c:v>
                  </c:pt>
                  <c:pt idx="45">
                    <c:v>8.9757188828800977E-3</c:v>
                  </c:pt>
                </c:numCache>
              </c:numRef>
            </c:minus>
          </c:errBars>
          <c:cat>
            <c:numRef>
              <c:f>OCEC_MANAUS_ZF2!$B$4:$B$119</c:f>
              <c:numCache>
                <c:formatCode>[$-409]dd/mmm/yy;@</c:formatCode>
                <c:ptCount val="116"/>
                <c:pt idx="0">
                  <c:v>40314.116319444445</c:v>
                </c:pt>
                <c:pt idx="1">
                  <c:v>40318.119791666672</c:v>
                </c:pt>
                <c:pt idx="2">
                  <c:v>40323.154513888891</c:v>
                </c:pt>
                <c:pt idx="3">
                  <c:v>40328.65625</c:v>
                </c:pt>
                <c:pt idx="4">
                  <c:v>40332.126736111109</c:v>
                </c:pt>
                <c:pt idx="5">
                  <c:v>40335.635416666664</c:v>
                </c:pt>
                <c:pt idx="6">
                  <c:v>40339.152083333334</c:v>
                </c:pt>
                <c:pt idx="7">
                  <c:v>40342.203125</c:v>
                </c:pt>
                <c:pt idx="8">
                  <c:v>40345.6875</c:v>
                </c:pt>
                <c:pt idx="9">
                  <c:v>40349.696180555555</c:v>
                </c:pt>
                <c:pt idx="10">
                  <c:v>40355.194444444445</c:v>
                </c:pt>
                <c:pt idx="11">
                  <c:v>40361.640625</c:v>
                </c:pt>
                <c:pt idx="12">
                  <c:v>40370.670138888891</c:v>
                </c:pt>
                <c:pt idx="13">
                  <c:v>40373.720486111109</c:v>
                </c:pt>
                <c:pt idx="14">
                  <c:v>40377.251736111109</c:v>
                </c:pt>
                <c:pt idx="15">
                  <c:v>40381.189236111109</c:v>
                </c:pt>
                <c:pt idx="16">
                  <c:v>40384.684027777781</c:v>
                </c:pt>
                <c:pt idx="17">
                  <c:v>40388.204861111109</c:v>
                </c:pt>
                <c:pt idx="18">
                  <c:v>40391.697916666664</c:v>
                </c:pt>
                <c:pt idx="19">
                  <c:v>40395.1875</c:v>
                </c:pt>
                <c:pt idx="20">
                  <c:v>40398.671875</c:v>
                </c:pt>
                <c:pt idx="21">
                  <c:v>40402.180555555555</c:v>
                </c:pt>
                <c:pt idx="22">
                  <c:v>40406.173611111109</c:v>
                </c:pt>
                <c:pt idx="23">
                  <c:v>40409.673611111109</c:v>
                </c:pt>
                <c:pt idx="24">
                  <c:v>40412.654513888891</c:v>
                </c:pt>
                <c:pt idx="25">
                  <c:v>40417.670138888891</c:v>
                </c:pt>
                <c:pt idx="26">
                  <c:v>40422.204861111109</c:v>
                </c:pt>
                <c:pt idx="27">
                  <c:v>40426.685763888891</c:v>
                </c:pt>
                <c:pt idx="28">
                  <c:v>40430.65625</c:v>
                </c:pt>
                <c:pt idx="29">
                  <c:v>40433.659722222219</c:v>
                </c:pt>
                <c:pt idx="30">
                  <c:v>40436.685763888891</c:v>
                </c:pt>
                <c:pt idx="31">
                  <c:v>40440.171875</c:v>
                </c:pt>
                <c:pt idx="32">
                  <c:v>40444.131944444438</c:v>
                </c:pt>
                <c:pt idx="33">
                  <c:v>40447.651041666664</c:v>
                </c:pt>
                <c:pt idx="34">
                  <c:v>40453.197916666664</c:v>
                </c:pt>
                <c:pt idx="35">
                  <c:v>40458.170138888891</c:v>
                </c:pt>
                <c:pt idx="36">
                  <c:v>40461.15625</c:v>
                </c:pt>
                <c:pt idx="37">
                  <c:v>40466.671875</c:v>
                </c:pt>
                <c:pt idx="38">
                  <c:v>40474.151041666664</c:v>
                </c:pt>
                <c:pt idx="39">
                  <c:v>40479.164930555555</c:v>
                </c:pt>
                <c:pt idx="40">
                  <c:v>40483.149305555555</c:v>
                </c:pt>
                <c:pt idx="41">
                  <c:v>40486.623263888891</c:v>
                </c:pt>
                <c:pt idx="42">
                  <c:v>40489.677083333328</c:v>
                </c:pt>
                <c:pt idx="43">
                  <c:v>40492.697916666672</c:v>
                </c:pt>
                <c:pt idx="44">
                  <c:v>40497.149305555555</c:v>
                </c:pt>
                <c:pt idx="45">
                  <c:v>40504.677083333336</c:v>
                </c:pt>
                <c:pt idx="46">
                  <c:v>40512.213541666672</c:v>
                </c:pt>
                <c:pt idx="47">
                  <c:v>40517.659722222219</c:v>
                </c:pt>
                <c:pt idx="48">
                  <c:v>40521.085069444445</c:v>
                </c:pt>
                <c:pt idx="49">
                  <c:v>40524.722222222219</c:v>
                </c:pt>
                <c:pt idx="50">
                  <c:v>40530.763888888891</c:v>
                </c:pt>
                <c:pt idx="51">
                  <c:v>40538.149305555562</c:v>
                </c:pt>
                <c:pt idx="52">
                  <c:v>40545.173611111109</c:v>
                </c:pt>
                <c:pt idx="53">
                  <c:v>40549.684027777781</c:v>
                </c:pt>
                <c:pt idx="54">
                  <c:v>40552.657986111109</c:v>
                </c:pt>
                <c:pt idx="55">
                  <c:v>40557.668402777781</c:v>
                </c:pt>
                <c:pt idx="56">
                  <c:v>40562.670138888891</c:v>
                </c:pt>
                <c:pt idx="57">
                  <c:v>40567.175347222219</c:v>
                </c:pt>
                <c:pt idx="58">
                  <c:v>40570.668402777781</c:v>
                </c:pt>
                <c:pt idx="59">
                  <c:v>40574.145833333336</c:v>
                </c:pt>
                <c:pt idx="60">
                  <c:v>40577.666666666664</c:v>
                </c:pt>
                <c:pt idx="61">
                  <c:v>40580.647569444445</c:v>
                </c:pt>
                <c:pt idx="62">
                  <c:v>40584.126736111109</c:v>
                </c:pt>
                <c:pt idx="63">
                  <c:v>40588.185763888891</c:v>
                </c:pt>
                <c:pt idx="64">
                  <c:v>40594.215277777781</c:v>
                </c:pt>
                <c:pt idx="65">
                  <c:v>40601.652777777781</c:v>
                </c:pt>
                <c:pt idx="66">
                  <c:v>40609.109375</c:v>
                </c:pt>
                <c:pt idx="67">
                  <c:v>40614.626736111109</c:v>
                </c:pt>
                <c:pt idx="68">
                  <c:v>40618.59375</c:v>
                </c:pt>
                <c:pt idx="69">
                  <c:v>40656.708333333328</c:v>
                </c:pt>
                <c:pt idx="70">
                  <c:v>40661.690972222219</c:v>
                </c:pt>
                <c:pt idx="71">
                  <c:v>40665.524305555562</c:v>
                </c:pt>
                <c:pt idx="72">
                  <c:v>40672.050347222219</c:v>
                </c:pt>
                <c:pt idx="73">
                  <c:v>40691.116319444445</c:v>
                </c:pt>
                <c:pt idx="74">
                  <c:v>40700.184027777781</c:v>
                </c:pt>
                <c:pt idx="75">
                  <c:v>40708.161458333328</c:v>
                </c:pt>
                <c:pt idx="76">
                  <c:v>40714.673611111109</c:v>
                </c:pt>
                <c:pt idx="77">
                  <c:v>40720.659722222219</c:v>
                </c:pt>
                <c:pt idx="78">
                  <c:v>40724.131944444445</c:v>
                </c:pt>
                <c:pt idx="79">
                  <c:v>40728.637152777781</c:v>
                </c:pt>
                <c:pt idx="80">
                  <c:v>40734.154513888891</c:v>
                </c:pt>
                <c:pt idx="81">
                  <c:v>40738.15625</c:v>
                </c:pt>
                <c:pt idx="82">
                  <c:v>40742.673611111109</c:v>
                </c:pt>
                <c:pt idx="83">
                  <c:v>40749.182291666672</c:v>
                </c:pt>
                <c:pt idx="84">
                  <c:v>40755.680902777778</c:v>
                </c:pt>
                <c:pt idx="85">
                  <c:v>40760.141319444447</c:v>
                </c:pt>
                <c:pt idx="86">
                  <c:v>40764.118055555562</c:v>
                </c:pt>
                <c:pt idx="87">
                  <c:v>40770.145833333336</c:v>
                </c:pt>
                <c:pt idx="88">
                  <c:v>40805.131944444438</c:v>
                </c:pt>
                <c:pt idx="89">
                  <c:v>40812.140625</c:v>
                </c:pt>
                <c:pt idx="90">
                  <c:v>40819.137152777781</c:v>
                </c:pt>
                <c:pt idx="91">
                  <c:v>40829.668402777781</c:v>
                </c:pt>
                <c:pt idx="92">
                  <c:v>40839.149305555562</c:v>
                </c:pt>
                <c:pt idx="93">
                  <c:v>40847.175347222219</c:v>
                </c:pt>
                <c:pt idx="94">
                  <c:v>40854.152777777781</c:v>
                </c:pt>
                <c:pt idx="95">
                  <c:v>40864.638888888891</c:v>
                </c:pt>
                <c:pt idx="96">
                  <c:v>40875.130208333336</c:v>
                </c:pt>
                <c:pt idx="97">
                  <c:v>40882.630208333328</c:v>
                </c:pt>
                <c:pt idx="98">
                  <c:v>40892.159722222219</c:v>
                </c:pt>
                <c:pt idx="99">
                  <c:v>40898.642361111109</c:v>
                </c:pt>
                <c:pt idx="100">
                  <c:v>40903.149305555555</c:v>
                </c:pt>
                <c:pt idx="101">
                  <c:v>40909.180555555555</c:v>
                </c:pt>
                <c:pt idx="102">
                  <c:v>40913.159722222219</c:v>
                </c:pt>
                <c:pt idx="103">
                  <c:v>40918.133680555555</c:v>
                </c:pt>
                <c:pt idx="104">
                  <c:v>40924.619791666672</c:v>
                </c:pt>
                <c:pt idx="105">
                  <c:v>40931.133680555555</c:v>
                </c:pt>
                <c:pt idx="106">
                  <c:v>40938.231249999997</c:v>
                </c:pt>
                <c:pt idx="107">
                  <c:v>40948.223958333328</c:v>
                </c:pt>
                <c:pt idx="108">
                  <c:v>40959.59652777778</c:v>
                </c:pt>
                <c:pt idx="109">
                  <c:v>40970.124305555553</c:v>
                </c:pt>
                <c:pt idx="110">
                  <c:v>40979.149305555555</c:v>
                </c:pt>
                <c:pt idx="111">
                  <c:v>40986.121527777781</c:v>
                </c:pt>
                <c:pt idx="112">
                  <c:v>40993.138888888891</c:v>
                </c:pt>
                <c:pt idx="113">
                  <c:v>41000.611111111109</c:v>
                </c:pt>
                <c:pt idx="114">
                  <c:v>41084.164930555562</c:v>
                </c:pt>
                <c:pt idx="115">
                  <c:v>41091.163194444445</c:v>
                </c:pt>
              </c:numCache>
            </c:numRef>
          </c:cat>
          <c:val>
            <c:numRef>
              <c:f>OCEC_MANAUS_ZF2!$AM$4:$AM$119</c:f>
              <c:numCache>
                <c:formatCode>0.00</c:formatCode>
                <c:ptCount val="116"/>
                <c:pt idx="0">
                  <c:v>0.25198283193892185</c:v>
                </c:pt>
                <c:pt idx="1">
                  <c:v>0.18533094812164699</c:v>
                </c:pt>
                <c:pt idx="2">
                  <c:v>0.14090715051729502</c:v>
                </c:pt>
                <c:pt idx="3">
                  <c:v>0.15097988174482041</c:v>
                </c:pt>
                <c:pt idx="4">
                  <c:v>0.27945303636472357</c:v>
                </c:pt>
                <c:pt idx="5">
                  <c:v>0.16845251665526823</c:v>
                </c:pt>
                <c:pt idx="6">
                  <c:v>0.26944974593127646</c:v>
                </c:pt>
                <c:pt idx="7">
                  <c:v>0.24367563958894575</c:v>
                </c:pt>
                <c:pt idx="8">
                  <c:v>0.19679332308368164</c:v>
                </c:pt>
                <c:pt idx="9">
                  <c:v>0.18637199000989579</c:v>
                </c:pt>
                <c:pt idx="10">
                  <c:v>0.21998147224399639</c:v>
                </c:pt>
                <c:pt idx="11">
                  <c:v>0.28319111316113077</c:v>
                </c:pt>
                <c:pt idx="12">
                  <c:v>0.25071040833711544</c:v>
                </c:pt>
                <c:pt idx="13">
                  <c:v>0.37483489415376442</c:v>
                </c:pt>
                <c:pt idx="14">
                  <c:v>0.31860226104830719</c:v>
                </c:pt>
                <c:pt idx="15">
                  <c:v>0.33986371379897368</c:v>
                </c:pt>
                <c:pt idx="16">
                  <c:v>0.33688666583893773</c:v>
                </c:pt>
                <c:pt idx="17">
                  <c:v>0.52800213603897483</c:v>
                </c:pt>
                <c:pt idx="18">
                  <c:v>0.64544013830860525</c:v>
                </c:pt>
                <c:pt idx="19">
                  <c:v>1.0555726999007407</c:v>
                </c:pt>
                <c:pt idx="20">
                  <c:v>1.0396725025623403</c:v>
                </c:pt>
                <c:pt idx="21">
                  <c:v>0.62445793581958908</c:v>
                </c:pt>
                <c:pt idx="22">
                  <c:v>1.2947724246252719</c:v>
                </c:pt>
                <c:pt idx="23">
                  <c:v>1.3015352660752151</c:v>
                </c:pt>
                <c:pt idx="24">
                  <c:v>0.3591256698982363</c:v>
                </c:pt>
                <c:pt idx="25">
                  <c:v>0.51026171330589221</c:v>
                </c:pt>
                <c:pt idx="26">
                  <c:v>0.7048817050120646</c:v>
                </c:pt>
                <c:pt idx="27">
                  <c:v>0.74411408751200847</c:v>
                </c:pt>
                <c:pt idx="28">
                  <c:v>1.0049857288106328</c:v>
                </c:pt>
                <c:pt idx="29">
                  <c:v>0.55621258038288757</c:v>
                </c:pt>
                <c:pt idx="30">
                  <c:v>0.92047672054116569</c:v>
                </c:pt>
                <c:pt idx="31">
                  <c:v>0.57963828514206106</c:v>
                </c:pt>
                <c:pt idx="32">
                  <c:v>0.7404928670041302</c:v>
                </c:pt>
                <c:pt idx="33">
                  <c:v>0.94848917460125259</c:v>
                </c:pt>
                <c:pt idx="34">
                  <c:v>0.50914092443323378</c:v>
                </c:pt>
                <c:pt idx="35">
                  <c:v>0.53261798499987789</c:v>
                </c:pt>
                <c:pt idx="36">
                  <c:v>0.93487913699698144</c:v>
                </c:pt>
                <c:pt idx="37">
                  <c:v>0.46820582770427643</c:v>
                </c:pt>
                <c:pt idx="38">
                  <c:v>0.2867018338003956</c:v>
                </c:pt>
                <c:pt idx="39">
                  <c:v>8.7097501857885354E-2</c:v>
                </c:pt>
                <c:pt idx="40">
                  <c:v>0.15115303263040647</c:v>
                </c:pt>
                <c:pt idx="41">
                  <c:v>0.24708118381754055</c:v>
                </c:pt>
                <c:pt idx="42">
                  <c:v>0.10576282478347707</c:v>
                </c:pt>
                <c:pt idx="43">
                  <c:v>0.22861808989181723</c:v>
                </c:pt>
                <c:pt idx="44">
                  <c:v>7.6297597107525081E-2</c:v>
                </c:pt>
                <c:pt idx="45">
                  <c:v>9.4349449774009567E-2</c:v>
                </c:pt>
                <c:pt idx="46">
                  <c:v>0.15987827174379957</c:v>
                </c:pt>
                <c:pt idx="47">
                  <c:v>0.150983093370989</c:v>
                </c:pt>
                <c:pt idx="48">
                  <c:v>0.12469728167539267</c:v>
                </c:pt>
                <c:pt idx="49">
                  <c:v>0.13809521195247135</c:v>
                </c:pt>
                <c:pt idx="50">
                  <c:v>5.9723847906080138E-2</c:v>
                </c:pt>
                <c:pt idx="51">
                  <c:v>0.10526190774630279</c:v>
                </c:pt>
                <c:pt idx="52">
                  <c:v>0.14044193868146035</c:v>
                </c:pt>
                <c:pt idx="53">
                  <c:v>0.24279485487304944</c:v>
                </c:pt>
                <c:pt idx="54">
                  <c:v>0.11996422656913372</c:v>
                </c:pt>
                <c:pt idx="55">
                  <c:v>0.24015416020316233</c:v>
                </c:pt>
                <c:pt idx="56">
                  <c:v>0.1440930172635915</c:v>
                </c:pt>
                <c:pt idx="57">
                  <c:v>9.8702278113477357E-2</c:v>
                </c:pt>
                <c:pt idx="58">
                  <c:v>0.14393870111485763</c:v>
                </c:pt>
                <c:pt idx="59">
                  <c:v>7.9108473965759082E-2</c:v>
                </c:pt>
                <c:pt idx="60">
                  <c:v>0.19065845472896312</c:v>
                </c:pt>
                <c:pt idx="61">
                  <c:v>9.517930484813121E-2</c:v>
                </c:pt>
                <c:pt idx="62">
                  <c:v>0.17712938660921337</c:v>
                </c:pt>
                <c:pt idx="63">
                  <c:v>0.10221191668135388</c:v>
                </c:pt>
                <c:pt idx="64">
                  <c:v>8.7714783027077081E-2</c:v>
                </c:pt>
                <c:pt idx="65">
                  <c:v>0.21303735926146128</c:v>
                </c:pt>
                <c:pt idx="66">
                  <c:v>0.10492401993332177</c:v>
                </c:pt>
                <c:pt idx="67">
                  <c:v>9.4524319312145805E-2</c:v>
                </c:pt>
                <c:pt idx="68">
                  <c:v>0.12042056062715895</c:v>
                </c:pt>
                <c:pt idx="69">
                  <c:v>3.1964738458527743E-2</c:v>
                </c:pt>
                <c:pt idx="70">
                  <c:v>0.13019738613173407</c:v>
                </c:pt>
                <c:pt idx="71">
                  <c:v>8.1240988081245594E-2</c:v>
                </c:pt>
                <c:pt idx="72">
                  <c:v>6.2222137044461771E-2</c:v>
                </c:pt>
                <c:pt idx="73">
                  <c:v>9.59554518694994E-2</c:v>
                </c:pt>
                <c:pt idx="74">
                  <c:v>0.12830347532827927</c:v>
                </c:pt>
                <c:pt idx="75">
                  <c:v>0.14812446691935136</c:v>
                </c:pt>
                <c:pt idx="76">
                  <c:v>0.11099225114718078</c:v>
                </c:pt>
                <c:pt idx="77">
                  <c:v>0.18293636880221642</c:v>
                </c:pt>
                <c:pt idx="78">
                  <c:v>0.27164170445398939</c:v>
                </c:pt>
                <c:pt idx="79">
                  <c:v>0.19404320727232144</c:v>
                </c:pt>
                <c:pt idx="80">
                  <c:v>0.16341404041362323</c:v>
                </c:pt>
                <c:pt idx="81">
                  <c:v>0.15050011667833754</c:v>
                </c:pt>
                <c:pt idx="82">
                  <c:v>0.20232681868385793</c:v>
                </c:pt>
                <c:pt idx="83">
                  <c:v>0.21171121123519951</c:v>
                </c:pt>
                <c:pt idx="84">
                  <c:v>0.27182540004366784</c:v>
                </c:pt>
                <c:pt idx="85">
                  <c:v>0.26968803780563944</c:v>
                </c:pt>
                <c:pt idx="86">
                  <c:v>0.27707197089304397</c:v>
                </c:pt>
                <c:pt idx="87">
                  <c:v>0.25343673355913277</c:v>
                </c:pt>
                <c:pt idx="88">
                  <c:v>0.39379755252667592</c:v>
                </c:pt>
                <c:pt idx="89">
                  <c:v>0.3266316909776647</c:v>
                </c:pt>
                <c:pt idx="90">
                  <c:v>0.36864761344566965</c:v>
                </c:pt>
                <c:pt idx="91">
                  <c:v>0.1691065433355684</c:v>
                </c:pt>
                <c:pt idx="92">
                  <c:v>0.11830535997336859</c:v>
                </c:pt>
                <c:pt idx="93">
                  <c:v>0.25005204469102787</c:v>
                </c:pt>
                <c:pt idx="94">
                  <c:v>0.21941587110676411</c:v>
                </c:pt>
                <c:pt idx="95">
                  <c:v>0.16004054148362243</c:v>
                </c:pt>
                <c:pt idx="96">
                  <c:v>0.24118975845958632</c:v>
                </c:pt>
                <c:pt idx="97">
                  <c:v>0.23799969733189041</c:v>
                </c:pt>
                <c:pt idx="98">
                  <c:v>0.28918162736581582</c:v>
                </c:pt>
                <c:pt idx="99">
                  <c:v>0.70523729337247498</c:v>
                </c:pt>
                <c:pt idx="100">
                  <c:v>0.25933190633338804</c:v>
                </c:pt>
                <c:pt idx="101">
                  <c:v>0.27507480367167453</c:v>
                </c:pt>
                <c:pt idx="102">
                  <c:v>0.32135673502870826</c:v>
                </c:pt>
                <c:pt idx="103">
                  <c:v>0.36607170692032842</c:v>
                </c:pt>
                <c:pt idx="104">
                  <c:v>0.27196544374139026</c:v>
                </c:pt>
                <c:pt idx="105">
                  <c:v>0.22005414557514064</c:v>
                </c:pt>
                <c:pt idx="106">
                  <c:v>0.26229757446940749</c:v>
                </c:pt>
                <c:pt idx="107">
                  <c:v>0.34458378551096386</c:v>
                </c:pt>
                <c:pt idx="108">
                  <c:v>0.12536016508164347</c:v>
                </c:pt>
                <c:pt idx="109">
                  <c:v>0.10629391535785722</c:v>
                </c:pt>
                <c:pt idx="110">
                  <c:v>0.17594930713025841</c:v>
                </c:pt>
                <c:pt idx="111">
                  <c:v>0.1989483326318941</c:v>
                </c:pt>
                <c:pt idx="112">
                  <c:v>0.18484818525337871</c:v>
                </c:pt>
                <c:pt idx="113">
                  <c:v>0.16190293986789434</c:v>
                </c:pt>
                <c:pt idx="114">
                  <c:v>0.17400637641436725</c:v>
                </c:pt>
                <c:pt idx="115">
                  <c:v>0.15296262508727002</c:v>
                </c:pt>
              </c:numCache>
            </c:numRef>
          </c:val>
          <c:smooth val="0"/>
        </c:ser>
        <c:dLbls>
          <c:showLegendKey val="0"/>
          <c:showVal val="0"/>
          <c:showCatName val="0"/>
          <c:showSerName val="0"/>
          <c:showPercent val="0"/>
          <c:showBubbleSize val="0"/>
        </c:dLbls>
        <c:marker val="1"/>
        <c:smooth val="0"/>
        <c:axId val="74451584"/>
        <c:axId val="71376256"/>
      </c:lineChart>
      <c:catAx>
        <c:axId val="70151168"/>
        <c:scaling>
          <c:orientation val="minMax"/>
        </c:scaling>
        <c:delete val="0"/>
        <c:axPos val="b"/>
        <c:numFmt formatCode="[$-409]dd\-mmm\-yy;@" sourceLinked="0"/>
        <c:majorTickMark val="out"/>
        <c:minorTickMark val="none"/>
        <c:tickLblPos val="nextTo"/>
        <c:txPr>
          <a:bodyPr rot="-3720000"/>
          <a:lstStyle/>
          <a:p>
            <a:pPr>
              <a:defRPr sz="800" b="1"/>
            </a:pPr>
            <a:endParaRPr lang="en-US"/>
          </a:p>
        </c:txPr>
        <c:crossAx val="71373568"/>
        <c:crosses val="autoZero"/>
        <c:auto val="0"/>
        <c:lblAlgn val="ctr"/>
        <c:lblOffset val="100"/>
        <c:noMultiLvlLbl val="0"/>
      </c:catAx>
      <c:valAx>
        <c:axId val="71373568"/>
        <c:scaling>
          <c:orientation val="minMax"/>
          <c:min val="0"/>
        </c:scaling>
        <c:delete val="0"/>
        <c:axPos val="l"/>
        <c:majorGridlines>
          <c:spPr>
            <a:ln w="12700">
              <a:solidFill>
                <a:schemeClr val="tx1"/>
              </a:solidFill>
              <a:prstDash val="dash"/>
            </a:ln>
          </c:spPr>
        </c:majorGridlines>
        <c:title>
          <c:tx>
            <c:rich>
              <a:bodyPr rot="-5400000" vert="horz"/>
              <a:lstStyle/>
              <a:p>
                <a:pPr>
                  <a:defRPr sz="1400"/>
                </a:pPr>
                <a:r>
                  <a:rPr lang="en-US" sz="1400"/>
                  <a:t>Concentração OC e TC  (ug</a:t>
                </a:r>
                <a:r>
                  <a:rPr lang="en-US" sz="1400" baseline="0"/>
                  <a:t> </a:t>
                </a:r>
                <a:r>
                  <a:rPr lang="en-US" sz="1400"/>
                  <a:t>m</a:t>
                </a:r>
                <a:r>
                  <a:rPr lang="en-US" sz="1400" baseline="30000"/>
                  <a:t>-3</a:t>
                </a:r>
                <a:r>
                  <a:rPr lang="en-US" sz="1400"/>
                  <a:t>)</a:t>
                </a:r>
              </a:p>
            </c:rich>
          </c:tx>
          <c:layout>
            <c:manualLayout>
              <c:xMode val="edge"/>
              <c:yMode val="edge"/>
              <c:x val="9.7156808276123755E-4"/>
              <c:y val="0.15304891846198387"/>
            </c:manualLayout>
          </c:layout>
          <c:overlay val="0"/>
        </c:title>
        <c:numFmt formatCode="0" sourceLinked="0"/>
        <c:majorTickMark val="out"/>
        <c:minorTickMark val="none"/>
        <c:tickLblPos val="nextTo"/>
        <c:txPr>
          <a:bodyPr/>
          <a:lstStyle/>
          <a:p>
            <a:pPr>
              <a:defRPr sz="1200" b="1"/>
            </a:pPr>
            <a:endParaRPr lang="en-US"/>
          </a:p>
        </c:txPr>
        <c:crossAx val="70151168"/>
        <c:crosses val="autoZero"/>
        <c:crossBetween val="between"/>
        <c:majorUnit val="2"/>
      </c:valAx>
      <c:valAx>
        <c:axId val="71376256"/>
        <c:scaling>
          <c:orientation val="minMax"/>
        </c:scaling>
        <c:delete val="0"/>
        <c:axPos val="r"/>
        <c:title>
          <c:tx>
            <c:rich>
              <a:bodyPr rot="-5400000" vert="horz"/>
              <a:lstStyle/>
              <a:p>
                <a:pPr>
                  <a:defRPr sz="1600" b="1">
                    <a:solidFill>
                      <a:srgbClr val="C00000"/>
                    </a:solidFill>
                  </a:defRPr>
                </a:pPr>
                <a:r>
                  <a:rPr lang="en-US" sz="1600" b="1">
                    <a:solidFill>
                      <a:srgbClr val="C00000"/>
                    </a:solidFill>
                  </a:rPr>
                  <a:t>Concentração EC (ug m-</a:t>
                </a:r>
                <a:r>
                  <a:rPr lang="en-US" sz="1600" b="1" baseline="30000">
                    <a:solidFill>
                      <a:srgbClr val="C00000"/>
                    </a:solidFill>
                  </a:rPr>
                  <a:t>3</a:t>
                </a:r>
                <a:r>
                  <a:rPr lang="en-US" sz="1600" b="1">
                    <a:solidFill>
                      <a:srgbClr val="C00000"/>
                    </a:solidFill>
                  </a:rPr>
                  <a:t>)</a:t>
                </a:r>
              </a:p>
            </c:rich>
          </c:tx>
          <c:layout>
            <c:manualLayout>
              <c:xMode val="edge"/>
              <c:yMode val="edge"/>
              <c:x val="0.94646372811182056"/>
              <c:y val="9.9595649862371391E-2"/>
            </c:manualLayout>
          </c:layout>
          <c:overlay val="0"/>
        </c:title>
        <c:numFmt formatCode="0.0" sourceLinked="0"/>
        <c:majorTickMark val="out"/>
        <c:minorTickMark val="none"/>
        <c:tickLblPos val="nextTo"/>
        <c:txPr>
          <a:bodyPr/>
          <a:lstStyle/>
          <a:p>
            <a:pPr>
              <a:defRPr sz="1200" b="1">
                <a:solidFill>
                  <a:srgbClr val="C00000"/>
                </a:solidFill>
              </a:defRPr>
            </a:pPr>
            <a:endParaRPr lang="en-US"/>
          </a:p>
        </c:txPr>
        <c:crossAx val="74451584"/>
        <c:crosses val="max"/>
        <c:crossBetween val="between"/>
      </c:valAx>
      <c:dateAx>
        <c:axId val="74451584"/>
        <c:scaling>
          <c:orientation val="minMax"/>
        </c:scaling>
        <c:delete val="1"/>
        <c:axPos val="b"/>
        <c:numFmt formatCode="[$-409]dd/mmm/yy;@" sourceLinked="1"/>
        <c:majorTickMark val="out"/>
        <c:minorTickMark val="none"/>
        <c:tickLblPos val="none"/>
        <c:crossAx val="71376256"/>
        <c:crosses val="autoZero"/>
        <c:auto val="1"/>
        <c:lblOffset val="100"/>
        <c:baseTimeUnit val="days"/>
      </c:dateAx>
      <c:spPr>
        <a:solidFill>
          <a:schemeClr val="bg1"/>
        </a:solidFill>
        <a:ln w="38100">
          <a:solidFill>
            <a:schemeClr val="tx1"/>
          </a:solidFill>
        </a:ln>
      </c:spPr>
    </c:plotArea>
    <c:legend>
      <c:legendPos val="t"/>
      <c:layout>
        <c:manualLayout>
          <c:xMode val="edge"/>
          <c:yMode val="edge"/>
          <c:x val="0.6061438130416652"/>
          <c:y val="2.196078973865425E-2"/>
          <c:w val="0.34133999181326052"/>
          <c:h val="5.6730722675491174E-2"/>
        </c:manualLayout>
      </c:layout>
      <c:overlay val="0"/>
      <c:txPr>
        <a:bodyPr/>
        <a:lstStyle/>
        <a:p>
          <a:pPr>
            <a:defRPr sz="1200" b="1"/>
          </a:pPr>
          <a:endParaRPr lang="en-US"/>
        </a:p>
      </c:txPr>
    </c:legend>
    <c:plotVisOnly val="1"/>
    <c:dispBlanksAs val="gap"/>
    <c:showDLblsOverMax val="0"/>
  </c:chart>
  <c:spPr>
    <a:solidFill>
      <a:schemeClr val="bg1"/>
    </a:solid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a:t>Wet</a:t>
            </a:r>
          </a:p>
        </c:rich>
      </c:tx>
      <c:layout>
        <c:manualLayout>
          <c:xMode val="edge"/>
          <c:yMode val="edge"/>
          <c:x val="0.39129770283139387"/>
          <c:y val="0"/>
        </c:manualLayout>
      </c:layout>
      <c:overlay val="0"/>
    </c:title>
    <c:autoTitleDeleted val="0"/>
    <c:plotArea>
      <c:layout>
        <c:manualLayout>
          <c:layoutTarget val="inner"/>
          <c:xMode val="edge"/>
          <c:yMode val="edge"/>
          <c:x val="8.9945517720254081E-2"/>
          <c:y val="0.1473822524398718"/>
          <c:w val="0.80159358242818279"/>
          <c:h val="0.76934711147482016"/>
        </c:manualLayout>
      </c:layout>
      <c:pieChart>
        <c:varyColors val="1"/>
        <c:ser>
          <c:idx val="0"/>
          <c:order val="0"/>
          <c:tx>
            <c:v>Wet</c:v>
          </c:tx>
          <c:dLbls>
            <c:dLbl>
              <c:idx val="1"/>
              <c:layout>
                <c:manualLayout>
                  <c:x val="0.10774467234805526"/>
                  <c:y val="0.17287328735836524"/>
                </c:manualLayout>
              </c:layout>
              <c:showLegendKey val="0"/>
              <c:showVal val="0"/>
              <c:showCatName val="0"/>
              <c:showSerName val="0"/>
              <c:showPercent val="1"/>
              <c:showBubbleSize val="0"/>
            </c:dLbl>
            <c:txPr>
              <a:bodyPr/>
              <a:lstStyle/>
              <a:p>
                <a:pPr>
                  <a:defRPr sz="1400" b="1"/>
                </a:pPr>
                <a:endParaRPr lang="en-US"/>
              </a:p>
            </c:txPr>
            <c:showLegendKey val="0"/>
            <c:showVal val="0"/>
            <c:showCatName val="0"/>
            <c:showSerName val="0"/>
            <c:showPercent val="1"/>
            <c:showBubbleSize val="0"/>
            <c:showLeaderLines val="0"/>
          </c:dLbls>
          <c:cat>
            <c:strRef>
              <c:f>'EUSAAR_2 recalculado'!$AH$3:$AI$3</c:f>
              <c:strCache>
                <c:ptCount val="2"/>
                <c:pt idx="0">
                  <c:v>OC/TC </c:v>
                </c:pt>
                <c:pt idx="1">
                  <c:v>EC/TC </c:v>
                </c:pt>
              </c:strCache>
            </c:strRef>
          </c:cat>
          <c:val>
            <c:numRef>
              <c:f>'EUSAAR_2 recalculado'!$AH$110:$AI$110</c:f>
              <c:numCache>
                <c:formatCode>0.00</c:formatCode>
                <c:ptCount val="2"/>
                <c:pt idx="0">
                  <c:v>0.95120289318107432</c:v>
                </c:pt>
                <c:pt idx="1">
                  <c:v>4.8797022424094144E-2</c:v>
                </c:pt>
              </c:numCache>
            </c:numRef>
          </c:val>
        </c:ser>
        <c:dLbls>
          <c:showLegendKey val="0"/>
          <c:showVal val="0"/>
          <c:showCatName val="0"/>
          <c:showSerName val="0"/>
          <c:showPercent val="0"/>
          <c:showBubbleSize val="0"/>
          <c:showLeaderLines val="0"/>
        </c:dLbls>
        <c:firstSliceAng val="0"/>
      </c:pieChart>
    </c:plotArea>
    <c:legend>
      <c:legendPos val="r"/>
      <c:layout>
        <c:manualLayout>
          <c:xMode val="edge"/>
          <c:yMode val="edge"/>
          <c:x val="0.66927382989488371"/>
          <c:y val="0.79982960954567306"/>
          <c:w val="0.33072594320771631"/>
          <c:h val="0.1652470106311586"/>
        </c:manualLayout>
      </c:layout>
      <c:overlay val="0"/>
      <c:txPr>
        <a:bodyPr/>
        <a:lstStyle/>
        <a:p>
          <a:pPr>
            <a:defRPr sz="1200" b="1"/>
          </a:pPr>
          <a:endParaRPr lang="en-US"/>
        </a:p>
      </c:txPr>
    </c:legend>
    <c:plotVisOnly val="1"/>
    <c:dispBlanksAs val="gap"/>
    <c:showDLblsOverMax val="0"/>
  </c:chart>
  <c:spPr>
    <a:solidFill>
      <a:schemeClr val="bg1"/>
    </a:solid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124828532235941"/>
          <c:y val="0"/>
        </c:manualLayout>
      </c:layout>
      <c:overlay val="0"/>
      <c:txPr>
        <a:bodyPr/>
        <a:lstStyle/>
        <a:p>
          <a:pPr>
            <a:defRPr sz="1800"/>
          </a:pPr>
          <a:endParaRPr lang="en-US"/>
        </a:p>
      </c:txPr>
    </c:title>
    <c:autoTitleDeleted val="0"/>
    <c:plotArea>
      <c:layout>
        <c:manualLayout>
          <c:layoutTarget val="inner"/>
          <c:xMode val="edge"/>
          <c:yMode val="edge"/>
          <c:x val="8.9945517720254081E-2"/>
          <c:y val="0.1473822524398718"/>
          <c:w val="0.80159358242818279"/>
          <c:h val="0.76934711147482016"/>
        </c:manualLayout>
      </c:layout>
      <c:pieChart>
        <c:varyColors val="1"/>
        <c:ser>
          <c:idx val="0"/>
          <c:order val="0"/>
          <c:tx>
            <c:v>Dry</c:v>
          </c:tx>
          <c:dLbls>
            <c:txPr>
              <a:bodyPr/>
              <a:lstStyle/>
              <a:p>
                <a:pPr>
                  <a:defRPr sz="1400" b="1"/>
                </a:pPr>
                <a:endParaRPr lang="en-US"/>
              </a:p>
            </c:txPr>
            <c:showLegendKey val="0"/>
            <c:showVal val="0"/>
            <c:showCatName val="0"/>
            <c:showSerName val="0"/>
            <c:showPercent val="1"/>
            <c:showBubbleSize val="0"/>
            <c:showLeaderLines val="0"/>
          </c:dLbls>
          <c:cat>
            <c:strRef>
              <c:f>'EUSAAR_2 recalculado'!$AH$3:$AI$3</c:f>
              <c:strCache>
                <c:ptCount val="2"/>
                <c:pt idx="0">
                  <c:v>OC/TC </c:v>
                </c:pt>
                <c:pt idx="1">
                  <c:v>EC/TC </c:v>
                </c:pt>
              </c:strCache>
            </c:strRef>
          </c:cat>
          <c:val>
            <c:numRef>
              <c:f>'EUSAAR_2 recalculado'!$AH$106:$AI$106</c:f>
              <c:numCache>
                <c:formatCode>0.00</c:formatCode>
                <c:ptCount val="2"/>
                <c:pt idx="0">
                  <c:v>0.92833587127555384</c:v>
                </c:pt>
                <c:pt idx="1">
                  <c:v>7.1647516912586862E-2</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spPr>
    <a:solidFill>
      <a:schemeClr val="bg1"/>
    </a:solidFill>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2400"/>
            </a:pPr>
            <a:r>
              <a:rPr lang="en-US" sz="2400"/>
              <a:t>Dry season</a:t>
            </a:r>
          </a:p>
        </c:rich>
      </c:tx>
      <c:layout>
        <c:manualLayout>
          <c:xMode val="edge"/>
          <c:yMode val="edge"/>
          <c:x val="0.12819374850870913"/>
          <c:y val="1.529860397885047E-2"/>
        </c:manualLayout>
      </c:layout>
      <c:overlay val="0"/>
    </c:title>
    <c:autoTitleDeleted val="0"/>
    <c:plotArea>
      <c:layout>
        <c:manualLayout>
          <c:layoutTarget val="inner"/>
          <c:xMode val="edge"/>
          <c:yMode val="edge"/>
          <c:x val="0.21764686232402769"/>
          <c:y val="0.1340889753178279"/>
          <c:w val="0.71231185874492964"/>
          <c:h val="0.72159667541557304"/>
        </c:manualLayout>
      </c:layout>
      <c:scatterChart>
        <c:scatterStyle val="smoothMarker"/>
        <c:varyColors val="0"/>
        <c:ser>
          <c:idx val="0"/>
          <c:order val="0"/>
          <c:tx>
            <c:v>0:00-6:00</c:v>
          </c:tx>
          <c:spPr>
            <a:ln w="15875"/>
          </c:spPr>
          <c:marker>
            <c:symbol val="circle"/>
            <c:size val="4"/>
          </c:marker>
          <c:xVal>
            <c:numRef>
              <c:f>sizedist!$C$3:$Z$3</c:f>
              <c:numCache>
                <c:formatCode>General</c:formatCode>
                <c:ptCount val="24"/>
                <c:pt idx="0">
                  <c:v>10.7</c:v>
                </c:pt>
                <c:pt idx="1">
                  <c:v>12.4</c:v>
                </c:pt>
                <c:pt idx="2">
                  <c:v>14.5</c:v>
                </c:pt>
                <c:pt idx="3">
                  <c:v>16.899999999999999</c:v>
                </c:pt>
                <c:pt idx="4">
                  <c:v>19.7</c:v>
                </c:pt>
                <c:pt idx="5">
                  <c:v>23</c:v>
                </c:pt>
                <c:pt idx="6">
                  <c:v>26.9</c:v>
                </c:pt>
                <c:pt idx="7">
                  <c:v>31.5</c:v>
                </c:pt>
                <c:pt idx="8">
                  <c:v>36.9</c:v>
                </c:pt>
                <c:pt idx="9">
                  <c:v>43.3</c:v>
                </c:pt>
                <c:pt idx="10">
                  <c:v>50.9</c:v>
                </c:pt>
                <c:pt idx="11">
                  <c:v>60</c:v>
                </c:pt>
                <c:pt idx="12">
                  <c:v>70.8</c:v>
                </c:pt>
                <c:pt idx="13">
                  <c:v>83.8</c:v>
                </c:pt>
                <c:pt idx="14">
                  <c:v>99.5</c:v>
                </c:pt>
                <c:pt idx="15">
                  <c:v>118.8</c:v>
                </c:pt>
                <c:pt idx="16">
                  <c:v>142.4</c:v>
                </c:pt>
                <c:pt idx="17">
                  <c:v>171.8</c:v>
                </c:pt>
                <c:pt idx="18">
                  <c:v>208.7</c:v>
                </c:pt>
                <c:pt idx="19">
                  <c:v>255.7</c:v>
                </c:pt>
                <c:pt idx="20">
                  <c:v>316.10000000000002</c:v>
                </c:pt>
                <c:pt idx="21">
                  <c:v>394.8</c:v>
                </c:pt>
                <c:pt idx="22">
                  <c:v>498.4</c:v>
                </c:pt>
                <c:pt idx="23">
                  <c:v>635.4</c:v>
                </c:pt>
              </c:numCache>
            </c:numRef>
          </c:xVal>
          <c:yVal>
            <c:numRef>
              <c:f>sizedist!$C$8:$Z$8</c:f>
              <c:numCache>
                <c:formatCode>General</c:formatCode>
                <c:ptCount val="24"/>
                <c:pt idx="0">
                  <c:v>0</c:v>
                </c:pt>
                <c:pt idx="1">
                  <c:v>0</c:v>
                </c:pt>
                <c:pt idx="2">
                  <c:v>19.868045904999978</c:v>
                </c:pt>
                <c:pt idx="3">
                  <c:v>50.915282449999999</c:v>
                </c:pt>
                <c:pt idx="4">
                  <c:v>87.500990090000002</c:v>
                </c:pt>
                <c:pt idx="5">
                  <c:v>133.98189620000014</c:v>
                </c:pt>
                <c:pt idx="6">
                  <c:v>187.83477999999999</c:v>
                </c:pt>
                <c:pt idx="7">
                  <c:v>270.13914074999974</c:v>
                </c:pt>
                <c:pt idx="8">
                  <c:v>391.93400399999973</c:v>
                </c:pt>
                <c:pt idx="9">
                  <c:v>558.24889330000053</c:v>
                </c:pt>
                <c:pt idx="10">
                  <c:v>794.53901344999997</c:v>
                </c:pt>
                <c:pt idx="11">
                  <c:v>1141.0385715000011</c:v>
                </c:pt>
                <c:pt idx="12">
                  <c:v>1499.8003224999998</c:v>
                </c:pt>
                <c:pt idx="13">
                  <c:v>1756.6010419999998</c:v>
                </c:pt>
                <c:pt idx="14">
                  <c:v>1980.9476705000011</c:v>
                </c:pt>
                <c:pt idx="15">
                  <c:v>2304.0254905000002</c:v>
                </c:pt>
                <c:pt idx="16">
                  <c:v>2466.0139500000023</c:v>
                </c:pt>
                <c:pt idx="17">
                  <c:v>2282.7785245</c:v>
                </c:pt>
                <c:pt idx="18">
                  <c:v>1773.9057130000015</c:v>
                </c:pt>
                <c:pt idx="19">
                  <c:v>1129.8630179999998</c:v>
                </c:pt>
                <c:pt idx="20">
                  <c:v>587.92700734999949</c:v>
                </c:pt>
                <c:pt idx="21">
                  <c:v>223.56003355000001</c:v>
                </c:pt>
                <c:pt idx="22">
                  <c:v>56.465511430000035</c:v>
                </c:pt>
                <c:pt idx="23">
                  <c:v>10.785201505</c:v>
                </c:pt>
              </c:numCache>
            </c:numRef>
          </c:yVal>
          <c:smooth val="1"/>
        </c:ser>
        <c:ser>
          <c:idx val="1"/>
          <c:order val="1"/>
          <c:tx>
            <c:v>6:00-14:00</c:v>
          </c:tx>
          <c:spPr>
            <a:ln w="15875">
              <a:solidFill>
                <a:schemeClr val="accent6"/>
              </a:solidFill>
            </a:ln>
          </c:spPr>
          <c:marker>
            <c:symbol val="circle"/>
            <c:size val="4"/>
            <c:spPr>
              <a:solidFill>
                <a:schemeClr val="accent6"/>
              </a:solidFill>
              <a:ln>
                <a:solidFill>
                  <a:schemeClr val="accent6"/>
                </a:solidFill>
              </a:ln>
            </c:spPr>
          </c:marker>
          <c:xVal>
            <c:numRef>
              <c:f>sizedist!$C$3:$Z$3</c:f>
              <c:numCache>
                <c:formatCode>General</c:formatCode>
                <c:ptCount val="24"/>
                <c:pt idx="0">
                  <c:v>10.7</c:v>
                </c:pt>
                <c:pt idx="1">
                  <c:v>12.4</c:v>
                </c:pt>
                <c:pt idx="2">
                  <c:v>14.5</c:v>
                </c:pt>
                <c:pt idx="3">
                  <c:v>16.899999999999999</c:v>
                </c:pt>
                <c:pt idx="4">
                  <c:v>19.7</c:v>
                </c:pt>
                <c:pt idx="5">
                  <c:v>23</c:v>
                </c:pt>
                <c:pt idx="6">
                  <c:v>26.9</c:v>
                </c:pt>
                <c:pt idx="7">
                  <c:v>31.5</c:v>
                </c:pt>
                <c:pt idx="8">
                  <c:v>36.9</c:v>
                </c:pt>
                <c:pt idx="9">
                  <c:v>43.3</c:v>
                </c:pt>
                <c:pt idx="10">
                  <c:v>50.9</c:v>
                </c:pt>
                <c:pt idx="11">
                  <c:v>60</c:v>
                </c:pt>
                <c:pt idx="12">
                  <c:v>70.8</c:v>
                </c:pt>
                <c:pt idx="13">
                  <c:v>83.8</c:v>
                </c:pt>
                <c:pt idx="14">
                  <c:v>99.5</c:v>
                </c:pt>
                <c:pt idx="15">
                  <c:v>118.8</c:v>
                </c:pt>
                <c:pt idx="16">
                  <c:v>142.4</c:v>
                </c:pt>
                <c:pt idx="17">
                  <c:v>171.8</c:v>
                </c:pt>
                <c:pt idx="18">
                  <c:v>208.7</c:v>
                </c:pt>
                <c:pt idx="19">
                  <c:v>255.7</c:v>
                </c:pt>
                <c:pt idx="20">
                  <c:v>316.10000000000002</c:v>
                </c:pt>
                <c:pt idx="21">
                  <c:v>394.8</c:v>
                </c:pt>
                <c:pt idx="22">
                  <c:v>498.4</c:v>
                </c:pt>
                <c:pt idx="23">
                  <c:v>635.4</c:v>
                </c:pt>
              </c:numCache>
            </c:numRef>
          </c:xVal>
          <c:yVal>
            <c:numRef>
              <c:f>sizedist!$C$9:$Z$9</c:f>
              <c:numCache>
                <c:formatCode>General</c:formatCode>
                <c:ptCount val="24"/>
                <c:pt idx="0">
                  <c:v>0</c:v>
                </c:pt>
                <c:pt idx="1">
                  <c:v>1.4848770000000012E-3</c:v>
                </c:pt>
                <c:pt idx="2">
                  <c:v>20.766531109999978</c:v>
                </c:pt>
                <c:pt idx="3">
                  <c:v>39.417343969999997</c:v>
                </c:pt>
                <c:pt idx="4">
                  <c:v>57.894982559999995</c:v>
                </c:pt>
                <c:pt idx="5">
                  <c:v>80.933222445000126</c:v>
                </c:pt>
                <c:pt idx="6">
                  <c:v>109.87608824999992</c:v>
                </c:pt>
                <c:pt idx="7">
                  <c:v>157.74075174999982</c:v>
                </c:pt>
                <c:pt idx="8">
                  <c:v>229.84413330000001</c:v>
                </c:pt>
                <c:pt idx="9">
                  <c:v>351.2957590999996</c:v>
                </c:pt>
                <c:pt idx="10">
                  <c:v>563.51049979999948</c:v>
                </c:pt>
                <c:pt idx="11">
                  <c:v>890.52178679999997</c:v>
                </c:pt>
                <c:pt idx="12">
                  <c:v>1291.6477075</c:v>
                </c:pt>
                <c:pt idx="13">
                  <c:v>1620.1321159999998</c:v>
                </c:pt>
                <c:pt idx="14">
                  <c:v>1922.0236304999999</c:v>
                </c:pt>
                <c:pt idx="15">
                  <c:v>2340.3626330000002</c:v>
                </c:pt>
                <c:pt idx="16">
                  <c:v>2603.2063204999977</c:v>
                </c:pt>
                <c:pt idx="17">
                  <c:v>2515.1884459999969</c:v>
                </c:pt>
                <c:pt idx="18">
                  <c:v>1959.5691855</c:v>
                </c:pt>
                <c:pt idx="19">
                  <c:v>1307.0667540000011</c:v>
                </c:pt>
                <c:pt idx="20">
                  <c:v>696.91223574999947</c:v>
                </c:pt>
                <c:pt idx="21">
                  <c:v>265.42401869999969</c:v>
                </c:pt>
                <c:pt idx="22">
                  <c:v>69.236654910000027</c:v>
                </c:pt>
                <c:pt idx="23">
                  <c:v>14.42766153</c:v>
                </c:pt>
              </c:numCache>
            </c:numRef>
          </c:yVal>
          <c:smooth val="1"/>
        </c:ser>
        <c:ser>
          <c:idx val="2"/>
          <c:order val="2"/>
          <c:tx>
            <c:v>14:00-18:00</c:v>
          </c:tx>
          <c:spPr>
            <a:ln w="15875">
              <a:solidFill>
                <a:srgbClr val="FF0000"/>
              </a:solidFill>
            </a:ln>
          </c:spPr>
          <c:marker>
            <c:symbol val="circle"/>
            <c:size val="6"/>
            <c:spPr>
              <a:solidFill>
                <a:srgbClr val="FF0000"/>
              </a:solidFill>
              <a:ln>
                <a:solidFill>
                  <a:srgbClr val="FF0000"/>
                </a:solidFill>
              </a:ln>
            </c:spPr>
          </c:marker>
          <c:xVal>
            <c:numRef>
              <c:f>sizedist!$C$3:$Z$3</c:f>
              <c:numCache>
                <c:formatCode>General</c:formatCode>
                <c:ptCount val="24"/>
                <c:pt idx="0">
                  <c:v>10.7</c:v>
                </c:pt>
                <c:pt idx="1">
                  <c:v>12.4</c:v>
                </c:pt>
                <c:pt idx="2">
                  <c:v>14.5</c:v>
                </c:pt>
                <c:pt idx="3">
                  <c:v>16.899999999999999</c:v>
                </c:pt>
                <c:pt idx="4">
                  <c:v>19.7</c:v>
                </c:pt>
                <c:pt idx="5">
                  <c:v>23</c:v>
                </c:pt>
                <c:pt idx="6">
                  <c:v>26.9</c:v>
                </c:pt>
                <c:pt idx="7">
                  <c:v>31.5</c:v>
                </c:pt>
                <c:pt idx="8">
                  <c:v>36.9</c:v>
                </c:pt>
                <c:pt idx="9">
                  <c:v>43.3</c:v>
                </c:pt>
                <c:pt idx="10">
                  <c:v>50.9</c:v>
                </c:pt>
                <c:pt idx="11">
                  <c:v>60</c:v>
                </c:pt>
                <c:pt idx="12">
                  <c:v>70.8</c:v>
                </c:pt>
                <c:pt idx="13">
                  <c:v>83.8</c:v>
                </c:pt>
                <c:pt idx="14">
                  <c:v>99.5</c:v>
                </c:pt>
                <c:pt idx="15">
                  <c:v>118.8</c:v>
                </c:pt>
                <c:pt idx="16">
                  <c:v>142.4</c:v>
                </c:pt>
                <c:pt idx="17">
                  <c:v>171.8</c:v>
                </c:pt>
                <c:pt idx="18">
                  <c:v>208.7</c:v>
                </c:pt>
                <c:pt idx="19">
                  <c:v>255.7</c:v>
                </c:pt>
                <c:pt idx="20">
                  <c:v>316.10000000000002</c:v>
                </c:pt>
                <c:pt idx="21">
                  <c:v>394.8</c:v>
                </c:pt>
                <c:pt idx="22">
                  <c:v>498.4</c:v>
                </c:pt>
                <c:pt idx="23">
                  <c:v>635.4</c:v>
                </c:pt>
              </c:numCache>
            </c:numRef>
          </c:xVal>
          <c:yVal>
            <c:numRef>
              <c:f>sizedist!$C$10:$Z$10</c:f>
              <c:numCache>
                <c:formatCode>General</c:formatCode>
                <c:ptCount val="24"/>
                <c:pt idx="0">
                  <c:v>0</c:v>
                </c:pt>
                <c:pt idx="1">
                  <c:v>14.825646360000009</c:v>
                </c:pt>
                <c:pt idx="2">
                  <c:v>30.370622044999976</c:v>
                </c:pt>
                <c:pt idx="3">
                  <c:v>48.920560650000006</c:v>
                </c:pt>
                <c:pt idx="4">
                  <c:v>63.923127095000005</c:v>
                </c:pt>
                <c:pt idx="5">
                  <c:v>81.921526959999994</c:v>
                </c:pt>
                <c:pt idx="6">
                  <c:v>105.77383149999993</c:v>
                </c:pt>
                <c:pt idx="7">
                  <c:v>150.43000499999999</c:v>
                </c:pt>
                <c:pt idx="8">
                  <c:v>223.43207050000001</c:v>
                </c:pt>
                <c:pt idx="9">
                  <c:v>336.50498299999998</c:v>
                </c:pt>
                <c:pt idx="10">
                  <c:v>527.68815325000071</c:v>
                </c:pt>
                <c:pt idx="11">
                  <c:v>820.58740375000002</c:v>
                </c:pt>
                <c:pt idx="12">
                  <c:v>1189.4322354999999</c:v>
                </c:pt>
                <c:pt idx="13">
                  <c:v>1493.4907765</c:v>
                </c:pt>
                <c:pt idx="14">
                  <c:v>1801.1058190000001</c:v>
                </c:pt>
                <c:pt idx="15">
                  <c:v>2284.4664899999975</c:v>
                </c:pt>
                <c:pt idx="16">
                  <c:v>2634.4968330000002</c:v>
                </c:pt>
                <c:pt idx="17">
                  <c:v>2550.1219000000001</c:v>
                </c:pt>
                <c:pt idx="18">
                  <c:v>1994.8917715</c:v>
                </c:pt>
                <c:pt idx="19">
                  <c:v>1329.4597570000014</c:v>
                </c:pt>
                <c:pt idx="20">
                  <c:v>739.06271089999916</c:v>
                </c:pt>
                <c:pt idx="21">
                  <c:v>280.94713389999993</c:v>
                </c:pt>
                <c:pt idx="22">
                  <c:v>71.247336989999994</c:v>
                </c:pt>
                <c:pt idx="23">
                  <c:v>14.992008250000008</c:v>
                </c:pt>
              </c:numCache>
            </c:numRef>
          </c:yVal>
          <c:smooth val="1"/>
        </c:ser>
        <c:ser>
          <c:idx val="3"/>
          <c:order val="3"/>
          <c:tx>
            <c:v>18:00-24:00</c:v>
          </c:tx>
          <c:spPr>
            <a:ln w="15875">
              <a:solidFill>
                <a:schemeClr val="tx2">
                  <a:lumMod val="60000"/>
                  <a:lumOff val="40000"/>
                </a:schemeClr>
              </a:solidFill>
            </a:ln>
          </c:spPr>
          <c:marker>
            <c:symbol val="circle"/>
            <c:size val="6"/>
            <c:spPr>
              <a:solidFill>
                <a:schemeClr val="tx2">
                  <a:lumMod val="60000"/>
                  <a:lumOff val="40000"/>
                </a:schemeClr>
              </a:solidFill>
              <a:ln>
                <a:solidFill>
                  <a:schemeClr val="tx2">
                    <a:lumMod val="60000"/>
                    <a:lumOff val="40000"/>
                  </a:schemeClr>
                </a:solidFill>
              </a:ln>
            </c:spPr>
          </c:marker>
          <c:xVal>
            <c:numRef>
              <c:f>sizedist!$C$3:$Z$3</c:f>
              <c:numCache>
                <c:formatCode>General</c:formatCode>
                <c:ptCount val="24"/>
                <c:pt idx="0">
                  <c:v>10.7</c:v>
                </c:pt>
                <c:pt idx="1">
                  <c:v>12.4</c:v>
                </c:pt>
                <c:pt idx="2">
                  <c:v>14.5</c:v>
                </c:pt>
                <c:pt idx="3">
                  <c:v>16.899999999999999</c:v>
                </c:pt>
                <c:pt idx="4">
                  <c:v>19.7</c:v>
                </c:pt>
                <c:pt idx="5">
                  <c:v>23</c:v>
                </c:pt>
                <c:pt idx="6">
                  <c:v>26.9</c:v>
                </c:pt>
                <c:pt idx="7">
                  <c:v>31.5</c:v>
                </c:pt>
                <c:pt idx="8">
                  <c:v>36.9</c:v>
                </c:pt>
                <c:pt idx="9">
                  <c:v>43.3</c:v>
                </c:pt>
                <c:pt idx="10">
                  <c:v>50.9</c:v>
                </c:pt>
                <c:pt idx="11">
                  <c:v>60</c:v>
                </c:pt>
                <c:pt idx="12">
                  <c:v>70.8</c:v>
                </c:pt>
                <c:pt idx="13">
                  <c:v>83.8</c:v>
                </c:pt>
                <c:pt idx="14">
                  <c:v>99.5</c:v>
                </c:pt>
                <c:pt idx="15">
                  <c:v>118.8</c:v>
                </c:pt>
                <c:pt idx="16">
                  <c:v>142.4</c:v>
                </c:pt>
                <c:pt idx="17">
                  <c:v>171.8</c:v>
                </c:pt>
                <c:pt idx="18">
                  <c:v>208.7</c:v>
                </c:pt>
                <c:pt idx="19">
                  <c:v>255.7</c:v>
                </c:pt>
                <c:pt idx="20">
                  <c:v>316.10000000000002</c:v>
                </c:pt>
                <c:pt idx="21">
                  <c:v>394.8</c:v>
                </c:pt>
                <c:pt idx="22">
                  <c:v>498.4</c:v>
                </c:pt>
                <c:pt idx="23">
                  <c:v>635.4</c:v>
                </c:pt>
              </c:numCache>
            </c:numRef>
          </c:xVal>
          <c:yVal>
            <c:numRef>
              <c:f>sizedist!$C$11:$Z$11</c:f>
              <c:numCache>
                <c:formatCode>General</c:formatCode>
                <c:ptCount val="24"/>
                <c:pt idx="0">
                  <c:v>0</c:v>
                </c:pt>
                <c:pt idx="1">
                  <c:v>18.035300790000001</c:v>
                </c:pt>
                <c:pt idx="2">
                  <c:v>48.182097890000001</c:v>
                </c:pt>
                <c:pt idx="3">
                  <c:v>79.444146030000027</c:v>
                </c:pt>
                <c:pt idx="4">
                  <c:v>115.30503789999987</c:v>
                </c:pt>
                <c:pt idx="5">
                  <c:v>154.54044000000007</c:v>
                </c:pt>
                <c:pt idx="6">
                  <c:v>203.46700000000001</c:v>
                </c:pt>
                <c:pt idx="7">
                  <c:v>278.37994700000002</c:v>
                </c:pt>
                <c:pt idx="8">
                  <c:v>393.15108090000001</c:v>
                </c:pt>
                <c:pt idx="9">
                  <c:v>557.2042927</c:v>
                </c:pt>
                <c:pt idx="10">
                  <c:v>790.78382260000069</c:v>
                </c:pt>
                <c:pt idx="11">
                  <c:v>1113.8598</c:v>
                </c:pt>
                <c:pt idx="12">
                  <c:v>1451.9887000000001</c:v>
                </c:pt>
                <c:pt idx="13">
                  <c:v>1684.6969999999999</c:v>
                </c:pt>
                <c:pt idx="14">
                  <c:v>1925.7364</c:v>
                </c:pt>
                <c:pt idx="15">
                  <c:v>2272.17049</c:v>
                </c:pt>
                <c:pt idx="16">
                  <c:v>2512.2653780000001</c:v>
                </c:pt>
                <c:pt idx="17">
                  <c:v>2383.7603260000001</c:v>
                </c:pt>
                <c:pt idx="18">
                  <c:v>1862.8631319999988</c:v>
                </c:pt>
                <c:pt idx="19">
                  <c:v>1202.7580909999999</c:v>
                </c:pt>
                <c:pt idx="20">
                  <c:v>654.18602999999996</c:v>
                </c:pt>
                <c:pt idx="21">
                  <c:v>255.26266299999995</c:v>
                </c:pt>
                <c:pt idx="22">
                  <c:v>63.358488459999947</c:v>
                </c:pt>
                <c:pt idx="23">
                  <c:v>12.274229089999999</c:v>
                </c:pt>
              </c:numCache>
            </c:numRef>
          </c:yVal>
          <c:smooth val="1"/>
        </c:ser>
        <c:dLbls>
          <c:showLegendKey val="0"/>
          <c:showVal val="0"/>
          <c:showCatName val="0"/>
          <c:showSerName val="0"/>
          <c:showPercent val="0"/>
          <c:showBubbleSize val="0"/>
        </c:dLbls>
        <c:axId val="80643584"/>
        <c:axId val="80650240"/>
      </c:scatterChart>
      <c:valAx>
        <c:axId val="80643584"/>
        <c:scaling>
          <c:logBase val="10"/>
          <c:orientation val="minMax"/>
          <c:min val="10"/>
        </c:scaling>
        <c:delete val="0"/>
        <c:axPos val="b"/>
        <c:title>
          <c:tx>
            <c:rich>
              <a:bodyPr/>
              <a:lstStyle/>
              <a:p>
                <a:pPr>
                  <a:defRPr sz="1600"/>
                </a:pPr>
                <a:r>
                  <a:rPr lang="en-US" sz="1600"/>
                  <a:t>Particle Diameter (nm)</a:t>
                </a:r>
              </a:p>
            </c:rich>
          </c:tx>
          <c:layout>
            <c:manualLayout>
              <c:xMode val="edge"/>
              <c:yMode val="edge"/>
              <c:x val="0.34692770221904079"/>
              <c:y val="0.92698809387956937"/>
            </c:manualLayout>
          </c:layout>
          <c:overlay val="0"/>
        </c:title>
        <c:numFmt formatCode="General" sourceLinked="1"/>
        <c:majorTickMark val="out"/>
        <c:minorTickMark val="cross"/>
        <c:tickLblPos val="nextTo"/>
        <c:txPr>
          <a:bodyPr/>
          <a:lstStyle/>
          <a:p>
            <a:pPr>
              <a:defRPr sz="1600" b="1"/>
            </a:pPr>
            <a:endParaRPr lang="en-US"/>
          </a:p>
        </c:txPr>
        <c:crossAx val="80650240"/>
        <c:crosses val="autoZero"/>
        <c:crossBetween val="midCat"/>
      </c:valAx>
      <c:valAx>
        <c:axId val="80650240"/>
        <c:scaling>
          <c:orientation val="minMax"/>
          <c:max val="2700"/>
          <c:min val="0"/>
        </c:scaling>
        <c:delete val="0"/>
        <c:axPos val="l"/>
        <c:majorGridlines>
          <c:spPr>
            <a:ln>
              <a:solidFill>
                <a:sysClr val="windowText" lastClr="000000"/>
              </a:solidFill>
              <a:prstDash val="dash"/>
            </a:ln>
          </c:spPr>
        </c:majorGridlines>
        <c:title>
          <c:tx>
            <c:rich>
              <a:bodyPr rot="-5400000" vert="horz"/>
              <a:lstStyle/>
              <a:p>
                <a:pPr>
                  <a:defRPr sz="1400"/>
                </a:pPr>
                <a:r>
                  <a:rPr lang="en-US" sz="1400"/>
                  <a:t>dN/dlogDp (cm</a:t>
                </a:r>
                <a:r>
                  <a:rPr lang="en-US" sz="1400" baseline="30000"/>
                  <a:t>-3</a:t>
                </a:r>
                <a:r>
                  <a:rPr lang="en-US" sz="1400"/>
                  <a:t> nm</a:t>
                </a:r>
                <a:r>
                  <a:rPr lang="en-US" sz="1400" baseline="30000"/>
                  <a:t>-1</a:t>
                </a:r>
                <a:r>
                  <a:rPr lang="en-US" sz="1400"/>
                  <a:t>)</a:t>
                </a:r>
              </a:p>
            </c:rich>
          </c:tx>
          <c:layout>
            <c:manualLayout>
              <c:xMode val="edge"/>
              <c:yMode val="edge"/>
              <c:x val="0"/>
              <c:y val="0.32508653809578147"/>
            </c:manualLayout>
          </c:layout>
          <c:overlay val="0"/>
        </c:title>
        <c:numFmt formatCode="General" sourceLinked="1"/>
        <c:majorTickMark val="out"/>
        <c:minorTickMark val="none"/>
        <c:tickLblPos val="nextTo"/>
        <c:txPr>
          <a:bodyPr/>
          <a:lstStyle/>
          <a:p>
            <a:pPr>
              <a:defRPr sz="1600" b="1"/>
            </a:pPr>
            <a:endParaRPr lang="en-US"/>
          </a:p>
        </c:txPr>
        <c:crossAx val="80643584"/>
        <c:crosses val="autoZero"/>
        <c:crossBetween val="midCat"/>
      </c:valAx>
      <c:spPr>
        <a:ln w="38100">
          <a:solidFill>
            <a:sysClr val="windowText" lastClr="000000"/>
          </a:solidFill>
        </a:ln>
      </c:spPr>
    </c:plotArea>
    <c:legend>
      <c:legendPos val="r"/>
      <c:layout>
        <c:manualLayout>
          <c:xMode val="edge"/>
          <c:yMode val="edge"/>
          <c:x val="0.72603984729181581"/>
          <c:y val="3.5943423738699402E-3"/>
          <c:w val="0.26892531615366261"/>
          <c:h val="0.19889193198676255"/>
        </c:manualLayout>
      </c:layout>
      <c:overlay val="0"/>
      <c:spPr>
        <a:solidFill>
          <a:sysClr val="window" lastClr="FFFFFF"/>
        </a:solidFill>
      </c:spPr>
      <c:txPr>
        <a:bodyPr/>
        <a:lstStyle/>
        <a:p>
          <a:pPr>
            <a:defRPr sz="1100"/>
          </a:pPr>
          <a:endParaRPr lang="en-US"/>
        </a:p>
      </c:txPr>
    </c:legend>
    <c:plotVisOnly val="1"/>
    <c:dispBlanksAs val="gap"/>
    <c:showDLblsOverMax val="0"/>
  </c:chart>
  <c:spPr>
    <a:solidFill>
      <a:schemeClr val="bg1"/>
    </a:solidFill>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2400"/>
            </a:pPr>
            <a:r>
              <a:rPr lang="en-US" sz="2400"/>
              <a:t>Wet season</a:t>
            </a:r>
          </a:p>
        </c:rich>
      </c:tx>
      <c:layout>
        <c:manualLayout>
          <c:xMode val="edge"/>
          <c:yMode val="edge"/>
          <c:x val="0.15340811172188382"/>
          <c:y val="1.584769295142455E-2"/>
        </c:manualLayout>
      </c:layout>
      <c:overlay val="0"/>
    </c:title>
    <c:autoTitleDeleted val="0"/>
    <c:plotArea>
      <c:layout>
        <c:manualLayout>
          <c:layoutTarget val="inner"/>
          <c:xMode val="edge"/>
          <c:yMode val="edge"/>
          <c:x val="0.22596147179715742"/>
          <c:y val="0.1340889753178279"/>
          <c:w val="0.70399742485019556"/>
          <c:h val="0.72159667541557304"/>
        </c:manualLayout>
      </c:layout>
      <c:scatterChart>
        <c:scatterStyle val="smoothMarker"/>
        <c:varyColors val="0"/>
        <c:ser>
          <c:idx val="0"/>
          <c:order val="0"/>
          <c:tx>
            <c:v>0:00-6:00</c:v>
          </c:tx>
          <c:spPr>
            <a:ln w="15875"/>
          </c:spPr>
          <c:marker>
            <c:symbol val="circle"/>
            <c:size val="4"/>
          </c:marker>
          <c:xVal>
            <c:numRef>
              <c:f>sizedist!$C$3:$Z$3</c:f>
              <c:numCache>
                <c:formatCode>General</c:formatCode>
                <c:ptCount val="24"/>
                <c:pt idx="0">
                  <c:v>10.7</c:v>
                </c:pt>
                <c:pt idx="1">
                  <c:v>12.4</c:v>
                </c:pt>
                <c:pt idx="2">
                  <c:v>14.5</c:v>
                </c:pt>
                <c:pt idx="3">
                  <c:v>16.899999999999999</c:v>
                </c:pt>
                <c:pt idx="4">
                  <c:v>19.7</c:v>
                </c:pt>
                <c:pt idx="5">
                  <c:v>23</c:v>
                </c:pt>
                <c:pt idx="6">
                  <c:v>26.9</c:v>
                </c:pt>
                <c:pt idx="7">
                  <c:v>31.5</c:v>
                </c:pt>
                <c:pt idx="8">
                  <c:v>36.9</c:v>
                </c:pt>
                <c:pt idx="9">
                  <c:v>43.3</c:v>
                </c:pt>
                <c:pt idx="10">
                  <c:v>50.9</c:v>
                </c:pt>
                <c:pt idx="11">
                  <c:v>60</c:v>
                </c:pt>
                <c:pt idx="12">
                  <c:v>70.8</c:v>
                </c:pt>
                <c:pt idx="13">
                  <c:v>83.8</c:v>
                </c:pt>
                <c:pt idx="14">
                  <c:v>99.5</c:v>
                </c:pt>
                <c:pt idx="15">
                  <c:v>118.8</c:v>
                </c:pt>
                <c:pt idx="16">
                  <c:v>142.4</c:v>
                </c:pt>
                <c:pt idx="17">
                  <c:v>171.8</c:v>
                </c:pt>
                <c:pt idx="18">
                  <c:v>208.7</c:v>
                </c:pt>
                <c:pt idx="19">
                  <c:v>255.7</c:v>
                </c:pt>
                <c:pt idx="20">
                  <c:v>316.10000000000002</c:v>
                </c:pt>
                <c:pt idx="21">
                  <c:v>394.8</c:v>
                </c:pt>
                <c:pt idx="22">
                  <c:v>498.4</c:v>
                </c:pt>
                <c:pt idx="23">
                  <c:v>635.4</c:v>
                </c:pt>
              </c:numCache>
            </c:numRef>
          </c:xVal>
          <c:yVal>
            <c:numRef>
              <c:f>sizedist!$C$4:$Z$4</c:f>
              <c:numCache>
                <c:formatCode>General</c:formatCode>
                <c:ptCount val="24"/>
                <c:pt idx="0">
                  <c:v>0</c:v>
                </c:pt>
                <c:pt idx="1">
                  <c:v>5.334676397</c:v>
                </c:pt>
                <c:pt idx="2">
                  <c:v>39.639481379999999</c:v>
                </c:pt>
                <c:pt idx="3">
                  <c:v>81.152482869999858</c:v>
                </c:pt>
                <c:pt idx="4">
                  <c:v>119.02680359999998</c:v>
                </c:pt>
                <c:pt idx="5">
                  <c:v>151.20284765000014</c:v>
                </c:pt>
                <c:pt idx="6">
                  <c:v>182.86888500000001</c:v>
                </c:pt>
                <c:pt idx="7">
                  <c:v>214.83518219999999</c:v>
                </c:pt>
                <c:pt idx="8">
                  <c:v>256.52891399999959</c:v>
                </c:pt>
                <c:pt idx="9">
                  <c:v>320.62988915000028</c:v>
                </c:pt>
                <c:pt idx="10">
                  <c:v>422.30601369999999</c:v>
                </c:pt>
                <c:pt idx="11">
                  <c:v>555.69536960000005</c:v>
                </c:pt>
                <c:pt idx="12">
                  <c:v>660.03374945000053</c:v>
                </c:pt>
                <c:pt idx="13">
                  <c:v>658.8318550999993</c:v>
                </c:pt>
                <c:pt idx="14">
                  <c:v>569.50132020000001</c:v>
                </c:pt>
                <c:pt idx="15">
                  <c:v>512.42159879999917</c:v>
                </c:pt>
                <c:pt idx="16">
                  <c:v>516.77505765000069</c:v>
                </c:pt>
                <c:pt idx="17">
                  <c:v>469.71590129999993</c:v>
                </c:pt>
                <c:pt idx="18">
                  <c:v>342.45375654999947</c:v>
                </c:pt>
                <c:pt idx="19">
                  <c:v>193.79529955000001</c:v>
                </c:pt>
                <c:pt idx="20">
                  <c:v>83.409885320000001</c:v>
                </c:pt>
                <c:pt idx="21">
                  <c:v>28.612703775</c:v>
                </c:pt>
                <c:pt idx="22">
                  <c:v>3.8350827279999997</c:v>
                </c:pt>
                <c:pt idx="23">
                  <c:v>0.45904197349999998</c:v>
                </c:pt>
              </c:numCache>
            </c:numRef>
          </c:yVal>
          <c:smooth val="1"/>
        </c:ser>
        <c:ser>
          <c:idx val="1"/>
          <c:order val="1"/>
          <c:tx>
            <c:v>6:00-14:00</c:v>
          </c:tx>
          <c:spPr>
            <a:ln w="15875">
              <a:solidFill>
                <a:schemeClr val="accent6"/>
              </a:solidFill>
            </a:ln>
          </c:spPr>
          <c:marker>
            <c:symbol val="circle"/>
            <c:size val="4"/>
            <c:spPr>
              <a:solidFill>
                <a:schemeClr val="accent6"/>
              </a:solidFill>
              <a:ln>
                <a:solidFill>
                  <a:schemeClr val="accent6"/>
                </a:solidFill>
              </a:ln>
            </c:spPr>
          </c:marker>
          <c:xVal>
            <c:numRef>
              <c:f>sizedist!$C$3:$Z$3</c:f>
              <c:numCache>
                <c:formatCode>General</c:formatCode>
                <c:ptCount val="24"/>
                <c:pt idx="0">
                  <c:v>10.7</c:v>
                </c:pt>
                <c:pt idx="1">
                  <c:v>12.4</c:v>
                </c:pt>
                <c:pt idx="2">
                  <c:v>14.5</c:v>
                </c:pt>
                <c:pt idx="3">
                  <c:v>16.899999999999999</c:v>
                </c:pt>
                <c:pt idx="4">
                  <c:v>19.7</c:v>
                </c:pt>
                <c:pt idx="5">
                  <c:v>23</c:v>
                </c:pt>
                <c:pt idx="6">
                  <c:v>26.9</c:v>
                </c:pt>
                <c:pt idx="7">
                  <c:v>31.5</c:v>
                </c:pt>
                <c:pt idx="8">
                  <c:v>36.9</c:v>
                </c:pt>
                <c:pt idx="9">
                  <c:v>43.3</c:v>
                </c:pt>
                <c:pt idx="10">
                  <c:v>50.9</c:v>
                </c:pt>
                <c:pt idx="11">
                  <c:v>60</c:v>
                </c:pt>
                <c:pt idx="12">
                  <c:v>70.8</c:v>
                </c:pt>
                <c:pt idx="13">
                  <c:v>83.8</c:v>
                </c:pt>
                <c:pt idx="14">
                  <c:v>99.5</c:v>
                </c:pt>
                <c:pt idx="15">
                  <c:v>118.8</c:v>
                </c:pt>
                <c:pt idx="16">
                  <c:v>142.4</c:v>
                </c:pt>
                <c:pt idx="17">
                  <c:v>171.8</c:v>
                </c:pt>
                <c:pt idx="18">
                  <c:v>208.7</c:v>
                </c:pt>
                <c:pt idx="19">
                  <c:v>255.7</c:v>
                </c:pt>
                <c:pt idx="20">
                  <c:v>316.10000000000002</c:v>
                </c:pt>
                <c:pt idx="21">
                  <c:v>394.8</c:v>
                </c:pt>
                <c:pt idx="22">
                  <c:v>498.4</c:v>
                </c:pt>
                <c:pt idx="23">
                  <c:v>635.4</c:v>
                </c:pt>
              </c:numCache>
            </c:numRef>
          </c:xVal>
          <c:yVal>
            <c:numRef>
              <c:f>sizedist!$C$5:$Z$5</c:f>
              <c:numCache>
                <c:formatCode>General</c:formatCode>
                <c:ptCount val="24"/>
                <c:pt idx="0">
                  <c:v>0</c:v>
                </c:pt>
                <c:pt idx="1">
                  <c:v>3.0273130000000046E-3</c:v>
                </c:pt>
                <c:pt idx="2">
                  <c:v>25.68583709</c:v>
                </c:pt>
                <c:pt idx="3">
                  <c:v>53.149749330000013</c:v>
                </c:pt>
                <c:pt idx="4">
                  <c:v>78.269408319999897</c:v>
                </c:pt>
                <c:pt idx="5">
                  <c:v>102.85575809999987</c:v>
                </c:pt>
                <c:pt idx="6">
                  <c:v>128.4909949</c:v>
                </c:pt>
                <c:pt idx="7">
                  <c:v>159.88087750000014</c:v>
                </c:pt>
                <c:pt idx="8">
                  <c:v>206.04097089999999</c:v>
                </c:pt>
                <c:pt idx="9">
                  <c:v>265.1173749999997</c:v>
                </c:pt>
                <c:pt idx="10">
                  <c:v>359.79506799999973</c:v>
                </c:pt>
                <c:pt idx="11">
                  <c:v>489.47944669999998</c:v>
                </c:pt>
                <c:pt idx="12">
                  <c:v>640.69989889999999</c:v>
                </c:pt>
                <c:pt idx="13">
                  <c:v>657.12342890000002</c:v>
                </c:pt>
                <c:pt idx="14">
                  <c:v>592.69473950000076</c:v>
                </c:pt>
                <c:pt idx="15">
                  <c:v>585.78919269999994</c:v>
                </c:pt>
                <c:pt idx="16">
                  <c:v>615.30713199999946</c:v>
                </c:pt>
                <c:pt idx="17">
                  <c:v>592.49812629999997</c:v>
                </c:pt>
                <c:pt idx="18">
                  <c:v>480.36410009999997</c:v>
                </c:pt>
                <c:pt idx="19">
                  <c:v>297.65196279999998</c:v>
                </c:pt>
                <c:pt idx="20">
                  <c:v>139.01414169999998</c:v>
                </c:pt>
                <c:pt idx="21">
                  <c:v>48.414481219999963</c:v>
                </c:pt>
                <c:pt idx="22">
                  <c:v>6.8064302799999918</c:v>
                </c:pt>
                <c:pt idx="23">
                  <c:v>0.81105831799999994</c:v>
                </c:pt>
              </c:numCache>
            </c:numRef>
          </c:yVal>
          <c:smooth val="1"/>
        </c:ser>
        <c:ser>
          <c:idx val="2"/>
          <c:order val="2"/>
          <c:tx>
            <c:v>14:00-18:00</c:v>
          </c:tx>
          <c:spPr>
            <a:ln w="15875">
              <a:solidFill>
                <a:srgbClr val="FF0000"/>
              </a:solidFill>
            </a:ln>
          </c:spPr>
          <c:marker>
            <c:symbol val="circle"/>
            <c:size val="4"/>
            <c:spPr>
              <a:solidFill>
                <a:srgbClr val="FF0000"/>
              </a:solidFill>
              <a:ln>
                <a:solidFill>
                  <a:srgbClr val="FF0000"/>
                </a:solidFill>
              </a:ln>
            </c:spPr>
          </c:marker>
          <c:xVal>
            <c:numRef>
              <c:f>sizedist!$C$3:$Z$3</c:f>
              <c:numCache>
                <c:formatCode>General</c:formatCode>
                <c:ptCount val="24"/>
                <c:pt idx="0">
                  <c:v>10.7</c:v>
                </c:pt>
                <c:pt idx="1">
                  <c:v>12.4</c:v>
                </c:pt>
                <c:pt idx="2">
                  <c:v>14.5</c:v>
                </c:pt>
                <c:pt idx="3">
                  <c:v>16.899999999999999</c:v>
                </c:pt>
                <c:pt idx="4">
                  <c:v>19.7</c:v>
                </c:pt>
                <c:pt idx="5">
                  <c:v>23</c:v>
                </c:pt>
                <c:pt idx="6">
                  <c:v>26.9</c:v>
                </c:pt>
                <c:pt idx="7">
                  <c:v>31.5</c:v>
                </c:pt>
                <c:pt idx="8">
                  <c:v>36.9</c:v>
                </c:pt>
                <c:pt idx="9">
                  <c:v>43.3</c:v>
                </c:pt>
                <c:pt idx="10">
                  <c:v>50.9</c:v>
                </c:pt>
                <c:pt idx="11">
                  <c:v>60</c:v>
                </c:pt>
                <c:pt idx="12">
                  <c:v>70.8</c:v>
                </c:pt>
                <c:pt idx="13">
                  <c:v>83.8</c:v>
                </c:pt>
                <c:pt idx="14">
                  <c:v>99.5</c:v>
                </c:pt>
                <c:pt idx="15">
                  <c:v>118.8</c:v>
                </c:pt>
                <c:pt idx="16">
                  <c:v>142.4</c:v>
                </c:pt>
                <c:pt idx="17">
                  <c:v>171.8</c:v>
                </c:pt>
                <c:pt idx="18">
                  <c:v>208.7</c:v>
                </c:pt>
                <c:pt idx="19">
                  <c:v>255.7</c:v>
                </c:pt>
                <c:pt idx="20">
                  <c:v>316.10000000000002</c:v>
                </c:pt>
                <c:pt idx="21">
                  <c:v>394.8</c:v>
                </c:pt>
                <c:pt idx="22">
                  <c:v>498.4</c:v>
                </c:pt>
                <c:pt idx="23">
                  <c:v>635.4</c:v>
                </c:pt>
              </c:numCache>
            </c:numRef>
          </c:xVal>
          <c:yVal>
            <c:numRef>
              <c:f>sizedist!$C$6:$Z$6</c:f>
              <c:numCache>
                <c:formatCode>General</c:formatCode>
                <c:ptCount val="24"/>
                <c:pt idx="0">
                  <c:v>0</c:v>
                </c:pt>
                <c:pt idx="1">
                  <c:v>11.09374352</c:v>
                </c:pt>
                <c:pt idx="2">
                  <c:v>35.423399740000036</c:v>
                </c:pt>
                <c:pt idx="3">
                  <c:v>56.122808660000011</c:v>
                </c:pt>
                <c:pt idx="4">
                  <c:v>73.151406819999877</c:v>
                </c:pt>
                <c:pt idx="5">
                  <c:v>87.284083510000002</c:v>
                </c:pt>
                <c:pt idx="6">
                  <c:v>100.87303269999992</c:v>
                </c:pt>
                <c:pt idx="7">
                  <c:v>124.15879259999987</c:v>
                </c:pt>
                <c:pt idx="8">
                  <c:v>163.84056499999986</c:v>
                </c:pt>
                <c:pt idx="9">
                  <c:v>219.77277479999984</c:v>
                </c:pt>
                <c:pt idx="10">
                  <c:v>310.9185151999996</c:v>
                </c:pt>
                <c:pt idx="11">
                  <c:v>443.1895624</c:v>
                </c:pt>
                <c:pt idx="12">
                  <c:v>548.37750239999946</c:v>
                </c:pt>
                <c:pt idx="13">
                  <c:v>558.52461979999919</c:v>
                </c:pt>
                <c:pt idx="14">
                  <c:v>534.19670020000069</c:v>
                </c:pt>
                <c:pt idx="15">
                  <c:v>582.19918540000003</c:v>
                </c:pt>
                <c:pt idx="16">
                  <c:v>645.34716219999859</c:v>
                </c:pt>
                <c:pt idx="17">
                  <c:v>620.51214269999946</c:v>
                </c:pt>
                <c:pt idx="18">
                  <c:v>505.74032570000003</c:v>
                </c:pt>
                <c:pt idx="19">
                  <c:v>319.08189010000001</c:v>
                </c:pt>
                <c:pt idx="20">
                  <c:v>160.48235970000007</c:v>
                </c:pt>
                <c:pt idx="21">
                  <c:v>61.195754780000037</c:v>
                </c:pt>
                <c:pt idx="22">
                  <c:v>9.6656605370000115</c:v>
                </c:pt>
                <c:pt idx="23">
                  <c:v>1.241650546</c:v>
                </c:pt>
              </c:numCache>
            </c:numRef>
          </c:yVal>
          <c:smooth val="1"/>
        </c:ser>
        <c:ser>
          <c:idx val="3"/>
          <c:order val="3"/>
          <c:tx>
            <c:v>18:00-24:00</c:v>
          </c:tx>
          <c:spPr>
            <a:ln w="15875">
              <a:solidFill>
                <a:schemeClr val="tx2">
                  <a:lumMod val="60000"/>
                  <a:lumOff val="40000"/>
                </a:schemeClr>
              </a:solidFill>
            </a:ln>
          </c:spPr>
          <c:marker>
            <c:symbol val="circle"/>
            <c:size val="4"/>
            <c:spPr>
              <a:solidFill>
                <a:schemeClr val="tx2">
                  <a:lumMod val="60000"/>
                  <a:lumOff val="40000"/>
                </a:schemeClr>
              </a:solidFill>
              <a:ln>
                <a:solidFill>
                  <a:schemeClr val="tx2">
                    <a:lumMod val="60000"/>
                    <a:lumOff val="40000"/>
                  </a:schemeClr>
                </a:solidFill>
              </a:ln>
            </c:spPr>
          </c:marker>
          <c:xVal>
            <c:numRef>
              <c:f>sizedist!$C$3:$Z$3</c:f>
              <c:numCache>
                <c:formatCode>General</c:formatCode>
                <c:ptCount val="24"/>
                <c:pt idx="0">
                  <c:v>10.7</c:v>
                </c:pt>
                <c:pt idx="1">
                  <c:v>12.4</c:v>
                </c:pt>
                <c:pt idx="2">
                  <c:v>14.5</c:v>
                </c:pt>
                <c:pt idx="3">
                  <c:v>16.899999999999999</c:v>
                </c:pt>
                <c:pt idx="4">
                  <c:v>19.7</c:v>
                </c:pt>
                <c:pt idx="5">
                  <c:v>23</c:v>
                </c:pt>
                <c:pt idx="6">
                  <c:v>26.9</c:v>
                </c:pt>
                <c:pt idx="7">
                  <c:v>31.5</c:v>
                </c:pt>
                <c:pt idx="8">
                  <c:v>36.9</c:v>
                </c:pt>
                <c:pt idx="9">
                  <c:v>43.3</c:v>
                </c:pt>
                <c:pt idx="10">
                  <c:v>50.9</c:v>
                </c:pt>
                <c:pt idx="11">
                  <c:v>60</c:v>
                </c:pt>
                <c:pt idx="12">
                  <c:v>70.8</c:v>
                </c:pt>
                <c:pt idx="13">
                  <c:v>83.8</c:v>
                </c:pt>
                <c:pt idx="14">
                  <c:v>99.5</c:v>
                </c:pt>
                <c:pt idx="15">
                  <c:v>118.8</c:v>
                </c:pt>
                <c:pt idx="16">
                  <c:v>142.4</c:v>
                </c:pt>
                <c:pt idx="17">
                  <c:v>171.8</c:v>
                </c:pt>
                <c:pt idx="18">
                  <c:v>208.7</c:v>
                </c:pt>
                <c:pt idx="19">
                  <c:v>255.7</c:v>
                </c:pt>
                <c:pt idx="20">
                  <c:v>316.10000000000002</c:v>
                </c:pt>
                <c:pt idx="21">
                  <c:v>394.8</c:v>
                </c:pt>
                <c:pt idx="22">
                  <c:v>498.4</c:v>
                </c:pt>
                <c:pt idx="23">
                  <c:v>635.4</c:v>
                </c:pt>
              </c:numCache>
            </c:numRef>
          </c:xVal>
          <c:yVal>
            <c:numRef>
              <c:f>sizedist!$C$7:$Z$7</c:f>
              <c:numCache>
                <c:formatCode>General</c:formatCode>
                <c:ptCount val="24"/>
                <c:pt idx="0">
                  <c:v>0</c:v>
                </c:pt>
                <c:pt idx="1">
                  <c:v>20.102224469999999</c:v>
                </c:pt>
                <c:pt idx="2">
                  <c:v>61.21790627</c:v>
                </c:pt>
                <c:pt idx="3">
                  <c:v>103.0907619</c:v>
                </c:pt>
                <c:pt idx="4">
                  <c:v>133.43063140000001</c:v>
                </c:pt>
                <c:pt idx="5">
                  <c:v>153.21552989999998</c:v>
                </c:pt>
                <c:pt idx="6">
                  <c:v>172.96926880000001</c:v>
                </c:pt>
                <c:pt idx="7">
                  <c:v>197.74381709999992</c:v>
                </c:pt>
                <c:pt idx="8">
                  <c:v>235.21996309999972</c:v>
                </c:pt>
                <c:pt idx="9">
                  <c:v>287.34338200000002</c:v>
                </c:pt>
                <c:pt idx="10">
                  <c:v>384.97237039999999</c:v>
                </c:pt>
                <c:pt idx="11">
                  <c:v>523.58916809999948</c:v>
                </c:pt>
                <c:pt idx="12">
                  <c:v>638.24906820000001</c:v>
                </c:pt>
                <c:pt idx="13">
                  <c:v>654.10918549999997</c:v>
                </c:pt>
                <c:pt idx="14">
                  <c:v>575.14256079999916</c:v>
                </c:pt>
                <c:pt idx="15">
                  <c:v>539.9356963999993</c:v>
                </c:pt>
                <c:pt idx="16">
                  <c:v>569.90670569999997</c:v>
                </c:pt>
                <c:pt idx="17">
                  <c:v>542.63152099999945</c:v>
                </c:pt>
                <c:pt idx="18">
                  <c:v>435.62814619999995</c:v>
                </c:pt>
                <c:pt idx="19">
                  <c:v>268.51117249999959</c:v>
                </c:pt>
                <c:pt idx="20">
                  <c:v>123.9920357</c:v>
                </c:pt>
                <c:pt idx="21">
                  <c:v>47.330072030000011</c:v>
                </c:pt>
                <c:pt idx="22">
                  <c:v>6.9906096629999999</c:v>
                </c:pt>
                <c:pt idx="23">
                  <c:v>0.88831881199999996</c:v>
                </c:pt>
              </c:numCache>
            </c:numRef>
          </c:yVal>
          <c:smooth val="1"/>
        </c:ser>
        <c:dLbls>
          <c:showLegendKey val="0"/>
          <c:showVal val="0"/>
          <c:showCatName val="0"/>
          <c:showSerName val="0"/>
          <c:showPercent val="0"/>
          <c:showBubbleSize val="0"/>
        </c:dLbls>
        <c:axId val="78215424"/>
        <c:axId val="78230272"/>
      </c:scatterChart>
      <c:valAx>
        <c:axId val="78215424"/>
        <c:scaling>
          <c:logBase val="10"/>
          <c:orientation val="minMax"/>
          <c:min val="10"/>
        </c:scaling>
        <c:delete val="0"/>
        <c:axPos val="b"/>
        <c:title>
          <c:tx>
            <c:rich>
              <a:bodyPr/>
              <a:lstStyle/>
              <a:p>
                <a:pPr>
                  <a:defRPr sz="1600"/>
                </a:pPr>
                <a:r>
                  <a:rPr lang="en-US" sz="1600"/>
                  <a:t>Particle Diameter (nm)</a:t>
                </a:r>
              </a:p>
            </c:rich>
          </c:tx>
          <c:layout>
            <c:manualLayout>
              <c:xMode val="edge"/>
              <c:yMode val="edge"/>
              <c:x val="0.30278809488436587"/>
              <c:y val="0.92698809387956937"/>
            </c:manualLayout>
          </c:layout>
          <c:overlay val="0"/>
        </c:title>
        <c:numFmt formatCode="General" sourceLinked="1"/>
        <c:majorTickMark val="out"/>
        <c:minorTickMark val="cross"/>
        <c:tickLblPos val="nextTo"/>
        <c:txPr>
          <a:bodyPr/>
          <a:lstStyle/>
          <a:p>
            <a:pPr>
              <a:defRPr sz="1600" b="1"/>
            </a:pPr>
            <a:endParaRPr lang="en-US"/>
          </a:p>
        </c:txPr>
        <c:crossAx val="78230272"/>
        <c:crosses val="autoZero"/>
        <c:crossBetween val="midCat"/>
      </c:valAx>
      <c:valAx>
        <c:axId val="78230272"/>
        <c:scaling>
          <c:orientation val="minMax"/>
          <c:max val="700"/>
          <c:min val="0"/>
        </c:scaling>
        <c:delete val="0"/>
        <c:axPos val="l"/>
        <c:majorGridlines>
          <c:spPr>
            <a:ln>
              <a:prstDash val="dash"/>
            </a:ln>
          </c:spPr>
        </c:majorGridlines>
        <c:title>
          <c:tx>
            <c:rich>
              <a:bodyPr rot="-5400000" vert="horz"/>
              <a:lstStyle/>
              <a:p>
                <a:pPr>
                  <a:defRPr sz="1400"/>
                </a:pPr>
                <a:r>
                  <a:rPr lang="en-US" sz="1400"/>
                  <a:t>dN/dlogDp (cm</a:t>
                </a:r>
                <a:r>
                  <a:rPr lang="en-US" sz="1400" baseline="30000"/>
                  <a:t>-3</a:t>
                </a:r>
                <a:r>
                  <a:rPr lang="en-US" sz="1400"/>
                  <a:t> nm</a:t>
                </a:r>
                <a:r>
                  <a:rPr lang="en-US" sz="1400" baseline="30000"/>
                  <a:t>-1</a:t>
                </a:r>
                <a:r>
                  <a:rPr lang="en-US" sz="1400"/>
                  <a:t>)</a:t>
                </a:r>
              </a:p>
            </c:rich>
          </c:tx>
          <c:layout>
            <c:manualLayout>
              <c:xMode val="edge"/>
              <c:yMode val="edge"/>
              <c:x val="0"/>
              <c:y val="0.30891414141414142"/>
            </c:manualLayout>
          </c:layout>
          <c:overlay val="0"/>
        </c:title>
        <c:numFmt formatCode="General" sourceLinked="1"/>
        <c:majorTickMark val="out"/>
        <c:minorTickMark val="none"/>
        <c:tickLblPos val="nextTo"/>
        <c:txPr>
          <a:bodyPr/>
          <a:lstStyle/>
          <a:p>
            <a:pPr>
              <a:defRPr sz="1800" b="1"/>
            </a:pPr>
            <a:endParaRPr lang="en-US"/>
          </a:p>
        </c:txPr>
        <c:crossAx val="78215424"/>
        <c:crosses val="autoZero"/>
        <c:crossBetween val="midCat"/>
      </c:valAx>
      <c:spPr>
        <a:ln w="38100">
          <a:solidFill>
            <a:sysClr val="windowText" lastClr="000000"/>
          </a:solidFill>
        </a:ln>
      </c:spPr>
    </c:plotArea>
    <c:legend>
      <c:legendPos val="r"/>
      <c:layout>
        <c:manualLayout>
          <c:xMode val="edge"/>
          <c:yMode val="edge"/>
          <c:x val="0.73250581884811572"/>
          <c:y val="1.9437963773046886E-2"/>
          <c:w val="0.26245951567374831"/>
          <c:h val="0.19903096352086425"/>
        </c:manualLayout>
      </c:layout>
      <c:overlay val="0"/>
      <c:spPr>
        <a:solidFill>
          <a:sysClr val="window" lastClr="FFFFFF"/>
        </a:solidFill>
      </c:spPr>
      <c:txPr>
        <a:bodyPr/>
        <a:lstStyle/>
        <a:p>
          <a:pPr>
            <a:defRPr sz="1100"/>
          </a:pPr>
          <a:endParaRPr lang="en-US"/>
        </a:p>
      </c:txPr>
    </c:legend>
    <c:plotVisOnly val="1"/>
    <c:dispBlanksAs val="gap"/>
    <c:showDLblsOverMax val="0"/>
  </c:chart>
  <c:spPr>
    <a:solidFill>
      <a:schemeClr val="bg1"/>
    </a:solidFill>
    <a:ln>
      <a:noFill/>
    </a:ln>
  </c:sp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5F09E-5702-4FED-86A0-A8AE2C306F6F}" type="datetimeFigureOut">
              <a:rPr lang="en-US" smtClean="0"/>
              <a:pPr/>
              <a:t>6/10/2014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FDBE3E-973C-4649-89A0-7BE3E229DED0}" type="slidenum">
              <a:rPr lang="en-US" smtClean="0"/>
              <a:pPr/>
              <a:t>‹#›</a:t>
            </a:fld>
            <a:endParaRPr lang="en-US"/>
          </a:p>
        </p:txBody>
      </p:sp>
    </p:spTree>
    <p:extLst>
      <p:ext uri="{BB962C8B-B14F-4D97-AF65-F5344CB8AC3E}">
        <p14:creationId xmlns:p14="http://schemas.microsoft.com/office/powerpoint/2010/main" val="100027534"/>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77B911FB-BBEA-474A-AC49-57CB389F6DF2}" type="slidenum">
              <a:rPr lang="en-US" smtClean="0">
                <a:solidFill>
                  <a:prstClr val="black"/>
                </a:solidFill>
              </a:rPr>
              <a:pPr>
                <a:defRPr/>
              </a:pPr>
              <a:t>43</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41C907AA-BC27-4C83-A9CA-C45B83372955}" type="slidenum">
              <a:rPr lang="en-US" smtClean="0">
                <a:latin typeface="Arial" pitchFamily="34" charset="0"/>
              </a:rPr>
              <a:pPr/>
              <a:t>50</a:t>
            </a:fld>
            <a:endParaRPr lang="en-US" smtClean="0">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250ADA40-177F-4369-90E9-5375EDA34550}" type="slidenum">
              <a:rPr lang="de-DE" smtClean="0">
                <a:solidFill>
                  <a:prstClr val="black"/>
                </a:solidFill>
              </a:rPr>
              <a:pPr/>
              <a:t>4</a:t>
            </a:fld>
            <a:endParaRPr lang="de-DE" smtClean="0">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[ 1 ] The contribution of primary biological aerosol particles (PBAP) to the global budget of organic aerosol is poorly understood. Concentrations of mannitol, a biotracer for fungal spores, are used here t o constrain the first global model (GEOS-</a:t>
            </a:r>
            <a:r>
              <a:rPr lang="en-US" dirty="0" err="1" smtClean="0"/>
              <a:t>Chem</a:t>
            </a:r>
            <a:r>
              <a:rPr lang="en-US" dirty="0" smtClean="0"/>
              <a:t>) simulation of PBAP from fungi. Emissions are driven by leaf area index and atmospheric water vapor concentrations and are empirically optimized based on the geographical and seasonal variability of observed mannitol concentrations. Optimized global emissions total 28 </a:t>
            </a:r>
            <a:r>
              <a:rPr lang="en-US" dirty="0" err="1" smtClean="0"/>
              <a:t>Tg</a:t>
            </a:r>
            <a:r>
              <a:rPr lang="en-US" dirty="0" smtClean="0"/>
              <a:t> yr1 with 25% of that total emitted as fine mode (PM ) aerosol. Fungal spores contribute 23% of total primary emissions of organic aerosol, or 7% of t he fine -mode source. Annual mean simulated surface concentrations of PBA P over vegetated regions range from 0.1 – 0.7 m gm</a:t>
            </a:r>
          </a:p>
          <a:p>
            <a:r>
              <a:rPr lang="en-US" dirty="0" smtClean="0"/>
              <a:t>2.5 3 (PM 2.5 ) and 0.4 – 3.0 m gm   3 (PM ), with the highest concentrations in the tropics, where PBAP may be the dominant source of organic aerosol. Further validation is required t o r educe the substantial uncertainties on this budget. </a:t>
            </a:r>
            <a:endParaRPr lang="en-US" dirty="0"/>
          </a:p>
        </p:txBody>
      </p:sp>
      <p:sp>
        <p:nvSpPr>
          <p:cNvPr id="4" name="Slide Number Placeholder 3"/>
          <p:cNvSpPr>
            <a:spLocks noGrp="1"/>
          </p:cNvSpPr>
          <p:nvPr>
            <p:ph type="sldNum" sz="quarter" idx="10"/>
          </p:nvPr>
        </p:nvSpPr>
        <p:spPr/>
        <p:txBody>
          <a:bodyPr/>
          <a:lstStyle/>
          <a:p>
            <a:fld id="{E747E785-C06F-440D-A19B-B99F5AE7771E}"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FDBE3E-973C-4649-89A0-7BE3E229DED0}" type="slidenum">
              <a:rPr lang="en-US" smtClean="0"/>
              <a:pPr/>
              <a:t>12</a:t>
            </a:fld>
            <a:endParaRPr lang="en-US"/>
          </a:p>
        </p:txBody>
      </p:sp>
    </p:spTree>
    <p:extLst>
      <p:ext uri="{BB962C8B-B14F-4D97-AF65-F5344CB8AC3E}">
        <p14:creationId xmlns:p14="http://schemas.microsoft.com/office/powerpoint/2010/main" val="2473213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D4A627A-B6B6-41D9-B2A2-0E7C0E22E7BD}" type="slidenum">
              <a:rPr lang="en-US" smtClean="0">
                <a:solidFill>
                  <a:prstClr val="black"/>
                </a:solidFill>
                <a:latin typeface="Arial" pitchFamily="34" charset="0"/>
              </a:rPr>
              <a:pPr/>
              <a:t>13</a:t>
            </a:fld>
            <a:endParaRPr lang="en-US" smtClean="0">
              <a:solidFill>
                <a:prstClr val="black"/>
              </a:solidFill>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err="1" smtClean="0"/>
              <a:t>Dry</a:t>
            </a:r>
            <a:r>
              <a:rPr lang="pt-BR" baseline="0" dirty="0" smtClean="0"/>
              <a:t> </a:t>
            </a:r>
            <a:r>
              <a:rPr lang="pt-BR" baseline="0" dirty="0" err="1" smtClean="0"/>
              <a:t>season</a:t>
            </a:r>
            <a:r>
              <a:rPr lang="pt-BR" baseline="0" dirty="0" smtClean="0"/>
              <a:t>: ATTO </a:t>
            </a:r>
            <a:r>
              <a:rPr lang="pt-BR" baseline="0" dirty="0" err="1" smtClean="0"/>
              <a:t>and</a:t>
            </a:r>
            <a:r>
              <a:rPr lang="pt-BR" baseline="0" dirty="0" smtClean="0"/>
              <a:t> TT34 are </a:t>
            </a:r>
            <a:r>
              <a:rPr lang="pt-BR" baseline="0" dirty="0" err="1" smtClean="0"/>
              <a:t>very</a:t>
            </a:r>
            <a:r>
              <a:rPr lang="pt-BR" baseline="0" dirty="0" smtClean="0"/>
              <a:t> similar (regional </a:t>
            </a:r>
            <a:r>
              <a:rPr lang="pt-BR" baseline="0" dirty="0" err="1" smtClean="0"/>
              <a:t>biomass</a:t>
            </a:r>
            <a:r>
              <a:rPr lang="pt-BR" baseline="0" dirty="0" smtClean="0"/>
              <a:t> </a:t>
            </a:r>
            <a:r>
              <a:rPr lang="pt-BR" baseline="0" dirty="0" err="1" smtClean="0"/>
              <a:t>burning</a:t>
            </a:r>
            <a:r>
              <a:rPr lang="pt-BR" baseline="0" dirty="0" smtClean="0"/>
              <a:t> </a:t>
            </a:r>
            <a:r>
              <a:rPr lang="pt-BR" baseline="0" dirty="0" err="1" smtClean="0"/>
              <a:t>emissions</a:t>
            </a:r>
            <a:r>
              <a:rPr lang="pt-BR" baseline="0" dirty="0" smtClean="0"/>
              <a:t> </a:t>
            </a:r>
            <a:r>
              <a:rPr lang="pt-BR" baseline="0" dirty="0" err="1" smtClean="0"/>
              <a:t>dominate</a:t>
            </a:r>
            <a:r>
              <a:rPr lang="pt-BR" baseline="0" dirty="0" smtClean="0"/>
              <a:t> </a:t>
            </a:r>
            <a:r>
              <a:rPr lang="pt-BR" baseline="0" dirty="0" err="1" smtClean="0"/>
              <a:t>particle</a:t>
            </a:r>
            <a:r>
              <a:rPr lang="pt-BR" baseline="0" dirty="0" smtClean="0"/>
              <a:t> </a:t>
            </a:r>
            <a:r>
              <a:rPr lang="pt-BR" baseline="0" dirty="0" err="1" smtClean="0"/>
              <a:t>optical</a:t>
            </a:r>
            <a:r>
              <a:rPr lang="pt-BR" baseline="0" dirty="0" smtClean="0"/>
              <a:t> </a:t>
            </a:r>
            <a:r>
              <a:rPr lang="pt-BR" baseline="0" dirty="0" err="1" smtClean="0"/>
              <a:t>properties</a:t>
            </a:r>
            <a:r>
              <a:rPr lang="pt-BR" baseline="0" dirty="0" smtClean="0"/>
              <a:t>).</a:t>
            </a:r>
          </a:p>
          <a:p>
            <a:r>
              <a:rPr lang="pt-BR" baseline="0" dirty="0" err="1" smtClean="0"/>
              <a:t>Wet</a:t>
            </a:r>
            <a:r>
              <a:rPr lang="pt-BR" baseline="0" dirty="0" smtClean="0"/>
              <a:t> </a:t>
            </a:r>
            <a:r>
              <a:rPr lang="pt-BR" baseline="0" dirty="0" err="1" smtClean="0"/>
              <a:t>season</a:t>
            </a:r>
            <a:r>
              <a:rPr lang="pt-BR" baseline="0" dirty="0" smtClean="0"/>
              <a:t>: </a:t>
            </a:r>
            <a:r>
              <a:rPr lang="pt-BR" baseline="0" dirty="0" err="1" smtClean="0"/>
              <a:t>occasional</a:t>
            </a:r>
            <a:r>
              <a:rPr lang="pt-BR" baseline="0" dirty="0" smtClean="0"/>
              <a:t> </a:t>
            </a:r>
            <a:r>
              <a:rPr lang="pt-BR" baseline="0" dirty="0" err="1" smtClean="0"/>
              <a:t>differences</a:t>
            </a:r>
            <a:r>
              <a:rPr lang="pt-BR" baseline="0" dirty="0" smtClean="0"/>
              <a:t> </a:t>
            </a:r>
            <a:r>
              <a:rPr lang="pt-BR" baseline="0" dirty="0" err="1" smtClean="0"/>
              <a:t>between</a:t>
            </a:r>
            <a:r>
              <a:rPr lang="pt-BR" baseline="0" dirty="0" smtClean="0"/>
              <a:t> ATTO </a:t>
            </a:r>
            <a:r>
              <a:rPr lang="pt-BR" baseline="0" dirty="0" err="1" smtClean="0"/>
              <a:t>and</a:t>
            </a:r>
            <a:r>
              <a:rPr lang="pt-BR" baseline="0" dirty="0" smtClean="0"/>
              <a:t> TT34. </a:t>
            </a:r>
            <a:r>
              <a:rPr lang="pt-BR" baseline="0" dirty="0" err="1" smtClean="0"/>
              <a:t>All</a:t>
            </a:r>
            <a:r>
              <a:rPr lang="pt-BR" baseline="0" dirty="0" smtClean="0"/>
              <a:t> data </a:t>
            </a:r>
            <a:r>
              <a:rPr lang="pt-BR" baseline="0" dirty="0" err="1" smtClean="0"/>
              <a:t>corrected</a:t>
            </a:r>
            <a:r>
              <a:rPr lang="pt-BR" baseline="0" dirty="0" smtClean="0"/>
              <a:t> for STP (1013.25 </a:t>
            </a:r>
            <a:r>
              <a:rPr lang="pt-BR" baseline="0" dirty="0" err="1" smtClean="0"/>
              <a:t>mbar</a:t>
            </a:r>
            <a:r>
              <a:rPr lang="pt-BR" baseline="0" dirty="0" smtClean="0"/>
              <a:t>, 0oC). </a:t>
            </a:r>
            <a:r>
              <a:rPr lang="pt-BR" baseline="0" dirty="0" err="1" smtClean="0"/>
              <a:t>Scattering</a:t>
            </a:r>
            <a:r>
              <a:rPr lang="pt-BR" baseline="0" dirty="0" smtClean="0"/>
              <a:t> </a:t>
            </a:r>
            <a:r>
              <a:rPr lang="pt-BR" baseline="0" dirty="0" err="1" smtClean="0"/>
              <a:t>corrected</a:t>
            </a:r>
            <a:r>
              <a:rPr lang="pt-BR" baseline="0" dirty="0" smtClean="0"/>
              <a:t> for </a:t>
            </a:r>
            <a:r>
              <a:rPr lang="pt-BR" baseline="0" dirty="0" err="1" smtClean="0"/>
              <a:t>truncation</a:t>
            </a:r>
            <a:r>
              <a:rPr lang="pt-BR" baseline="0" dirty="0" smtClean="0"/>
              <a:t> </a:t>
            </a:r>
            <a:r>
              <a:rPr lang="pt-BR" baseline="0" dirty="0" err="1" smtClean="0"/>
              <a:t>error</a:t>
            </a:r>
            <a:r>
              <a:rPr lang="pt-BR" baseline="0" dirty="0" smtClean="0"/>
              <a:t>.</a:t>
            </a:r>
            <a:endParaRPr lang="en-US" dirty="0"/>
          </a:p>
        </p:txBody>
      </p:sp>
      <p:sp>
        <p:nvSpPr>
          <p:cNvPr id="4" name="Slide Number Placeholder 3"/>
          <p:cNvSpPr>
            <a:spLocks noGrp="1"/>
          </p:cNvSpPr>
          <p:nvPr>
            <p:ph type="sldNum" sz="quarter" idx="10"/>
          </p:nvPr>
        </p:nvSpPr>
        <p:spPr/>
        <p:txBody>
          <a:bodyPr/>
          <a:lstStyle/>
          <a:p>
            <a:fld id="{BDE72EB2-5A18-44CA-A580-54E8C33ABD27}" type="slidenum">
              <a:rPr lang="en-US" smtClean="0"/>
              <a:t>31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err="1" smtClean="0"/>
              <a:t>Wet</a:t>
            </a:r>
            <a:r>
              <a:rPr lang="pt-BR" dirty="0" smtClean="0"/>
              <a:t> </a:t>
            </a:r>
            <a:r>
              <a:rPr lang="pt-BR" dirty="0" err="1" smtClean="0"/>
              <a:t>season</a:t>
            </a:r>
            <a:r>
              <a:rPr lang="pt-BR" dirty="0" smtClean="0"/>
              <a:t>: </a:t>
            </a:r>
            <a:r>
              <a:rPr lang="pt-BR" dirty="0" err="1" smtClean="0"/>
              <a:t>Single</a:t>
            </a:r>
            <a:r>
              <a:rPr lang="pt-BR" baseline="0" dirty="0" smtClean="0"/>
              <a:t> </a:t>
            </a:r>
            <a:r>
              <a:rPr lang="pt-BR" baseline="0" dirty="0" err="1" smtClean="0"/>
              <a:t>Scattering</a:t>
            </a:r>
            <a:r>
              <a:rPr lang="pt-BR" baseline="0" dirty="0" smtClean="0"/>
              <a:t> Albedo </a:t>
            </a:r>
            <a:r>
              <a:rPr lang="pt-BR" baseline="0" dirty="0" err="1" smtClean="0"/>
              <a:t>and</a:t>
            </a:r>
            <a:r>
              <a:rPr lang="pt-BR" baseline="0" dirty="0" smtClean="0"/>
              <a:t> Angstrom </a:t>
            </a:r>
            <a:r>
              <a:rPr lang="pt-BR" baseline="0" dirty="0" err="1" smtClean="0"/>
              <a:t>exponent</a:t>
            </a:r>
            <a:r>
              <a:rPr lang="pt-BR" baseline="0" dirty="0" smtClean="0"/>
              <a:t> are </a:t>
            </a:r>
            <a:r>
              <a:rPr lang="pt-BR" baseline="0" dirty="0" err="1" smtClean="0"/>
              <a:t>noisier</a:t>
            </a:r>
            <a:r>
              <a:rPr lang="pt-BR" baseline="0" dirty="0" smtClean="0"/>
              <a:t> </a:t>
            </a:r>
            <a:r>
              <a:rPr lang="pt-BR" baseline="0" dirty="0" err="1" smtClean="0"/>
              <a:t>at</a:t>
            </a:r>
            <a:r>
              <a:rPr lang="pt-BR" baseline="0" dirty="0" smtClean="0"/>
              <a:t> </a:t>
            </a:r>
            <a:r>
              <a:rPr lang="pt-BR" baseline="0" dirty="0" err="1" smtClean="0"/>
              <a:t>both</a:t>
            </a:r>
            <a:r>
              <a:rPr lang="pt-BR" baseline="0" dirty="0" smtClean="0"/>
              <a:t> sites, </a:t>
            </a:r>
            <a:r>
              <a:rPr lang="pt-BR" baseline="0" dirty="0" err="1" smtClean="0"/>
              <a:t>partly</a:t>
            </a:r>
            <a:r>
              <a:rPr lang="pt-BR" baseline="0" dirty="0" smtClean="0"/>
              <a:t> </a:t>
            </a:r>
            <a:r>
              <a:rPr lang="pt-BR" baseline="0" dirty="0" err="1" smtClean="0"/>
              <a:t>due</a:t>
            </a:r>
            <a:r>
              <a:rPr lang="pt-BR" baseline="0" dirty="0" smtClean="0"/>
              <a:t> to </a:t>
            </a:r>
            <a:r>
              <a:rPr lang="pt-BR" baseline="0" dirty="0" err="1" smtClean="0"/>
              <a:t>low</a:t>
            </a:r>
            <a:r>
              <a:rPr lang="pt-BR" baseline="0" dirty="0" smtClean="0"/>
              <a:t> </a:t>
            </a:r>
            <a:r>
              <a:rPr lang="pt-BR" baseline="0" dirty="0" err="1" smtClean="0"/>
              <a:t>aerosol</a:t>
            </a:r>
            <a:r>
              <a:rPr lang="pt-BR" baseline="0" dirty="0" smtClean="0"/>
              <a:t> </a:t>
            </a:r>
            <a:r>
              <a:rPr lang="pt-BR" baseline="0" dirty="0" err="1" smtClean="0"/>
              <a:t>loadings</a:t>
            </a:r>
            <a:r>
              <a:rPr lang="pt-BR" baseline="0" dirty="0" smtClean="0"/>
              <a:t> </a:t>
            </a:r>
            <a:r>
              <a:rPr lang="pt-BR" baseline="0" dirty="0" err="1" smtClean="0"/>
              <a:t>and</a:t>
            </a:r>
            <a:r>
              <a:rPr lang="pt-BR" baseline="0" dirty="0" smtClean="0"/>
              <a:t> </a:t>
            </a:r>
            <a:r>
              <a:rPr lang="pt-BR" baseline="0" dirty="0" err="1" smtClean="0"/>
              <a:t>prevailance</a:t>
            </a:r>
            <a:r>
              <a:rPr lang="pt-BR" baseline="0" dirty="0" smtClean="0"/>
              <a:t> </a:t>
            </a:r>
            <a:r>
              <a:rPr lang="pt-BR" baseline="0" dirty="0" err="1" smtClean="0"/>
              <a:t>of</a:t>
            </a:r>
            <a:r>
              <a:rPr lang="pt-BR" baseline="0" dirty="0" smtClean="0"/>
              <a:t> </a:t>
            </a:r>
            <a:r>
              <a:rPr lang="pt-BR" baseline="0" dirty="0" err="1" smtClean="0"/>
              <a:t>coarse</a:t>
            </a:r>
            <a:r>
              <a:rPr lang="pt-BR" baseline="0" dirty="0" smtClean="0"/>
              <a:t> </a:t>
            </a:r>
            <a:r>
              <a:rPr lang="pt-BR" baseline="0" dirty="0" err="1" smtClean="0"/>
              <a:t>mode</a:t>
            </a:r>
            <a:r>
              <a:rPr lang="pt-BR" baseline="0" dirty="0" smtClean="0"/>
              <a:t> </a:t>
            </a:r>
            <a:r>
              <a:rPr lang="pt-BR" baseline="0" dirty="0" err="1" smtClean="0"/>
              <a:t>particles</a:t>
            </a:r>
            <a:r>
              <a:rPr lang="pt-BR" baseline="0" dirty="0" smtClean="0"/>
              <a:t>. </a:t>
            </a:r>
            <a:r>
              <a:rPr lang="pt-BR" baseline="0" dirty="0" err="1" smtClean="0"/>
              <a:t>All</a:t>
            </a:r>
            <a:r>
              <a:rPr lang="pt-BR" baseline="0" dirty="0" smtClean="0"/>
              <a:t> data </a:t>
            </a:r>
            <a:r>
              <a:rPr lang="pt-BR" baseline="0" dirty="0" err="1" smtClean="0"/>
              <a:t>corrected</a:t>
            </a:r>
            <a:r>
              <a:rPr lang="pt-BR" baseline="0" dirty="0" smtClean="0"/>
              <a:t> for STP (1013.25 </a:t>
            </a:r>
            <a:r>
              <a:rPr lang="pt-BR" baseline="0" dirty="0" err="1" smtClean="0"/>
              <a:t>mbar</a:t>
            </a:r>
            <a:r>
              <a:rPr lang="pt-BR" baseline="0" dirty="0" smtClean="0"/>
              <a:t>, 0oC). </a:t>
            </a:r>
            <a:r>
              <a:rPr lang="pt-BR" baseline="0" dirty="0" err="1" smtClean="0"/>
              <a:t>Scattering</a:t>
            </a:r>
            <a:r>
              <a:rPr lang="pt-BR" baseline="0" dirty="0" smtClean="0"/>
              <a:t> </a:t>
            </a:r>
            <a:r>
              <a:rPr lang="pt-BR" baseline="0" dirty="0" err="1" smtClean="0"/>
              <a:t>corrected</a:t>
            </a:r>
            <a:r>
              <a:rPr lang="pt-BR" baseline="0" dirty="0" smtClean="0"/>
              <a:t> for </a:t>
            </a:r>
            <a:r>
              <a:rPr lang="pt-BR" baseline="0" dirty="0" err="1" smtClean="0"/>
              <a:t>truncation</a:t>
            </a:r>
            <a:r>
              <a:rPr lang="pt-BR" baseline="0" dirty="0" smtClean="0"/>
              <a:t> </a:t>
            </a:r>
            <a:r>
              <a:rPr lang="pt-BR" baseline="0" dirty="0" err="1" smtClean="0"/>
              <a:t>error</a:t>
            </a:r>
            <a:r>
              <a:rPr lang="pt-BR" baseline="0" dirty="0" smtClean="0"/>
              <a:t>.</a:t>
            </a:r>
            <a:endParaRPr lang="en-US" dirty="0"/>
          </a:p>
        </p:txBody>
      </p:sp>
      <p:sp>
        <p:nvSpPr>
          <p:cNvPr id="4" name="Slide Number Placeholder 3"/>
          <p:cNvSpPr>
            <a:spLocks noGrp="1"/>
          </p:cNvSpPr>
          <p:nvPr>
            <p:ph type="sldNum" sz="quarter" idx="10"/>
          </p:nvPr>
        </p:nvSpPr>
        <p:spPr/>
        <p:txBody>
          <a:bodyPr/>
          <a:lstStyle/>
          <a:p>
            <a:fld id="{BDE72EB2-5A18-44CA-A580-54E8C33ABD27}" type="slidenum">
              <a:rPr lang="en-US" smtClean="0"/>
              <a:t>32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6EF575-0694-42BD-85C0-6BBF497AF266}" type="slidenum">
              <a:rPr lang="en-US" smtClean="0"/>
              <a:pPr/>
              <a:t>35</a:t>
            </a:fld>
            <a:endParaRPr lang="en-US"/>
          </a:p>
        </p:txBody>
      </p:sp>
    </p:spTree>
    <p:extLst>
      <p:ext uri="{BB962C8B-B14F-4D97-AF65-F5344CB8AC3E}">
        <p14:creationId xmlns:p14="http://schemas.microsoft.com/office/powerpoint/2010/main" val="3568312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Comparação</a:t>
            </a:r>
            <a:r>
              <a:rPr lang="en-US" dirty="0" smtClean="0"/>
              <a:t> </a:t>
            </a:r>
            <a:r>
              <a:rPr lang="en-US" dirty="0" err="1" smtClean="0"/>
              <a:t>início</a:t>
            </a:r>
            <a:r>
              <a:rPr lang="en-US" baseline="0" dirty="0" smtClean="0"/>
              <a:t> da </a:t>
            </a:r>
            <a:r>
              <a:rPr lang="en-US" baseline="0" dirty="0" err="1" smtClean="0"/>
              <a:t>amostragem</a:t>
            </a:r>
            <a:r>
              <a:rPr lang="en-US" baseline="0" dirty="0" smtClean="0"/>
              <a:t> entre </a:t>
            </a:r>
            <a:r>
              <a:rPr lang="en-US" baseline="0" dirty="0" err="1" smtClean="0"/>
              <a:t>aetalômetro</a:t>
            </a:r>
            <a:r>
              <a:rPr lang="en-US" baseline="0" dirty="0" smtClean="0"/>
              <a:t>, SMPS e ACSM</a:t>
            </a:r>
            <a:endParaRPr lang="en-US" dirty="0"/>
          </a:p>
        </p:txBody>
      </p:sp>
      <p:sp>
        <p:nvSpPr>
          <p:cNvPr id="4" name="Slide Number Placeholder 3"/>
          <p:cNvSpPr>
            <a:spLocks noGrp="1"/>
          </p:cNvSpPr>
          <p:nvPr>
            <p:ph type="sldNum" sz="quarter" idx="10"/>
          </p:nvPr>
        </p:nvSpPr>
        <p:spPr/>
        <p:txBody>
          <a:bodyPr/>
          <a:lstStyle/>
          <a:p>
            <a:fld id="{9BD14A0E-BAF8-4579-BD6E-DBAFE9011533}" type="slidenum">
              <a:rPr lang="en-US" smtClean="0"/>
              <a:t>40</a:t>
            </a:fld>
            <a:endParaRPr lang="en-US"/>
          </a:p>
        </p:txBody>
      </p:sp>
    </p:spTree>
    <p:extLst>
      <p:ext uri="{BB962C8B-B14F-4D97-AF65-F5344CB8AC3E}">
        <p14:creationId xmlns:p14="http://schemas.microsoft.com/office/powerpoint/2010/main" val="4246853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90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1503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79922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5893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1837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17126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95882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81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0692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113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94026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181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533400"/>
            <a:ext cx="56769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18165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731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675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66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274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95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pPr/>
              <a:t>6/10/2014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433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015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178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949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778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78105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6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WorldMapCartoon RASTERIZED 144 DPI WITH PHOTOSHOP.gif"/>
          <p:cNvPicPr>
            <a:picLocks noChangeAspect="1"/>
          </p:cNvPicPr>
          <p:nvPr userDrawn="1"/>
        </p:nvPicPr>
        <p:blipFill>
          <a:blip r:embed="rId2" cstate="print"/>
          <a:stretch>
            <a:fillRect/>
          </a:stretch>
        </p:blipFill>
        <p:spPr>
          <a:xfrm>
            <a:off x="914400" y="1295400"/>
            <a:ext cx="7162800" cy="4271192"/>
          </a:xfrm>
          <a:prstGeom prst="rect">
            <a:avLst/>
          </a:prstGeom>
        </p:spPr>
      </p:pic>
    </p:spTree>
    <p:extLst>
      <p:ext uri="{BB962C8B-B14F-4D97-AF65-F5344CB8AC3E}">
        <p14:creationId xmlns:p14="http://schemas.microsoft.com/office/powerpoint/2010/main" val="3554118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a:endParaRPr lang="en-US" dirty="0">
              <a:solidFill>
                <a:prstClr val="black"/>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a:endParaRPr lang="en-US">
              <a:solidFill>
                <a:prstClr val="black"/>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a:fld id="{F3F25A4A-17A3-4234-AD30-809B6FB3519E}" type="slidenum">
              <a:rPr lang="en-US">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27574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4" descr="intro-slide-0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9953" name="Rectangle 17"/>
          <p:cNvSpPr>
            <a:spLocks noGrp="1" noChangeArrowheads="1"/>
          </p:cNvSpPr>
          <p:nvPr>
            <p:ph type="ctrTitle"/>
          </p:nvPr>
        </p:nvSpPr>
        <p:spPr>
          <a:xfrm>
            <a:off x="685800" y="1828800"/>
            <a:ext cx="7772400" cy="2209800"/>
          </a:xfrm>
          <a:prstGeom prst="rect">
            <a:avLst/>
          </a:prstGeom>
        </p:spPr>
        <p:txBody>
          <a:bodyPr/>
          <a:lstStyle>
            <a:lvl1pPr>
              <a:defRPr>
                <a:solidFill>
                  <a:srgbClr val="16305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093208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pPr/>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r>
              <a:rPr lang="en-US" dirty="0" smtClean="0">
                <a:solidFill>
                  <a:prstClr val="black"/>
                </a:solidFill>
              </a:rPr>
              <a:t>March 23, 2009</a:t>
            </a:r>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r>
              <a:rPr lang="en-US" dirty="0" smtClean="0">
                <a:solidFill>
                  <a:prstClr val="black"/>
                </a:solidFill>
              </a:rPr>
              <a:t>MTU Seminar</a:t>
            </a:r>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FD809BC4-48B1-4BE7-AD58-FED9D6569CB7}"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2246334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a:defRPr/>
            </a:pPr>
            <a:endParaRPr lang="fr-FR">
              <a:solidFill>
                <a:prstClr val="black"/>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914400">
              <a:defRPr/>
            </a:pPr>
            <a:endParaRPr lang="fr-FR">
              <a:solidFill>
                <a:prstClr val="black"/>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914400">
              <a:defRPr/>
            </a:pPr>
            <a:fld id="{77AAC491-0C1D-4717-BA13-5262412711AB}" type="slidenum">
              <a:rPr lang="fr-FR">
                <a:solidFill>
                  <a:prstClr val="black"/>
                </a:solidFill>
              </a:rPr>
              <a:pPr defTabSz="914400">
                <a:defRPr/>
              </a:pPr>
              <a:t>‹#›</a:t>
            </a:fld>
            <a:endParaRPr lang="fr-FR">
              <a:solidFill>
                <a:prstClr val="black"/>
              </a:solidFill>
            </a:endParaRPr>
          </a:p>
        </p:txBody>
      </p:sp>
    </p:spTree>
    <p:extLst>
      <p:ext uri="{BB962C8B-B14F-4D97-AF65-F5344CB8AC3E}">
        <p14:creationId xmlns:p14="http://schemas.microsoft.com/office/powerpoint/2010/main" val="4123041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732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7032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828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066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415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492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402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77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pPr/>
              <a:t>6/10/2014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7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9793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286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139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33270D-1D14-4A58-AB9C-527DD9817F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861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4C3069-4954-4C88-A89C-9DABB24D34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0134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30C0D-2987-41A5-87AF-EDFAFB330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6257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8CD5E3-D21D-4644-9E82-C26403A7CE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2445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14194-E87E-4B9F-9AD8-9677A473AB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669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DB384E-AE37-4ACE-9B18-B1B355BC01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29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pPr/>
              <a:t>6/10/2014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2CE0A9B-90A3-44C0-A6E8-BC8C84B832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38172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FEA20A-E37D-430B-A5E4-CA6C940B4D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845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11B28-BBCA-4E8E-9ACF-C3C7E82872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624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C86AD5-3421-472A-A401-EC47920CB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6457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E2BA39-6787-4B13-B8E5-490FB9A4C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719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D6DC68-DCC7-4EAD-BC20-DED525F8F2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270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pPr/>
              <a:t>6/10/2014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6/10/2014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pPr/>
              <a:t>6/10/2014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ESSP_powerpoint_backgrd"/>
          <p:cNvPicPr>
            <a:picLocks noChangeAspect="1" noChangeArrowheads="1"/>
          </p:cNvPicPr>
          <p:nvPr/>
        </p:nvPicPr>
        <p:blipFill>
          <a:blip r:embed="rId13" cstate="print"/>
          <a:srcRect/>
          <a:stretch>
            <a:fillRect/>
          </a:stretch>
        </p:blipFill>
        <p:spPr bwMode="auto">
          <a:xfrm>
            <a:off x="0" y="0"/>
            <a:ext cx="9144000" cy="6889750"/>
          </a:xfrm>
          <a:prstGeom prst="rect">
            <a:avLst/>
          </a:prstGeom>
          <a:noFill/>
          <a:ln w="9525">
            <a:noFill/>
            <a:miter lim="800000"/>
            <a:headEnd/>
            <a:tailEnd/>
          </a:ln>
        </p:spPr>
      </p:pic>
      <p:pic>
        <p:nvPicPr>
          <p:cNvPr id="1027" name="Picture 11" descr="ESSP_powerpoint_foote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954588" y="-3748088"/>
            <a:ext cx="19054763" cy="14354176"/>
          </a:xfrm>
          <a:prstGeom prst="rect">
            <a:avLst/>
          </a:prstGeom>
          <a:noFill/>
          <a:ln w="9525">
            <a:noFill/>
            <a:miter lim="800000"/>
            <a:headEnd/>
            <a:tailEnd/>
          </a:ln>
        </p:spPr>
      </p:pic>
      <p:sp>
        <p:nvSpPr>
          <p:cNvPr id="1028" name="Rectangle 2"/>
          <p:cNvSpPr>
            <a:spLocks noGrp="1" noChangeArrowheads="1"/>
          </p:cNvSpPr>
          <p:nvPr>
            <p:ph type="title"/>
          </p:nvPr>
        </p:nvSpPr>
        <p:spPr bwMode="auto">
          <a:xfrm>
            <a:off x="685800" y="5334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br>
              <a:rPr lang="en-GB" smtClean="0"/>
            </a:br>
            <a:r>
              <a:rPr lang="en-GB" smtClean="0"/>
              <a:t>second line</a:t>
            </a:r>
          </a:p>
        </p:txBody>
      </p:sp>
      <p:sp>
        <p:nvSpPr>
          <p:cNvPr id="1029" name="Rectangle 3"/>
          <p:cNvSpPr>
            <a:spLocks noGrp="1" noChangeArrowheads="1"/>
          </p:cNvSpPr>
          <p:nvPr>
            <p:ph type="body" idx="1"/>
          </p:nvPr>
        </p:nvSpPr>
        <p:spPr bwMode="auto">
          <a:xfrm>
            <a:off x="685800" y="1600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pic>
        <p:nvPicPr>
          <p:cNvPr id="1030" name="Picture 12" descr="ESSP_powerpoint_footer"/>
          <p:cNvPicPr>
            <a:picLocks noChangeAspect="1" noChangeArrowheads="1"/>
          </p:cNvPicPr>
          <p:nvPr/>
        </p:nvPicPr>
        <p:blipFill>
          <a:blip r:embed="rId15" cstate="print"/>
          <a:srcRect/>
          <a:stretch>
            <a:fillRect/>
          </a:stretch>
        </p:blipFill>
        <p:spPr bwMode="auto">
          <a:xfrm>
            <a:off x="0" y="5770563"/>
            <a:ext cx="9144000" cy="1087437"/>
          </a:xfrm>
          <a:prstGeom prst="rect">
            <a:avLst/>
          </a:prstGeom>
          <a:noFill/>
          <a:ln w="9525">
            <a:noFill/>
            <a:miter lim="800000"/>
            <a:headEnd/>
            <a:tailEnd/>
          </a:ln>
        </p:spPr>
      </p:pic>
    </p:spTree>
    <p:extLst>
      <p:ext uri="{BB962C8B-B14F-4D97-AF65-F5344CB8AC3E}">
        <p14:creationId xmlns:p14="http://schemas.microsoft.com/office/powerpoint/2010/main" val="204859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Verdana" pitchFamily="34" charset="0"/>
          <a:ea typeface="ＭＳ Ｐゴシック" charset="-128"/>
        </a:defRPr>
      </a:lvl2pPr>
      <a:lvl3pPr algn="ctr" rtl="0" eaLnBrk="0" fontAlgn="base" hangingPunct="0">
        <a:spcBef>
          <a:spcPct val="0"/>
        </a:spcBef>
        <a:spcAft>
          <a:spcPct val="0"/>
        </a:spcAft>
        <a:defRPr sz="3200">
          <a:solidFill>
            <a:schemeClr val="tx2"/>
          </a:solidFill>
          <a:latin typeface="Verdana" pitchFamily="34" charset="0"/>
          <a:ea typeface="ＭＳ Ｐゴシック" charset="-128"/>
        </a:defRPr>
      </a:lvl3pPr>
      <a:lvl4pPr algn="ctr" rtl="0" eaLnBrk="0" fontAlgn="base" hangingPunct="0">
        <a:spcBef>
          <a:spcPct val="0"/>
        </a:spcBef>
        <a:spcAft>
          <a:spcPct val="0"/>
        </a:spcAft>
        <a:defRPr sz="3200">
          <a:solidFill>
            <a:schemeClr val="tx2"/>
          </a:solidFill>
          <a:latin typeface="Verdana" pitchFamily="34" charset="0"/>
          <a:ea typeface="ＭＳ Ｐゴシック" charset="-128"/>
        </a:defRPr>
      </a:lvl4pPr>
      <a:lvl5pPr algn="ctr" rtl="0" eaLnBrk="0" fontAlgn="base" hangingPunct="0">
        <a:spcBef>
          <a:spcPct val="0"/>
        </a:spcBef>
        <a:spcAft>
          <a:spcPct val="0"/>
        </a:spcAft>
        <a:defRPr sz="3200">
          <a:solidFill>
            <a:schemeClr val="tx2"/>
          </a:solidFill>
          <a:latin typeface="Verdana" pitchFamily="34" charset="0"/>
          <a:ea typeface="ＭＳ Ｐゴシック" charset="-128"/>
        </a:defRPr>
      </a:lvl5pPr>
      <a:lvl6pPr marL="457200" algn="ctr" rtl="0" fontAlgn="base">
        <a:spcBef>
          <a:spcPct val="0"/>
        </a:spcBef>
        <a:spcAft>
          <a:spcPct val="0"/>
        </a:spcAft>
        <a:defRPr sz="3200">
          <a:solidFill>
            <a:schemeClr val="tx2"/>
          </a:solidFill>
          <a:latin typeface="Verdana" pitchFamily="34" charset="0"/>
          <a:ea typeface="ＭＳ Ｐゴシック" charset="-128"/>
        </a:defRPr>
      </a:lvl6pPr>
      <a:lvl7pPr marL="914400" algn="ctr" rtl="0" fontAlgn="base">
        <a:spcBef>
          <a:spcPct val="0"/>
        </a:spcBef>
        <a:spcAft>
          <a:spcPct val="0"/>
        </a:spcAft>
        <a:defRPr sz="3200">
          <a:solidFill>
            <a:schemeClr val="tx2"/>
          </a:solidFill>
          <a:latin typeface="Verdana" pitchFamily="34" charset="0"/>
          <a:ea typeface="ＭＳ Ｐゴシック" charset="-128"/>
        </a:defRPr>
      </a:lvl7pPr>
      <a:lvl8pPr marL="1371600" algn="ctr" rtl="0" fontAlgn="base">
        <a:spcBef>
          <a:spcPct val="0"/>
        </a:spcBef>
        <a:spcAft>
          <a:spcPct val="0"/>
        </a:spcAft>
        <a:defRPr sz="3200">
          <a:solidFill>
            <a:schemeClr val="tx2"/>
          </a:solidFill>
          <a:latin typeface="Verdana" pitchFamily="34" charset="0"/>
          <a:ea typeface="ＭＳ Ｐゴシック" charset="-128"/>
        </a:defRPr>
      </a:lvl8pPr>
      <a:lvl9pPr marL="1828800" algn="ctr" rtl="0" fontAlgn="base">
        <a:spcBef>
          <a:spcPct val="0"/>
        </a:spcBef>
        <a:spcAft>
          <a:spcPct val="0"/>
        </a:spcAft>
        <a:defRPr sz="3200">
          <a:solidFill>
            <a:schemeClr val="tx2"/>
          </a:solidFill>
          <a:latin typeface="Verdana" pitchFamily="34" charset="0"/>
          <a:ea typeface="ＭＳ Ｐゴシック" charset="-128"/>
        </a:defRPr>
      </a:lvl9pPr>
    </p:titleStyle>
    <p:bodyStyle>
      <a:lvl1pPr marL="342900" indent="-342900" algn="l" rtl="0" eaLnBrk="0" fontAlgn="base" hangingPunct="0">
        <a:spcBef>
          <a:spcPct val="20000"/>
        </a:spcBef>
        <a:spcAft>
          <a:spcPct val="0"/>
        </a:spcAft>
        <a:buClr>
          <a:schemeClr val="bg2"/>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Times" pitchFamily="18" charset="0"/>
        <a:buChar char="•"/>
        <a:defRPr>
          <a:solidFill>
            <a:schemeClr val="tx1"/>
          </a:solidFill>
          <a:latin typeface="+mn-lt"/>
          <a:ea typeface="+mn-ea"/>
        </a:defRPr>
      </a:lvl2pPr>
      <a:lvl3pPr marL="1143000" indent="-228600" algn="l" rtl="0" eaLnBrk="0" fontAlgn="base" hangingPunct="0">
        <a:spcBef>
          <a:spcPct val="20000"/>
        </a:spcBef>
        <a:spcAft>
          <a:spcPct val="0"/>
        </a:spcAft>
        <a:buClr>
          <a:schemeClr val="bg2"/>
        </a:buClr>
        <a:buChar char="•"/>
        <a:defRPr>
          <a:solidFill>
            <a:schemeClr val="tx1"/>
          </a:solidFill>
          <a:latin typeface="+mn-lt"/>
          <a:ea typeface="+mn-ea"/>
        </a:defRPr>
      </a:lvl3pPr>
      <a:lvl4pPr marL="1600200" indent="-228600" algn="l" rtl="0" eaLnBrk="0" fontAlgn="base" hangingPunct="0">
        <a:spcBef>
          <a:spcPct val="20000"/>
        </a:spcBef>
        <a:spcAft>
          <a:spcPct val="0"/>
        </a:spcAft>
        <a:buClr>
          <a:schemeClr val="bg1"/>
        </a:buClr>
        <a:buFont typeface="Times" pitchFamily="18" charset="0"/>
        <a:defRPr>
          <a:solidFill>
            <a:schemeClr val="tx1"/>
          </a:solidFill>
          <a:latin typeface="Museo Sans 500" pitchFamily="64" charset="0"/>
          <a:ea typeface="+mn-ea"/>
        </a:defRPr>
      </a:lvl4pPr>
      <a:lvl5pPr marL="2057400" indent="-228600" algn="l" rtl="0" eaLnBrk="0" fontAlgn="base" hangingPunct="0">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5pPr>
      <a:lvl6pPr marL="25146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6pPr>
      <a:lvl7pPr marL="29718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7pPr>
      <a:lvl8pPr marL="34290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8pPr>
      <a:lvl9pPr marL="38862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94856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693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solidFill>
                  <a:prstClr val="black">
                    <a:tint val="75000"/>
                  </a:prstClr>
                </a:solidFill>
              </a:rPr>
              <a:pPr/>
              <a:t>6/10/2014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35706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Hier klicken, um Master-Titelformat zu bearbeiten.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Hier klicken, um Master-Textformat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eaLnBrk="0" fontAlgn="base" hangingPunct="0">
              <a:spcBef>
                <a:spcPct val="0"/>
              </a:spcBef>
              <a:spcAft>
                <a:spcPct val="0"/>
              </a:spcAft>
              <a:defRPr/>
            </a:pPr>
            <a:fld id="{D2FDD050-B9B7-4E97-A7FB-39D0BB4EC633}"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213690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6.png"/><Relationship Id="rId3" Type="http://schemas.openxmlformats.org/officeDocument/2006/relationships/notesSlide" Target="../notesSlides/notesSlide5.xml"/><Relationship Id="rId7" Type="http://schemas.openxmlformats.org/officeDocument/2006/relationships/image" Target="../media/image34.png"/><Relationship Id="rId12"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3.jpeg"/><Relationship Id="rId11" Type="http://schemas.openxmlformats.org/officeDocument/2006/relationships/oleObject" Target="../embeddings/oleObject2.bin"/><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image" Target="../media/image31.jpeg"/><Relationship Id="rId9"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3.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0.emf"/></Relationships>
</file>

<file path=ppt/slides/_rels/slide36.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image" Target="../media/image92.png"/><Relationship Id="rId5" Type="http://schemas.openxmlformats.org/officeDocument/2006/relationships/image" Target="../media/image91.wmf"/><Relationship Id="rId4" Type="http://schemas.openxmlformats.org/officeDocument/2006/relationships/oleObject" Target="../embeddings/oleObject3.bin"/></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5.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dirty="0" smtClean="0">
              <a:solidFill>
                <a:srgbClr val="000000"/>
              </a:solidFill>
              <a:cs typeface="Arial" pitchFamily="34" charset="0"/>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2" name="TextBox 1"/>
          <p:cNvSpPr txBox="1"/>
          <p:nvPr/>
        </p:nvSpPr>
        <p:spPr>
          <a:xfrm>
            <a:off x="2819400" y="4953000"/>
            <a:ext cx="6152870" cy="1323439"/>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rPr>
              <a:t>Paulo Artaxo, Henrique J. M. Barbosa, Joel F. </a:t>
            </a:r>
            <a:r>
              <a:rPr lang="en-US" sz="2000" dirty="0" err="1">
                <a:solidFill>
                  <a:schemeClr val="bg1"/>
                </a:solidFill>
                <a:latin typeface="Calibri" panose="020F0502020204030204" pitchFamily="34" charset="0"/>
              </a:rPr>
              <a:t>Brito</a:t>
            </a:r>
            <a:r>
              <a:rPr lang="en-US" sz="2000" dirty="0" smtClean="0">
                <a:solidFill>
                  <a:schemeClr val="bg1"/>
                </a:solidFill>
                <a:latin typeface="Calibri" panose="020F0502020204030204" pitchFamily="34" charset="0"/>
              </a:rPr>
              <a:t>,</a:t>
            </a:r>
            <a:br>
              <a:rPr lang="en-US" sz="2000" dirty="0" smtClean="0">
                <a:solidFill>
                  <a:schemeClr val="bg1"/>
                </a:solidFill>
                <a:latin typeface="Calibri" panose="020F0502020204030204" pitchFamily="34" charset="0"/>
              </a:rPr>
            </a:br>
            <a:r>
              <a:rPr lang="en-US" sz="2000" dirty="0" smtClean="0">
                <a:solidFill>
                  <a:schemeClr val="bg1"/>
                </a:solidFill>
                <a:latin typeface="Calibri" panose="020F0502020204030204" pitchFamily="34" charset="0"/>
              </a:rPr>
              <a:t>Luciana </a:t>
            </a:r>
            <a:r>
              <a:rPr lang="en-US" sz="2000" dirty="0">
                <a:solidFill>
                  <a:schemeClr val="bg1"/>
                </a:solidFill>
                <a:latin typeface="Calibri" panose="020F0502020204030204" pitchFamily="34" charset="0"/>
              </a:rPr>
              <a:t>V. Rizzo, Andrea Arana, </a:t>
            </a:r>
            <a:r>
              <a:rPr lang="en-US" sz="2000" dirty="0" err="1">
                <a:solidFill>
                  <a:schemeClr val="bg1"/>
                </a:solidFill>
                <a:latin typeface="Calibri" panose="020F0502020204030204" pitchFamily="34" charset="0"/>
              </a:rPr>
              <a:t>Glauber</a:t>
            </a:r>
            <a:r>
              <a:rPr lang="en-US" sz="2000" dirty="0">
                <a:solidFill>
                  <a:schemeClr val="bg1"/>
                </a:solidFill>
                <a:latin typeface="Calibri" panose="020F0502020204030204" pitchFamily="34" charset="0"/>
              </a:rPr>
              <a:t> G. </a:t>
            </a:r>
            <a:r>
              <a:rPr lang="en-US" sz="2000" dirty="0" err="1">
                <a:solidFill>
                  <a:schemeClr val="bg1"/>
                </a:solidFill>
                <a:latin typeface="Calibri" panose="020F0502020204030204" pitchFamily="34" charset="0"/>
              </a:rPr>
              <a:t>Cirino</a:t>
            </a:r>
            <a:r>
              <a:rPr lang="en-US" sz="2000" dirty="0">
                <a:solidFill>
                  <a:schemeClr val="bg1"/>
                </a:solidFill>
                <a:latin typeface="Calibri" panose="020F0502020204030204" pitchFamily="34" charset="0"/>
              </a:rPr>
              <a:t>, </a:t>
            </a:r>
            <a:r>
              <a:rPr lang="en-US" sz="2000" dirty="0" smtClean="0">
                <a:solidFill>
                  <a:schemeClr val="bg1"/>
                </a:solidFill>
                <a:latin typeface="Calibri" panose="020F0502020204030204" pitchFamily="34" charset="0"/>
              </a:rPr>
              <a:t/>
            </a:r>
            <a:br>
              <a:rPr lang="en-US" sz="2000" dirty="0" smtClean="0">
                <a:solidFill>
                  <a:schemeClr val="bg1"/>
                </a:solidFill>
                <a:latin typeface="Calibri" panose="020F0502020204030204" pitchFamily="34" charset="0"/>
              </a:rPr>
            </a:br>
            <a:r>
              <a:rPr lang="en-US" sz="2000" dirty="0" smtClean="0">
                <a:solidFill>
                  <a:schemeClr val="bg1"/>
                </a:solidFill>
                <a:latin typeface="Calibri" panose="020F0502020204030204" pitchFamily="34" charset="0"/>
              </a:rPr>
              <a:t>Elisa </a:t>
            </a:r>
            <a:r>
              <a:rPr lang="en-US" sz="2000" dirty="0">
                <a:solidFill>
                  <a:schemeClr val="bg1"/>
                </a:solidFill>
                <a:latin typeface="Calibri" panose="020F0502020204030204" pitchFamily="34" charset="0"/>
              </a:rPr>
              <a:t>T. </a:t>
            </a:r>
            <a:r>
              <a:rPr lang="en-US" sz="2000" dirty="0" err="1">
                <a:solidFill>
                  <a:schemeClr val="bg1"/>
                </a:solidFill>
                <a:latin typeface="Calibri" panose="020F0502020204030204" pitchFamily="34" charset="0"/>
              </a:rPr>
              <a:t>Sena</a:t>
            </a:r>
            <a:r>
              <a:rPr lang="en-US" sz="2000" dirty="0">
                <a:solidFill>
                  <a:schemeClr val="bg1"/>
                </a:solidFill>
                <a:latin typeface="Calibri" panose="020F0502020204030204" pitchFamily="34" charset="0"/>
              </a:rPr>
              <a:t>, Ana Maria Y. Serrano.</a:t>
            </a:r>
            <a:endParaRPr lang="en-US" sz="2000" dirty="0" smtClean="0">
              <a:solidFill>
                <a:schemeClr val="bg1"/>
              </a:solidFill>
              <a:latin typeface="Calibri" panose="020F0502020204030204" pitchFamily="34" charset="0"/>
            </a:endParaRPr>
          </a:p>
          <a:p>
            <a:pPr algn="ctr"/>
            <a:r>
              <a:rPr lang="en-US" sz="2000" dirty="0" smtClean="0">
                <a:solidFill>
                  <a:schemeClr val="bg1"/>
                </a:solidFill>
                <a:latin typeface="Calibri" panose="020F0502020204030204" pitchFamily="34" charset="0"/>
              </a:rPr>
              <a:t>University of São Paulo, Brazil</a:t>
            </a:r>
            <a:endParaRPr lang="en-US" sz="2000" dirty="0">
              <a:solidFill>
                <a:schemeClr val="bg1"/>
              </a:solidFill>
              <a:latin typeface="Calibri" panose="020F0502020204030204" pitchFamily="34" charset="0"/>
            </a:endParaRPr>
          </a:p>
        </p:txBody>
      </p:sp>
      <p:sp>
        <p:nvSpPr>
          <p:cNvPr id="6" name="TextBox 5"/>
          <p:cNvSpPr txBox="1"/>
          <p:nvPr/>
        </p:nvSpPr>
        <p:spPr>
          <a:xfrm>
            <a:off x="2032269" y="381000"/>
            <a:ext cx="6940001" cy="400099"/>
          </a:xfrm>
          <a:prstGeom prst="rect">
            <a:avLst/>
          </a:prstGeom>
          <a:noFill/>
        </p:spPr>
        <p:txBody>
          <a:bodyPr wrap="square" lIns="91430" tIns="45715" rIns="91430" bIns="45715" rtlCol="0">
            <a:spAutoFit/>
          </a:bodyPr>
          <a:lstStyle/>
          <a:p>
            <a:pPr algn="ctr"/>
            <a:r>
              <a:rPr lang="en-US" sz="2000" b="1" i="1" dirty="0" smtClean="0">
                <a:solidFill>
                  <a:schemeClr val="bg1"/>
                </a:solidFill>
                <a:latin typeface="Arial" pitchFamily="34" charset="0"/>
                <a:cs typeface="Arial" pitchFamily="34" charset="0"/>
              </a:rPr>
              <a:t>Goldschmidt  Conference,  Sacramento, June 10, 2014</a:t>
            </a:r>
            <a:endParaRPr lang="en-US" sz="2000" b="1" i="1" dirty="0">
              <a:solidFill>
                <a:schemeClr val="bg1"/>
              </a:solidFill>
              <a:latin typeface="Arial" pitchFamily="34" charset="0"/>
              <a:cs typeface="Arial" pitchFamily="34" charset="0"/>
            </a:endParaRPr>
          </a:p>
        </p:txBody>
      </p:sp>
      <p:sp>
        <p:nvSpPr>
          <p:cNvPr id="3" name="Rectangle 2"/>
          <p:cNvSpPr/>
          <p:nvPr/>
        </p:nvSpPr>
        <p:spPr>
          <a:xfrm>
            <a:off x="1390930" y="1770344"/>
            <a:ext cx="7352740" cy="280076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dirty="0">
                <a:ln w="11430"/>
                <a:solidFill>
                  <a:srgbClr val="FFFF00"/>
                </a:solidFill>
                <a:effectLst>
                  <a:outerShdw blurRad="80000" dist="40000" dir="5040000" algn="tl">
                    <a:srgbClr val="000000">
                      <a:alpha val="30000"/>
                    </a:srgbClr>
                  </a:outerShdw>
                </a:effectLst>
                <a:latin typeface="Calibri" pitchFamily="34" charset="0"/>
                <a:cs typeface="Calibri" pitchFamily="34" charset="0"/>
              </a:rPr>
              <a:t>THE CLOSE LINKS BETWEEN BIOLOGY AND THE CHEMISTRY OF PARTICLES AND TRACE GASES IN AMAZONIA.</a:t>
            </a:r>
          </a:p>
        </p:txBody>
      </p:sp>
      <p:pic>
        <p:nvPicPr>
          <p:cNvPr id="7" name="Picture 2"/>
          <p:cNvPicPr>
            <a:picLocks noChangeAspect="1" noChangeArrowheads="1"/>
          </p:cNvPicPr>
          <p:nvPr/>
        </p:nvPicPr>
        <p:blipFill>
          <a:blip r:embed="rId4" cstate="print"/>
          <a:srcRect/>
          <a:stretch>
            <a:fillRect/>
          </a:stretch>
        </p:blipFill>
        <p:spPr bwMode="auto">
          <a:xfrm>
            <a:off x="152400" y="0"/>
            <a:ext cx="1738475" cy="1756774"/>
          </a:xfrm>
          <a:prstGeom prst="rect">
            <a:avLst/>
          </a:prstGeom>
          <a:noFill/>
          <a:ln w="9525">
            <a:noFill/>
            <a:miter lim="800000"/>
            <a:headEnd/>
            <a:tailEnd/>
          </a:ln>
          <a:effectLst/>
        </p:spPr>
      </p:pic>
    </p:spTree>
    <p:extLst>
      <p:ext uri="{BB962C8B-B14F-4D97-AF65-F5344CB8AC3E}">
        <p14:creationId xmlns:p14="http://schemas.microsoft.com/office/powerpoint/2010/main" val="3811108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084736"/>
            <a:ext cx="6781800" cy="4964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130629"/>
            <a:ext cx="8915400" cy="954107"/>
          </a:xfrm>
          <a:prstGeom prst="rect">
            <a:avLst/>
          </a:prstGeom>
        </p:spPr>
        <p:txBody>
          <a:bodyPr wrap="square">
            <a:spAutoFit/>
          </a:bodyPr>
          <a:lstStyle/>
          <a:p>
            <a:pPr algn="ctr"/>
            <a:r>
              <a:rPr lang="en-US" sz="2800" b="1" dirty="0" smtClean="0">
                <a:effectLst>
                  <a:outerShdw blurRad="38100" dist="38100" dir="2700000" algn="tl">
                    <a:srgbClr val="000000">
                      <a:alpha val="43137"/>
                    </a:srgbClr>
                  </a:outerShdw>
                </a:effectLst>
                <a:latin typeface="Calibri" pitchFamily="34" charset="0"/>
                <a:cs typeface="Calibri" pitchFamily="34" charset="0"/>
              </a:rPr>
              <a:t>In Amazonia, the linkages are crucial. </a:t>
            </a:r>
          </a:p>
          <a:p>
            <a:pPr algn="ctr"/>
            <a:r>
              <a:rPr lang="en-US" sz="2800" b="1" dirty="0" smtClean="0">
                <a:effectLst>
                  <a:outerShdw blurRad="38100" dist="38100" dir="2700000" algn="tl">
                    <a:srgbClr val="000000">
                      <a:alpha val="43137"/>
                    </a:srgbClr>
                  </a:outerShdw>
                </a:effectLst>
                <a:latin typeface="Calibri" pitchFamily="34" charset="0"/>
                <a:cs typeface="Calibri" pitchFamily="34" charset="0"/>
              </a:rPr>
              <a:t>Schematic </a:t>
            </a:r>
            <a:r>
              <a:rPr lang="en-US" sz="2800" b="1" dirty="0">
                <a:effectLst>
                  <a:outerShdw blurRad="38100" dist="38100" dir="2700000" algn="tl">
                    <a:srgbClr val="000000">
                      <a:alpha val="43137"/>
                    </a:srgbClr>
                  </a:outerShdw>
                </a:effectLst>
                <a:latin typeface="Calibri" pitchFamily="34" charset="0"/>
                <a:cs typeface="Calibri" pitchFamily="34" charset="0"/>
              </a:rPr>
              <a:t>of </a:t>
            </a:r>
            <a:r>
              <a:rPr lang="en-US" sz="2800" b="1" dirty="0" smtClean="0">
                <a:effectLst>
                  <a:outerShdw blurRad="38100" dist="38100" dir="2700000" algn="tl">
                    <a:srgbClr val="000000">
                      <a:alpha val="43137"/>
                    </a:srgbClr>
                  </a:outerShdw>
                </a:effectLst>
                <a:latin typeface="Calibri" pitchFamily="34" charset="0"/>
                <a:cs typeface="Calibri" pitchFamily="34" charset="0"/>
              </a:rPr>
              <a:t>land-surface-atmosphere</a:t>
            </a:r>
            <a:endParaRPr lang="en-US" sz="2800" b="1" dirty="0">
              <a:effectLst>
                <a:outerShdw blurRad="38100" dist="38100" dir="2700000" algn="tl">
                  <a:srgbClr val="000000">
                    <a:alpha val="43137"/>
                  </a:srgbClr>
                </a:outerShdw>
              </a:effectLst>
              <a:latin typeface="Calibri" pitchFamily="34" charset="0"/>
              <a:cs typeface="Calibri" pitchFamily="34" charset="0"/>
            </a:endParaRPr>
          </a:p>
        </p:txBody>
      </p:sp>
      <p:sp>
        <p:nvSpPr>
          <p:cNvPr id="2" name="TextBox 1"/>
          <p:cNvSpPr txBox="1"/>
          <p:nvPr/>
        </p:nvSpPr>
        <p:spPr>
          <a:xfrm>
            <a:off x="342900" y="6152895"/>
            <a:ext cx="8534400" cy="707886"/>
          </a:xfrm>
          <a:prstGeom prst="rect">
            <a:avLst/>
          </a:prstGeom>
          <a:noFill/>
        </p:spPr>
        <p:txBody>
          <a:bodyPr wrap="square" rtlCol="0">
            <a:spAutoFit/>
          </a:bodyPr>
          <a:lstStyle/>
          <a:p>
            <a:r>
              <a:rPr lang="en-US" sz="2000" dirty="0" smtClean="0"/>
              <a:t>Meteorology, atmospheric chemistry, ecosystem function, radiation, etc. all very linked (Betts </a:t>
            </a:r>
            <a:r>
              <a:rPr lang="en-US" sz="2000" dirty="0"/>
              <a:t>et al. </a:t>
            </a:r>
            <a:r>
              <a:rPr lang="en-US" sz="2000" dirty="0" smtClean="0"/>
              <a:t>2011)</a:t>
            </a:r>
            <a:endParaRPr lang="en-US" sz="2000" dirty="0"/>
          </a:p>
        </p:txBody>
      </p:sp>
    </p:spTree>
    <p:extLst>
      <p:ext uri="{BB962C8B-B14F-4D97-AF65-F5344CB8AC3E}">
        <p14:creationId xmlns:p14="http://schemas.microsoft.com/office/powerpoint/2010/main" val="202339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300" y="152400"/>
            <a:ext cx="8077199" cy="2189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2476568"/>
            <a:ext cx="8610600" cy="523220"/>
          </a:xfrm>
          <a:prstGeom prst="rect">
            <a:avLst/>
          </a:prstGeom>
        </p:spPr>
        <p:txBody>
          <a:bodyPr wrap="square">
            <a:spAutoFit/>
          </a:bodyPr>
          <a:lstStyle/>
          <a:p>
            <a:r>
              <a:rPr lang="en-US" sz="1400" b="1" dirty="0" smtClean="0">
                <a:solidFill>
                  <a:prstClr val="black"/>
                </a:solidFill>
                <a:latin typeface="Arial" pitchFamily="34" charset="0"/>
                <a:cs typeface="Arial" pitchFamily="34" charset="0"/>
              </a:rPr>
              <a:t>Agriculture expansion and climate variability are critical ingredients on Amazonian transition. Energy balance and hydrological cycles changes are  already observed in Amazonia.</a:t>
            </a:r>
            <a:endParaRPr lang="en-US" sz="1400" b="1" dirty="0">
              <a:solidFill>
                <a:prstClr val="black"/>
              </a:solidFill>
              <a:latin typeface="Arial" pitchFamily="34" charset="0"/>
              <a:cs typeface="Arial" pitchFamily="34" charset="0"/>
            </a:endParaRPr>
          </a:p>
        </p:txBody>
      </p:sp>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2999788"/>
            <a:ext cx="4712813" cy="3648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333999" y="3797424"/>
            <a:ext cx="3468757" cy="1200329"/>
          </a:xfrm>
          <a:prstGeom prst="rect">
            <a:avLst/>
          </a:prstGeom>
        </p:spPr>
        <p:txBody>
          <a:bodyPr wrap="square">
            <a:spAutoFit/>
          </a:bodyPr>
          <a:lstStyle/>
          <a:p>
            <a:r>
              <a:rPr lang="en-US" b="1" dirty="0" smtClean="0">
                <a:solidFill>
                  <a:prstClr val="black"/>
                </a:solidFill>
                <a:latin typeface="Arial" pitchFamily="34" charset="0"/>
                <a:cs typeface="Arial" pitchFamily="34" charset="0"/>
              </a:rPr>
              <a:t>Interactions between land use change and climate change are major drivers for changes in Amazonia.</a:t>
            </a:r>
          </a:p>
        </p:txBody>
      </p:sp>
    </p:spTree>
    <p:extLst>
      <p:ext uri="{BB962C8B-B14F-4D97-AF65-F5344CB8AC3E}">
        <p14:creationId xmlns:p14="http://schemas.microsoft.com/office/powerpoint/2010/main" val="2084357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2" t="-49" r="-752" b="57340"/>
          <a:stretch/>
        </p:blipFill>
        <p:spPr bwMode="auto">
          <a:xfrm>
            <a:off x="3989832" y="3904952"/>
            <a:ext cx="4883926" cy="2770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5673" y="4419600"/>
            <a:ext cx="4038600" cy="1938992"/>
          </a:xfrm>
          <a:prstGeom prst="rect">
            <a:avLst/>
          </a:prstGeom>
        </p:spPr>
        <p:txBody>
          <a:bodyPr wrap="square">
            <a:spAutoFit/>
          </a:bodyPr>
          <a:lstStyle/>
          <a:p>
            <a:r>
              <a:rPr lang="en-US" sz="2000" b="1" dirty="0" smtClean="0"/>
              <a:t>Maximum </a:t>
            </a:r>
            <a:r>
              <a:rPr lang="en-US" sz="2000" b="1" dirty="0"/>
              <a:t>monthly, annual mean and minimum </a:t>
            </a:r>
            <a:r>
              <a:rPr lang="en-US" sz="2000" b="1" dirty="0" smtClean="0"/>
              <a:t>monthly mean </a:t>
            </a:r>
            <a:r>
              <a:rPr lang="en-US" sz="2000" b="1" dirty="0"/>
              <a:t>Amazon river discharge at </a:t>
            </a:r>
            <a:r>
              <a:rPr lang="en-US" sz="2000" b="1" dirty="0" err="1"/>
              <a:t>Ó</a:t>
            </a:r>
            <a:r>
              <a:rPr lang="en-US" sz="2000" b="1" dirty="0" err="1" smtClean="0"/>
              <a:t>bidos</a:t>
            </a:r>
            <a:r>
              <a:rPr lang="en-US" sz="2000" b="1" dirty="0" smtClean="0"/>
              <a:t> </a:t>
            </a:r>
            <a:r>
              <a:rPr lang="en-US" sz="2000" b="1" dirty="0"/>
              <a:t>and in green </a:t>
            </a:r>
            <a:r>
              <a:rPr lang="en-US" sz="2000" b="1" dirty="0" smtClean="0"/>
              <a:t>maximum and </a:t>
            </a:r>
            <a:r>
              <a:rPr lang="en-US" sz="2000" b="1" dirty="0"/>
              <a:t>minimum daily mean river discharge, </a:t>
            </a:r>
            <a:r>
              <a:rPr lang="en-US" sz="2000" b="1" dirty="0" smtClean="0"/>
              <a:t>(</a:t>
            </a:r>
            <a:r>
              <a:rPr lang="en-US" sz="2000" b="1" i="1" dirty="0" err="1" smtClean="0"/>
              <a:t>Gloor</a:t>
            </a:r>
            <a:r>
              <a:rPr lang="en-US" sz="2000" b="1" i="1" dirty="0" smtClean="0"/>
              <a:t> </a:t>
            </a:r>
            <a:r>
              <a:rPr lang="en-US" sz="2000" b="1" i="1" dirty="0"/>
              <a:t>et al. </a:t>
            </a:r>
            <a:r>
              <a:rPr lang="en-US" sz="2000" b="1" i="1" dirty="0" smtClean="0"/>
              <a:t>GRL 2013</a:t>
            </a:r>
            <a:r>
              <a:rPr lang="en-US" sz="2000" b="1" dirty="0" smtClean="0"/>
              <a:t>).</a:t>
            </a:r>
            <a:endParaRPr lang="en-US" sz="2000" b="1" dirty="0"/>
          </a:p>
        </p:txBody>
      </p:sp>
      <p:sp>
        <p:nvSpPr>
          <p:cNvPr id="3" name="TextBox 2"/>
          <p:cNvSpPr txBox="1"/>
          <p:nvPr/>
        </p:nvSpPr>
        <p:spPr>
          <a:xfrm>
            <a:off x="135673" y="176792"/>
            <a:ext cx="3826727" cy="1754326"/>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Is the Amazonian hydrological cycle intensifying?</a:t>
            </a:r>
            <a:endParaRPr lang="en-US" sz="3600" b="1" dirty="0">
              <a:effectLst>
                <a:outerShdw blurRad="38100" dist="38100" dir="2700000" algn="tl">
                  <a:srgbClr val="000000">
                    <a:alpha val="43137"/>
                  </a:srgbClr>
                </a:outerShdw>
              </a:effectLst>
            </a:endParaRPr>
          </a:p>
        </p:txBody>
      </p:sp>
      <p:sp>
        <p:nvSpPr>
          <p:cNvPr id="4" name="Rectangle 3"/>
          <p:cNvSpPr/>
          <p:nvPr/>
        </p:nvSpPr>
        <p:spPr>
          <a:xfrm>
            <a:off x="281977" y="2438400"/>
            <a:ext cx="3643847" cy="707886"/>
          </a:xfrm>
          <a:prstGeom prst="rect">
            <a:avLst/>
          </a:prstGeom>
        </p:spPr>
        <p:txBody>
          <a:bodyPr wrap="square">
            <a:spAutoFit/>
          </a:bodyPr>
          <a:lstStyle/>
          <a:p>
            <a:r>
              <a:rPr lang="en-US" sz="2000" b="1" dirty="0" smtClean="0"/>
              <a:t>Tropical </a:t>
            </a:r>
            <a:r>
              <a:rPr lang="en-US" sz="2000" b="1" dirty="0"/>
              <a:t>Atlantic sea surface </a:t>
            </a:r>
            <a:r>
              <a:rPr lang="en-US" sz="2000" b="1" dirty="0" smtClean="0"/>
              <a:t>temperature</a:t>
            </a:r>
            <a:endParaRPr lang="en-US" sz="20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73740"/>
            <a:ext cx="4918483" cy="3566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8812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outh_Americ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9850"/>
            <a:ext cx="9144000" cy="6927850"/>
          </a:xfrm>
          <a:prstGeom prst="rect">
            <a:avLst/>
          </a:prstGeom>
          <a:noFill/>
          <a:ln w="9525">
            <a:noFill/>
            <a:miter lim="800000"/>
            <a:headEnd/>
            <a:tailEnd/>
          </a:ln>
        </p:spPr>
      </p:pic>
      <p:sp>
        <p:nvSpPr>
          <p:cNvPr id="2" name="TextBox 1"/>
          <p:cNvSpPr txBox="1"/>
          <p:nvPr/>
        </p:nvSpPr>
        <p:spPr>
          <a:xfrm>
            <a:off x="152400" y="125343"/>
            <a:ext cx="8534400" cy="584775"/>
          </a:xfrm>
          <a:prstGeom prst="rect">
            <a:avLst/>
          </a:prstGeom>
          <a:noFill/>
        </p:spPr>
        <p:txBody>
          <a:bodyPr wrap="square" rtlCol="0">
            <a:spAutoFit/>
          </a:bodyPr>
          <a:lstStyle/>
          <a:p>
            <a:pPr algn="ctr" defTabSz="914305" fontAlgn="auto">
              <a:spcBef>
                <a:spcPts val="0"/>
              </a:spcBef>
              <a:spcAft>
                <a:spcPts val="0"/>
              </a:spcAft>
            </a:pPr>
            <a:r>
              <a:rPr lang="en-US" sz="3200" b="1" dirty="0" smtClean="0">
                <a:solidFill>
                  <a:srgbClr val="FFFF00"/>
                </a:solidFill>
                <a:effectLst>
                  <a:outerShdw blurRad="38100" dist="38100" dir="2700000" algn="tl">
                    <a:srgbClr val="000000">
                      <a:alpha val="43137"/>
                    </a:srgbClr>
                  </a:outerShdw>
                </a:effectLst>
                <a:latin typeface="Arial"/>
                <a:cs typeface="+mn-cs"/>
              </a:rPr>
              <a:t>Amazonia: 3 types of aerosol particles</a:t>
            </a:r>
            <a:endParaRPr lang="en-US" sz="3200" b="1" dirty="0">
              <a:solidFill>
                <a:srgbClr val="FFFF00"/>
              </a:solidFill>
              <a:effectLst>
                <a:outerShdw blurRad="38100" dist="38100" dir="2700000" algn="tl">
                  <a:srgbClr val="000000">
                    <a:alpha val="43137"/>
                  </a:srgbClr>
                </a:outerShdw>
              </a:effectLst>
              <a:latin typeface="Arial"/>
              <a:cs typeface="+mn-cs"/>
            </a:endParaRPr>
          </a:p>
        </p:txBody>
      </p:sp>
      <p:sp>
        <p:nvSpPr>
          <p:cNvPr id="4" name="TextBox 3"/>
          <p:cNvSpPr txBox="1"/>
          <p:nvPr/>
        </p:nvSpPr>
        <p:spPr>
          <a:xfrm>
            <a:off x="0" y="852357"/>
            <a:ext cx="3195105" cy="400110"/>
          </a:xfrm>
          <a:prstGeom prst="rect">
            <a:avLst/>
          </a:prstGeom>
          <a:noFill/>
        </p:spPr>
        <p:txBody>
          <a:bodyPr wrap="none" rtlCol="0">
            <a:spAutoFit/>
          </a:bodyPr>
          <a:lstStyle/>
          <a:p>
            <a:pPr algn="l" defTabSz="914305" fontAlgn="auto">
              <a:spcBef>
                <a:spcPts val="0"/>
              </a:spcBef>
              <a:spcAft>
                <a:spcPts val="0"/>
              </a:spcAft>
            </a:pPr>
            <a:r>
              <a:rPr lang="en-US" sz="2000" b="1" dirty="0" smtClean="0">
                <a:solidFill>
                  <a:srgbClr val="FFFF00"/>
                </a:solidFill>
                <a:latin typeface="Arial"/>
                <a:cs typeface="+mn-cs"/>
              </a:rPr>
              <a:t>Bioge</a:t>
            </a:r>
            <a:r>
              <a:rPr lang="en-US" sz="1600" b="1" dirty="0" smtClean="0">
                <a:solidFill>
                  <a:srgbClr val="FFFF00"/>
                </a:solidFill>
                <a:latin typeface="Arial"/>
                <a:cs typeface="+mn-cs"/>
              </a:rPr>
              <a:t>nic (primary and </a:t>
            </a:r>
            <a:r>
              <a:rPr lang="en-US" sz="2000" b="1" dirty="0" smtClean="0">
                <a:solidFill>
                  <a:srgbClr val="FFFF00"/>
                </a:solidFill>
                <a:latin typeface="Arial"/>
                <a:cs typeface="+mn-cs"/>
              </a:rPr>
              <a:t>SOA)</a:t>
            </a:r>
            <a:endParaRPr lang="en-US" sz="2000" b="1" dirty="0">
              <a:solidFill>
                <a:srgbClr val="FFFF00"/>
              </a:solidFill>
              <a:latin typeface="Arial"/>
              <a:cs typeface="+mn-cs"/>
            </a:endParaRPr>
          </a:p>
        </p:txBody>
      </p:sp>
      <p:sp>
        <p:nvSpPr>
          <p:cNvPr id="5" name="TextBox 4"/>
          <p:cNvSpPr txBox="1"/>
          <p:nvPr/>
        </p:nvSpPr>
        <p:spPr>
          <a:xfrm>
            <a:off x="3524277" y="867746"/>
            <a:ext cx="2095445" cy="369332"/>
          </a:xfrm>
          <a:prstGeom prst="rect">
            <a:avLst/>
          </a:prstGeom>
          <a:noFill/>
        </p:spPr>
        <p:txBody>
          <a:bodyPr wrap="none" rtlCol="0">
            <a:spAutoFit/>
          </a:bodyPr>
          <a:lstStyle/>
          <a:p>
            <a:pPr algn="l" defTabSz="914305" fontAlgn="auto">
              <a:spcBef>
                <a:spcPts val="0"/>
              </a:spcBef>
              <a:spcAft>
                <a:spcPts val="0"/>
              </a:spcAft>
            </a:pPr>
            <a:r>
              <a:rPr lang="en-US" sz="1800" b="1" dirty="0" smtClean="0">
                <a:solidFill>
                  <a:srgbClr val="FFFF00"/>
                </a:solidFill>
                <a:latin typeface="Arial"/>
                <a:cs typeface="+mn-cs"/>
              </a:rPr>
              <a:t>Biomass Burning</a:t>
            </a:r>
            <a:endParaRPr lang="en-US" sz="1800" b="1" dirty="0">
              <a:solidFill>
                <a:srgbClr val="FFFF00"/>
              </a:solidFill>
              <a:latin typeface="Arial"/>
              <a:cs typeface="+mn-cs"/>
            </a:endParaRPr>
          </a:p>
        </p:txBody>
      </p:sp>
      <p:sp>
        <p:nvSpPr>
          <p:cNvPr id="6" name="TextBox 5"/>
          <p:cNvSpPr txBox="1"/>
          <p:nvPr/>
        </p:nvSpPr>
        <p:spPr>
          <a:xfrm>
            <a:off x="6060284" y="892477"/>
            <a:ext cx="2397259" cy="461665"/>
          </a:xfrm>
          <a:prstGeom prst="rect">
            <a:avLst/>
          </a:prstGeom>
          <a:noFill/>
        </p:spPr>
        <p:txBody>
          <a:bodyPr wrap="none" rtlCol="0">
            <a:spAutoFit/>
          </a:bodyPr>
          <a:lstStyle/>
          <a:p>
            <a:pPr algn="l" defTabSz="914305" fontAlgn="auto">
              <a:spcBef>
                <a:spcPts val="0"/>
              </a:spcBef>
              <a:spcAft>
                <a:spcPts val="0"/>
              </a:spcAft>
            </a:pPr>
            <a:r>
              <a:rPr lang="en-US" sz="2400" b="1" dirty="0" smtClean="0">
                <a:solidFill>
                  <a:srgbClr val="FFFF00"/>
                </a:solidFill>
                <a:latin typeface="Arial"/>
                <a:cs typeface="+mn-cs"/>
              </a:rPr>
              <a:t>Dust from Sahara</a:t>
            </a:r>
            <a:endParaRPr lang="en-US" sz="2400" b="1" dirty="0">
              <a:solidFill>
                <a:srgbClr val="FFFF00"/>
              </a:solidFill>
              <a:latin typeface="Arial"/>
              <a:cs typeface="+mn-cs"/>
            </a:endParaRPr>
          </a:p>
        </p:txBody>
      </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2880" y="1524000"/>
            <a:ext cx="2710694" cy="431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01incendio"/>
          <p:cNvPicPr>
            <a:picLocks noChangeAspect="1" noChangeArrowheads="1"/>
          </p:cNvPicPr>
          <p:nvPr/>
        </p:nvPicPr>
        <p:blipFill>
          <a:blip r:embed="rId6" cstate="print"/>
          <a:srcRect/>
          <a:stretch>
            <a:fillRect/>
          </a:stretch>
        </p:blipFill>
        <p:spPr bwMode="auto">
          <a:xfrm>
            <a:off x="3001341" y="1601386"/>
            <a:ext cx="2805407" cy="1807929"/>
          </a:xfrm>
          <a:prstGeom prst="rect">
            <a:avLst/>
          </a:prstGeom>
          <a:noFill/>
          <a:ln w="9525">
            <a:noFill/>
            <a:miter lim="800000"/>
            <a:headEnd/>
            <a:tailEnd/>
          </a:ln>
        </p:spPr>
      </p:pic>
      <p:pic>
        <p:nvPicPr>
          <p:cNvPr id="9" name="Picture 16" descr="aqua-AOD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68011" y="1582738"/>
            <a:ext cx="3330067" cy="2096486"/>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2880" y="5638800"/>
            <a:ext cx="2741174" cy="88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3809522791"/>
              </p:ext>
            </p:extLst>
          </p:nvPr>
        </p:nvGraphicFramePr>
        <p:xfrm>
          <a:off x="6019800" y="3679224"/>
          <a:ext cx="1962150" cy="754063"/>
        </p:xfrm>
        <a:graphic>
          <a:graphicData uri="http://schemas.openxmlformats.org/presentationml/2006/ole">
            <mc:AlternateContent xmlns:mc="http://schemas.openxmlformats.org/markup-compatibility/2006">
              <mc:Choice xmlns:v="urn:schemas-microsoft-com:vml" Requires="v">
                <p:oleObj spid="_x0000_s2224" name="CorelPhotoPaint.Image.8" r:id="rId9" imgW="14745600" imgH="11059200" progId="CorelPhotoPaint.Image.8">
                  <p:embed/>
                </p:oleObj>
              </mc:Choice>
              <mc:Fallback>
                <p:oleObj name="CorelPhotoPaint.Image.8" r:id="rId9" imgW="14745600" imgH="11059200" progId="CorelPhotoPaint.Image.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679224"/>
                        <a:ext cx="1962150"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779914671"/>
              </p:ext>
            </p:extLst>
          </p:nvPr>
        </p:nvGraphicFramePr>
        <p:xfrm>
          <a:off x="7149782" y="4438917"/>
          <a:ext cx="1963738" cy="754063"/>
        </p:xfrm>
        <a:graphic>
          <a:graphicData uri="http://schemas.openxmlformats.org/presentationml/2006/ole">
            <mc:AlternateContent xmlns:mc="http://schemas.openxmlformats.org/markup-compatibility/2006">
              <mc:Choice xmlns:v="urn:schemas-microsoft-com:vml" Requires="v">
                <p:oleObj spid="_x0000_s2225" name="CorelPhotoPaint.Image.8" r:id="rId11" imgW="14745600" imgH="11059200" progId="CorelPhotoPaint.Image.8">
                  <p:embed/>
                </p:oleObj>
              </mc:Choice>
              <mc:Fallback>
                <p:oleObj name="CorelPhotoPaint.Image.8" r:id="rId11" imgW="14745600" imgH="11059200" progId="CorelPhotoPaint.Image.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9782" y="4438917"/>
                        <a:ext cx="1963738"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3366351" y="5915291"/>
            <a:ext cx="5532348" cy="646331"/>
          </a:xfrm>
          <a:prstGeom prst="rect">
            <a:avLst/>
          </a:prstGeom>
          <a:noFill/>
        </p:spPr>
        <p:txBody>
          <a:bodyPr wrap="none" rtlCol="0">
            <a:spAutoFit/>
          </a:bodyPr>
          <a:lstStyle/>
          <a:p>
            <a:pPr algn="l" defTabSz="914305" fontAlgn="auto">
              <a:spcBef>
                <a:spcPts val="0"/>
              </a:spcBef>
              <a:spcAft>
                <a:spcPts val="0"/>
              </a:spcAft>
            </a:pPr>
            <a:r>
              <a:rPr lang="en-US" sz="1800" b="1" dirty="0" smtClean="0">
                <a:solidFill>
                  <a:srgbClr val="FFFF00"/>
                </a:solidFill>
                <a:latin typeface="Arial"/>
                <a:cs typeface="+mn-cs"/>
              </a:rPr>
              <a:t>Each with VERY different properties and impacts</a:t>
            </a:r>
          </a:p>
          <a:p>
            <a:pPr algn="l" defTabSz="914305" fontAlgn="auto">
              <a:spcBef>
                <a:spcPts val="0"/>
              </a:spcBef>
              <a:spcAft>
                <a:spcPts val="0"/>
              </a:spcAft>
            </a:pPr>
            <a:r>
              <a:rPr lang="en-US" sz="1800" b="1" dirty="0" smtClean="0">
                <a:solidFill>
                  <a:srgbClr val="FFFF00"/>
                </a:solidFill>
                <a:latin typeface="Arial"/>
                <a:cs typeface="+mn-cs"/>
              </a:rPr>
              <a:t>Size: from 1 nanometer to 10 micrometers</a:t>
            </a:r>
            <a:endParaRPr lang="en-US" sz="1800" b="1" dirty="0">
              <a:solidFill>
                <a:srgbClr val="FFFF00"/>
              </a:solidFill>
              <a:latin typeface="Arial"/>
              <a:cs typeface="+mn-cs"/>
            </a:endParaRPr>
          </a:p>
        </p:txBody>
      </p:sp>
      <p:pic>
        <p:nvPicPr>
          <p:cNvPr id="1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50684" y="3438552"/>
            <a:ext cx="2106719" cy="2206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071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5873939" y="184666"/>
            <a:ext cx="3122040" cy="4162721"/>
          </a:xfrm>
          <a:prstGeom prst="rect">
            <a:avLst/>
          </a:prstGeom>
          <a:ln>
            <a:noFill/>
          </a:ln>
          <a:effectLst>
            <a:outerShdw blurRad="292100" dist="139700" dir="2700000" algn="tl" rotWithShape="0">
              <a:srgbClr val="333333">
                <a:alpha val="65000"/>
              </a:srgbClr>
            </a:outerShdw>
          </a:effectLst>
        </p:spPr>
      </p:pic>
      <p:pic>
        <p:nvPicPr>
          <p:cNvPr id="4" name="Imagem 1" descr="imagem_Manaus"/>
          <p:cNvPicPr>
            <a:picLocks noChangeAspect="1" noChangeArrowheads="1"/>
          </p:cNvPicPr>
          <p:nvPr/>
        </p:nvPicPr>
        <p:blipFill>
          <a:blip r:embed="rId3" cstate="print">
            <a:lum bright="24000"/>
            <a:extLst>
              <a:ext uri="{28A0092B-C50C-407E-A947-70E740481C1C}">
                <a14:useLocalDpi xmlns:a14="http://schemas.microsoft.com/office/drawing/2010/main"/>
              </a:ext>
            </a:extLst>
          </a:blip>
          <a:srcRect/>
          <a:stretch>
            <a:fillRect/>
          </a:stretch>
        </p:blipFill>
        <p:spPr bwMode="auto">
          <a:xfrm>
            <a:off x="1728343" y="1109277"/>
            <a:ext cx="3774386" cy="2899652"/>
          </a:xfrm>
          <a:prstGeom prst="rect">
            <a:avLst/>
          </a:prstGeom>
          <a:ln>
            <a:noFill/>
          </a:ln>
          <a:effectLst>
            <a:outerShdw blurRad="292100" dist="139700" dir="2700000" algn="tl" rotWithShape="0">
              <a:srgbClr val="333333">
                <a:alpha val="65000"/>
              </a:srgbClr>
            </a:outerShdw>
          </a:effectLst>
        </p:spPr>
      </p:pic>
      <p:grpSp>
        <p:nvGrpSpPr>
          <p:cNvPr id="6" name="Grupo 33"/>
          <p:cNvGrpSpPr/>
          <p:nvPr/>
        </p:nvGrpSpPr>
        <p:grpSpPr>
          <a:xfrm>
            <a:off x="1285853" y="2288483"/>
            <a:ext cx="4121435" cy="1957589"/>
            <a:chOff x="642910" y="3286124"/>
            <a:chExt cx="5080036" cy="2670041"/>
          </a:xfrm>
        </p:grpSpPr>
        <p:sp>
          <p:nvSpPr>
            <p:cNvPr id="13" name="Text Box 3"/>
            <p:cNvSpPr txBox="1">
              <a:spLocks noChangeArrowheads="1"/>
            </p:cNvSpPr>
            <p:nvPr/>
          </p:nvSpPr>
          <p:spPr bwMode="auto">
            <a:xfrm>
              <a:off x="642910" y="5072072"/>
              <a:ext cx="1143008" cy="3469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endParaRPr kumimoji="0" lang="pt-BR" sz="1200" b="0" i="0" u="none" strike="noStrike" cap="none" normalizeH="0" baseline="0" dirty="0" smtClean="0">
                <a:ln>
                  <a:noFill/>
                </a:ln>
                <a:solidFill>
                  <a:schemeClr val="tx1"/>
                </a:solidFill>
                <a:effectLst/>
                <a:latin typeface="Arial" pitchFamily="34" charset="0"/>
              </a:endParaRPr>
            </a:p>
          </p:txBody>
        </p:sp>
        <p:sp>
          <p:nvSpPr>
            <p:cNvPr id="14" name="Text Box 4"/>
            <p:cNvSpPr txBox="1">
              <a:spLocks noChangeArrowheads="1"/>
            </p:cNvSpPr>
            <p:nvPr/>
          </p:nvSpPr>
          <p:spPr bwMode="auto">
            <a:xfrm>
              <a:off x="3595680" y="5449821"/>
              <a:ext cx="952507" cy="2908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200" b="1" i="0" u="none" strike="noStrike" cap="none" normalizeH="0" baseline="0" dirty="0" smtClean="0">
                  <a:ln>
                    <a:noFill/>
                  </a:ln>
                  <a:solidFill>
                    <a:srgbClr val="000000"/>
                  </a:solidFill>
                  <a:effectLst/>
                  <a:latin typeface="Calibri" pitchFamily="34" charset="0"/>
                </a:rPr>
                <a:t>Manaus</a:t>
              </a:r>
              <a:endParaRPr kumimoji="0" lang="pt-BR" sz="1200" b="0" i="0" u="none" strike="noStrike" cap="none" normalizeH="0" baseline="0" dirty="0" smtClean="0">
                <a:ln>
                  <a:noFill/>
                </a:ln>
                <a:solidFill>
                  <a:schemeClr val="tx1"/>
                </a:solidFill>
                <a:effectLst/>
                <a:latin typeface="Arial" pitchFamily="34" charset="0"/>
              </a:endParaRPr>
            </a:p>
          </p:txBody>
        </p:sp>
        <p:sp>
          <p:nvSpPr>
            <p:cNvPr id="15" name="Text Box 3"/>
            <p:cNvSpPr txBox="1">
              <a:spLocks noChangeArrowheads="1"/>
            </p:cNvSpPr>
            <p:nvPr/>
          </p:nvSpPr>
          <p:spPr bwMode="auto">
            <a:xfrm>
              <a:off x="4198935" y="5687539"/>
              <a:ext cx="1524011" cy="2686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endParaRPr kumimoji="0" lang="pt-BR" sz="1200" b="0" i="0" u="none" strike="noStrike" cap="none" normalizeH="0" baseline="0" dirty="0" smtClean="0">
                <a:ln>
                  <a:noFill/>
                </a:ln>
                <a:solidFill>
                  <a:schemeClr val="tx1"/>
                </a:solidFill>
                <a:effectLst/>
                <a:latin typeface="Arial" pitchFamily="34" charset="0"/>
              </a:endParaRPr>
            </a:p>
          </p:txBody>
        </p:sp>
        <p:sp>
          <p:nvSpPr>
            <p:cNvPr id="16" name="Oval 15"/>
            <p:cNvSpPr>
              <a:spLocks noChangeArrowheads="1"/>
            </p:cNvSpPr>
            <p:nvPr/>
          </p:nvSpPr>
          <p:spPr bwMode="auto">
            <a:xfrm>
              <a:off x="2643174" y="3286124"/>
              <a:ext cx="357190" cy="249238"/>
            </a:xfrm>
            <a:prstGeom prst="ellipse">
              <a:avLst/>
            </a:prstGeom>
            <a:noFill/>
            <a:ln w="28575">
              <a:solidFill>
                <a:srgbClr val="FFFBF0"/>
              </a:solidFill>
              <a:round/>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7" name="Text Box 5"/>
            <p:cNvSpPr txBox="1">
              <a:spLocks noChangeArrowheads="1"/>
            </p:cNvSpPr>
            <p:nvPr/>
          </p:nvSpPr>
          <p:spPr bwMode="auto">
            <a:xfrm>
              <a:off x="2357422" y="3571876"/>
              <a:ext cx="1714512" cy="489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400" b="1" i="0" u="none" strike="noStrike" cap="none" normalizeH="0" baseline="0" dirty="0" smtClean="0">
                  <a:ln>
                    <a:noFill/>
                  </a:ln>
                  <a:solidFill>
                    <a:srgbClr val="FFFBF0"/>
                  </a:solidFill>
                  <a:effectLst/>
                  <a:latin typeface="Calibri" pitchFamily="34" charset="0"/>
                </a:rPr>
                <a:t>Rbio Cuieiras</a:t>
              </a:r>
              <a:endParaRPr kumimoji="0" lang="pt-BR" sz="1400" b="0" i="0" u="none" strike="noStrike" cap="none" normalizeH="0" baseline="0" dirty="0" smtClean="0">
                <a:ln>
                  <a:noFill/>
                </a:ln>
                <a:solidFill>
                  <a:schemeClr val="tx1"/>
                </a:solidFill>
                <a:effectLst/>
                <a:latin typeface="Arial" pitchFamily="34" charset="0"/>
              </a:endParaRPr>
            </a:p>
          </p:txBody>
        </p:sp>
      </p:grpSp>
      <p:cxnSp>
        <p:nvCxnSpPr>
          <p:cNvPr id="8" name="Conector reto 20"/>
          <p:cNvCxnSpPr/>
          <p:nvPr/>
        </p:nvCxnSpPr>
        <p:spPr>
          <a:xfrm>
            <a:off x="3000366" y="2344734"/>
            <a:ext cx="2571769" cy="235745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16329" y="25108"/>
            <a:ext cx="5486400" cy="1219200"/>
          </a:xfrm>
          <a:prstGeom prst="rect">
            <a:avLst/>
          </a:prstGeom>
        </p:spPr>
        <p:txBody>
          <a:bodyPr vert="horz" lIns="91430" tIns="45715" rIns="91430" bIns="45715" rtlCol="0" anchor="ctr">
            <a:normAutofit fontScale="90000" lnSpcReduction="10000"/>
          </a:bodyPr>
          <a:lstStyle>
            <a:lvl1pPr algn="ctr" defTabSz="914305" rtl="0" eaLnBrk="1" latinLnBrk="0" hangingPunct="1">
              <a:spcBef>
                <a:spcPct val="0"/>
              </a:spcBef>
              <a:buNone/>
              <a:defRPr sz="4400" kern="1200">
                <a:solidFill>
                  <a:schemeClr val="tx1"/>
                </a:solidFill>
                <a:latin typeface="+mj-lt"/>
                <a:ea typeface="+mj-ea"/>
                <a:cs typeface="+mj-cs"/>
              </a:defRPr>
            </a:lvl1pPr>
          </a:lstStyle>
          <a:p>
            <a:r>
              <a:rPr lang="en-US" b="1" dirty="0" smtClean="0">
                <a:effectLst>
                  <a:outerShdw blurRad="38100" dist="38100" dir="2700000" algn="tl">
                    <a:srgbClr val="000000">
                      <a:alpha val="43137"/>
                    </a:srgbClr>
                  </a:outerShdw>
                </a:effectLst>
              </a:rPr>
              <a:t>Six measurement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sites in Central Amazonia</a:t>
            </a:r>
            <a:endParaRPr lang="en-US" b="1" dirty="0">
              <a:effectLst>
                <a:outerShdw blurRad="38100" dist="38100" dir="2700000" algn="tl">
                  <a:srgbClr val="000000">
                    <a:alpha val="43137"/>
                  </a:srgbClr>
                </a:outerShdw>
              </a:effectLst>
            </a:endParaRPr>
          </a:p>
        </p:txBody>
      </p:sp>
      <p:pic>
        <p:nvPicPr>
          <p:cNvPr id="18" name="Picture 17"/>
          <p:cNvPicPr/>
          <p:nvPr/>
        </p:nvPicPr>
        <p:blipFill>
          <a:blip r:embed="rId4">
            <a:extLst>
              <a:ext uri="{28A0092B-C50C-407E-A947-70E740481C1C}">
                <a14:useLocalDpi xmlns:a14="http://schemas.microsoft.com/office/drawing/2010/main"/>
              </a:ext>
            </a:extLst>
          </a:blip>
          <a:srcRect/>
          <a:stretch>
            <a:fillRect/>
          </a:stretch>
        </p:blipFill>
        <p:spPr bwMode="auto">
          <a:xfrm>
            <a:off x="262692" y="3852282"/>
            <a:ext cx="3144806" cy="2775770"/>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4708183" y="1600199"/>
            <a:ext cx="544928" cy="29804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40931" y="1999216"/>
            <a:ext cx="685829" cy="369332"/>
          </a:xfrm>
          <a:prstGeom prst="rect">
            <a:avLst/>
          </a:prstGeom>
          <a:noFill/>
        </p:spPr>
        <p:txBody>
          <a:bodyPr wrap="none" rtlCol="0">
            <a:spAutoFit/>
          </a:bodyPr>
          <a:lstStyle/>
          <a:p>
            <a:r>
              <a:rPr lang="en-US" b="1" dirty="0" smtClean="0">
                <a:solidFill>
                  <a:srgbClr val="FFFF00"/>
                </a:solidFill>
              </a:rPr>
              <a:t>ATTO</a:t>
            </a:r>
            <a:endParaRPr lang="en-US" b="1" dirty="0">
              <a:solidFill>
                <a:srgbClr val="FFFF00"/>
              </a:solidFill>
            </a:endParaRPr>
          </a:p>
        </p:txBody>
      </p:sp>
      <p:sp>
        <p:nvSpPr>
          <p:cNvPr id="3" name="TextBox 2"/>
          <p:cNvSpPr txBox="1"/>
          <p:nvPr/>
        </p:nvSpPr>
        <p:spPr>
          <a:xfrm>
            <a:off x="381000" y="3962932"/>
            <a:ext cx="1078950" cy="369332"/>
          </a:xfrm>
          <a:prstGeom prst="rect">
            <a:avLst/>
          </a:prstGeom>
          <a:noFill/>
        </p:spPr>
        <p:txBody>
          <a:bodyPr wrap="none" rtlCol="0">
            <a:spAutoFit/>
          </a:bodyPr>
          <a:lstStyle/>
          <a:p>
            <a:r>
              <a:rPr lang="en-US" b="1" dirty="0" smtClean="0"/>
              <a:t>ATTO site</a:t>
            </a:r>
            <a:endParaRPr lang="en-US" b="1" dirty="0"/>
          </a:p>
        </p:txBody>
      </p:sp>
      <p:sp>
        <p:nvSpPr>
          <p:cNvPr id="19" name="TextBox 18"/>
          <p:cNvSpPr txBox="1"/>
          <p:nvPr/>
        </p:nvSpPr>
        <p:spPr>
          <a:xfrm>
            <a:off x="6352274" y="148365"/>
            <a:ext cx="2313390" cy="369332"/>
          </a:xfrm>
          <a:prstGeom prst="rect">
            <a:avLst/>
          </a:prstGeom>
          <a:noFill/>
        </p:spPr>
        <p:txBody>
          <a:bodyPr wrap="none" rtlCol="0">
            <a:spAutoFit/>
          </a:bodyPr>
          <a:lstStyle/>
          <a:p>
            <a:r>
              <a:rPr lang="en-US" b="1" dirty="0" smtClean="0"/>
              <a:t>ZF2 Rebio </a:t>
            </a:r>
            <a:r>
              <a:rPr lang="en-US" b="1" dirty="0" err="1" smtClean="0"/>
              <a:t>Cuieras</a:t>
            </a:r>
            <a:r>
              <a:rPr lang="en-US" b="1" dirty="0" smtClean="0"/>
              <a:t>  site</a:t>
            </a:r>
            <a:endParaRPr lang="en-US" b="1" dirty="0"/>
          </a:p>
        </p:txBody>
      </p:sp>
      <p:pic>
        <p:nvPicPr>
          <p:cNvPr id="20" name="Imagem 6"/>
          <p:cNvPicPr/>
          <p:nvPr/>
        </p:nvPicPr>
        <p:blipFill>
          <a:blip r:embed="rId5"/>
          <a:srcRect r="23080" b="41544"/>
          <a:stretch>
            <a:fillRect/>
          </a:stretch>
        </p:blipFill>
        <p:spPr bwMode="auto">
          <a:xfrm>
            <a:off x="4980647" y="4465369"/>
            <a:ext cx="4010953" cy="2162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3410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ata\Dropbox\Documents\Projects\2013 - 07 - BUNIAACIC\Instrumentation_ZF2.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528" y="631368"/>
            <a:ext cx="8352928" cy="590465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23526" y="17285"/>
            <a:ext cx="8352929"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Manaus aerosol and trace gas measurements</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3027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descr="BARCA-A_Surface_frequency.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17316" y="2946225"/>
            <a:ext cx="3570485" cy="3594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 y="2909525"/>
            <a:ext cx="3680282" cy="3667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7"/>
          <p:cNvSpPr txBox="1"/>
          <p:nvPr/>
        </p:nvSpPr>
        <p:spPr>
          <a:xfrm>
            <a:off x="1896734" y="5943535"/>
            <a:ext cx="1558361" cy="409575"/>
          </a:xfrm>
          <a:prstGeom prst="rect">
            <a:avLst/>
          </a:prstGeom>
          <a:solidFill>
            <a:schemeClr val="bg1"/>
          </a:solidFill>
          <a:ln w="19050">
            <a:noFill/>
          </a:ln>
        </p:spPr>
        <p:txBody>
          <a:bodyPr wrap="square" rtlCol="0">
            <a:noAutofit/>
          </a:bodyPr>
          <a:lstStyle/>
          <a:p>
            <a:pPr marL="0" marR="0">
              <a:spcBef>
                <a:spcPts val="0"/>
              </a:spcBef>
              <a:spcAft>
                <a:spcPts val="0"/>
              </a:spcAft>
            </a:pPr>
            <a:r>
              <a:rPr lang="en-US" sz="1600" b="1" kern="1200" dirty="0">
                <a:solidFill>
                  <a:srgbClr val="000000"/>
                </a:solidFill>
                <a:effectLst/>
                <a:latin typeface="Calibri"/>
                <a:ea typeface="Times New Roman"/>
                <a:cs typeface="Times New Roman"/>
              </a:rPr>
              <a:t>500 m - May</a:t>
            </a:r>
            <a:endParaRPr lang="en-US" sz="1600" dirty="0">
              <a:effectLst/>
              <a:latin typeface="Times New Roman"/>
              <a:ea typeface="Times New Roman"/>
            </a:endParaRPr>
          </a:p>
        </p:txBody>
      </p:sp>
      <p:sp>
        <p:nvSpPr>
          <p:cNvPr id="6" name="Text Box 2"/>
          <p:cNvSpPr txBox="1">
            <a:spLocks noChangeArrowheads="1"/>
          </p:cNvSpPr>
          <p:nvPr/>
        </p:nvSpPr>
        <p:spPr bwMode="auto">
          <a:xfrm>
            <a:off x="6420867" y="5814109"/>
            <a:ext cx="1524000" cy="4095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smtClean="0">
                <a:effectLst/>
                <a:latin typeface="Calibri"/>
                <a:ea typeface="Calibri"/>
                <a:cs typeface="Times New Roman"/>
              </a:rPr>
              <a:t>500 m </a:t>
            </a:r>
            <a:r>
              <a:rPr lang="en-US" sz="1400" b="1" dirty="0">
                <a:effectLst/>
                <a:latin typeface="Calibri"/>
                <a:ea typeface="Calibri"/>
                <a:cs typeface="Times New Roman"/>
              </a:rPr>
              <a:t>November</a:t>
            </a:r>
            <a:endParaRPr lang="en-US" sz="1400" dirty="0">
              <a:effectLst/>
              <a:latin typeface="Calibri"/>
              <a:ea typeface="Calibri"/>
              <a:cs typeface="Times New Roman"/>
            </a:endParaRPr>
          </a:p>
        </p:txBody>
      </p:sp>
      <p:sp>
        <p:nvSpPr>
          <p:cNvPr id="3" name="Rectangle 2"/>
          <p:cNvSpPr/>
          <p:nvPr/>
        </p:nvSpPr>
        <p:spPr>
          <a:xfrm>
            <a:off x="1743831" y="5758869"/>
            <a:ext cx="1864165" cy="369332"/>
          </a:xfrm>
          <a:prstGeom prst="rect">
            <a:avLst/>
          </a:prstGeom>
        </p:spPr>
        <p:txBody>
          <a:bodyPr wrap="none">
            <a:spAutoFit/>
          </a:bodyPr>
          <a:lstStyle/>
          <a:p>
            <a:r>
              <a:rPr lang="en-US" dirty="0"/>
              <a:t>Manaus Footprint</a:t>
            </a:r>
          </a:p>
        </p:txBody>
      </p:sp>
      <p:sp>
        <p:nvSpPr>
          <p:cNvPr id="8" name="Rectangle 7"/>
          <p:cNvSpPr/>
          <p:nvPr/>
        </p:nvSpPr>
        <p:spPr>
          <a:xfrm>
            <a:off x="6324600" y="5617793"/>
            <a:ext cx="1864165" cy="369332"/>
          </a:xfrm>
          <a:prstGeom prst="rect">
            <a:avLst/>
          </a:prstGeom>
        </p:spPr>
        <p:txBody>
          <a:bodyPr wrap="none">
            <a:spAutoFit/>
          </a:bodyPr>
          <a:lstStyle/>
          <a:p>
            <a:r>
              <a:rPr lang="en-US" dirty="0"/>
              <a:t>Manaus Footprint</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579947" y="41753"/>
            <a:ext cx="2761990" cy="27432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92340" y="228600"/>
            <a:ext cx="5017860" cy="2123658"/>
          </a:xfrm>
          <a:prstGeom prst="rect">
            <a:avLst/>
          </a:prstGeom>
          <a:noFill/>
        </p:spPr>
        <p:txBody>
          <a:bodyPr wrap="square" rtlCol="0">
            <a:spAutoFit/>
          </a:bodyPr>
          <a:lstStyle/>
          <a:p>
            <a:r>
              <a:rPr lang="en-US" sz="4400" b="1" dirty="0" smtClean="0">
                <a:effectLst>
                  <a:outerShdw blurRad="38100" dist="38100" dir="2700000" algn="tl">
                    <a:srgbClr val="000000">
                      <a:alpha val="43137"/>
                    </a:srgbClr>
                  </a:outerShdw>
                </a:effectLst>
              </a:rPr>
              <a:t>Air Mass Trajectories (10 days) and Footprint</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8707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90600" y="913404"/>
            <a:ext cx="7056018" cy="5224748"/>
          </a:xfrm>
          <a:prstGeom prst="rect">
            <a:avLst/>
          </a:prstGeom>
          <a:ln>
            <a:noFill/>
          </a:ln>
          <a:effectLst>
            <a:outerShdw blurRad="292100" dist="139700" dir="2700000" algn="tl" rotWithShape="0">
              <a:srgbClr val="333333">
                <a:alpha val="65000"/>
              </a:srgbClr>
            </a:outerShdw>
          </a:effectLst>
        </p:spPr>
      </p:pic>
      <p:sp>
        <p:nvSpPr>
          <p:cNvPr id="130053" name="Text Box 5"/>
          <p:cNvSpPr txBox="1">
            <a:spLocks noChangeArrowheads="1"/>
          </p:cNvSpPr>
          <p:nvPr/>
        </p:nvSpPr>
        <p:spPr bwMode="auto">
          <a:xfrm>
            <a:off x="1828800" y="3595688"/>
            <a:ext cx="3589338" cy="519112"/>
          </a:xfrm>
          <a:prstGeom prst="rect">
            <a:avLst/>
          </a:prstGeom>
          <a:noFill/>
          <a:ln w="9525">
            <a:noFill/>
            <a:miter lim="800000"/>
            <a:headEnd/>
            <a:tailEnd/>
          </a:ln>
          <a:effectLst/>
        </p:spPr>
        <p:txBody>
          <a:bodyPr wrap="none">
            <a:spAutoFit/>
          </a:bodyPr>
          <a:lstStyle/>
          <a:p>
            <a:r>
              <a:rPr lang="en-US" sz="2800" dirty="0"/>
              <a:t>Mass/size distribution</a:t>
            </a:r>
          </a:p>
        </p:txBody>
      </p:sp>
      <p:sp>
        <p:nvSpPr>
          <p:cNvPr id="130054" name="Rectangle 6"/>
          <p:cNvSpPr>
            <a:spLocks noGrp="1" noChangeArrowheads="1"/>
          </p:cNvSpPr>
          <p:nvPr>
            <p:ph type="title"/>
          </p:nvPr>
        </p:nvSpPr>
        <p:spPr>
          <a:xfrm>
            <a:off x="357880" y="152400"/>
            <a:ext cx="8229600" cy="715962"/>
          </a:xfrm>
          <a:noFill/>
          <a:ln/>
        </p:spPr>
        <p:txBody>
          <a:bodyPr/>
          <a:lstStyle/>
          <a:p>
            <a:r>
              <a:rPr lang="en-US" sz="4000" b="1" dirty="0">
                <a:effectLst>
                  <a:outerShdw blurRad="38100" dist="38100" dir="2700000" algn="tl">
                    <a:srgbClr val="000000">
                      <a:alpha val="43137"/>
                    </a:srgbClr>
                  </a:outerShdw>
                </a:effectLst>
              </a:rPr>
              <a:t>Particles in clean air over Amazon</a:t>
            </a:r>
          </a:p>
        </p:txBody>
      </p:sp>
      <p:sp>
        <p:nvSpPr>
          <p:cNvPr id="3" name="Rectangle 2"/>
          <p:cNvSpPr/>
          <p:nvPr/>
        </p:nvSpPr>
        <p:spPr>
          <a:xfrm>
            <a:off x="228600" y="6162961"/>
            <a:ext cx="8763000" cy="353943"/>
          </a:xfrm>
          <a:prstGeom prst="rect">
            <a:avLst/>
          </a:prstGeom>
        </p:spPr>
        <p:txBody>
          <a:bodyPr wrap="square">
            <a:spAutoFit/>
          </a:bodyPr>
          <a:lstStyle/>
          <a:p>
            <a:pPr algn="ctr"/>
            <a:r>
              <a:rPr lang="en-US" sz="1700" b="1" dirty="0"/>
              <a:t>Biological, chemical, and physical processes over the Amazon form a closely coupled system</a:t>
            </a:r>
          </a:p>
        </p:txBody>
      </p:sp>
      <p:sp>
        <p:nvSpPr>
          <p:cNvPr id="4" name="TextBox 3"/>
          <p:cNvSpPr txBox="1"/>
          <p:nvPr/>
        </p:nvSpPr>
        <p:spPr>
          <a:xfrm>
            <a:off x="5148112" y="6488668"/>
            <a:ext cx="3843488" cy="369332"/>
          </a:xfrm>
          <a:prstGeom prst="rect">
            <a:avLst/>
          </a:prstGeom>
          <a:noFill/>
        </p:spPr>
        <p:txBody>
          <a:bodyPr wrap="none" rtlCol="0">
            <a:spAutoFit/>
          </a:bodyPr>
          <a:lstStyle/>
          <a:p>
            <a:r>
              <a:rPr lang="en-US" i="1" dirty="0" smtClean="0"/>
              <a:t>Martin et al., 2010, </a:t>
            </a:r>
            <a:r>
              <a:rPr lang="en-US" i="1" dirty="0" err="1" smtClean="0"/>
              <a:t>Pueschl</a:t>
            </a:r>
            <a:r>
              <a:rPr lang="en-US" i="1" dirty="0" smtClean="0"/>
              <a:t> et al., 2010</a:t>
            </a:r>
            <a:endParaRPr lang="en-US" i="1" dirty="0"/>
          </a:p>
        </p:txBody>
      </p:sp>
    </p:spTree>
    <p:extLst>
      <p:ext uri="{BB962C8B-B14F-4D97-AF65-F5344CB8AC3E}">
        <p14:creationId xmlns:p14="http://schemas.microsoft.com/office/powerpoint/2010/main" val="1484925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391066669"/>
              </p:ext>
            </p:extLst>
          </p:nvPr>
        </p:nvGraphicFramePr>
        <p:xfrm>
          <a:off x="-5687" y="3293660"/>
          <a:ext cx="8944970" cy="3581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444964768"/>
              </p:ext>
            </p:extLst>
          </p:nvPr>
        </p:nvGraphicFramePr>
        <p:xfrm>
          <a:off x="228600" y="0"/>
          <a:ext cx="8522153" cy="3552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5144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227955878"/>
              </p:ext>
            </p:extLst>
          </p:nvPr>
        </p:nvGraphicFramePr>
        <p:xfrm>
          <a:off x="230981" y="685801"/>
          <a:ext cx="8682037" cy="5867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8600" y="49306"/>
            <a:ext cx="8686800" cy="52322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Ratio BC Fine and Coarse Mode to Total BC (2008-2012)</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8681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19074" y="1905000"/>
            <a:ext cx="5410199" cy="4706357"/>
          </a:xfrm>
          <a:prstGeom prst="rect">
            <a:avLst/>
          </a:prstGeom>
          <a:noFill/>
          <a:ln w="9525">
            <a:noFill/>
            <a:miter lim="800000"/>
            <a:headEnd/>
            <a:tailEnd/>
          </a:ln>
        </p:spPr>
      </p:pic>
      <p:sp>
        <p:nvSpPr>
          <p:cNvPr id="5" name="Rectangle 4"/>
          <p:cNvSpPr/>
          <p:nvPr/>
        </p:nvSpPr>
        <p:spPr>
          <a:xfrm>
            <a:off x="255494" y="156917"/>
            <a:ext cx="8458200" cy="1107996"/>
          </a:xfrm>
          <a:prstGeom prst="rect">
            <a:avLst/>
          </a:prstGeom>
        </p:spPr>
        <p:txBody>
          <a:bodyPr wrap="square">
            <a:spAutoFit/>
          </a:bodyPr>
          <a:lstStyle/>
          <a:p>
            <a:pPr algn="ctr"/>
            <a:r>
              <a:rPr lang="en-US" sz="2200" b="1" dirty="0" smtClean="0">
                <a:latin typeface="+mj-lt"/>
                <a:cs typeface="Times New Roman" pitchFamily="18" charset="0"/>
              </a:rPr>
              <a:t>Naturally, the Amazon forest interacts strongly with the atmosphere and climate. There are strong and complex links between the forest biology, and the physics and chemistry of the atmosphere</a:t>
            </a:r>
            <a:endParaRPr lang="en-US" sz="2200" b="1" dirty="0">
              <a:latin typeface="+mj-lt"/>
            </a:endParaRPr>
          </a:p>
        </p:txBody>
      </p:sp>
      <p:pic>
        <p:nvPicPr>
          <p:cNvPr id="7" name="Picture 35" descr="Fogo e Cinzas_peq"/>
          <p:cNvPicPr>
            <a:picLocks noChangeAspect="1" noChangeArrowheads="1"/>
          </p:cNvPicPr>
          <p:nvPr/>
        </p:nvPicPr>
        <p:blipFill>
          <a:blip r:embed="rId3" cstate="screen"/>
          <a:srcRect/>
          <a:stretch>
            <a:fillRect/>
          </a:stretch>
        </p:blipFill>
        <p:spPr bwMode="auto">
          <a:xfrm>
            <a:off x="5777752" y="4178559"/>
            <a:ext cx="3213848" cy="2410386"/>
          </a:xfrm>
          <a:prstGeom prst="rect">
            <a:avLst/>
          </a:prstGeom>
          <a:noFill/>
        </p:spPr>
      </p:pic>
      <p:sp>
        <p:nvSpPr>
          <p:cNvPr id="8" name="TextBox 7"/>
          <p:cNvSpPr txBox="1"/>
          <p:nvPr/>
        </p:nvSpPr>
        <p:spPr>
          <a:xfrm>
            <a:off x="1902253" y="1264913"/>
            <a:ext cx="2534925" cy="523220"/>
          </a:xfrm>
          <a:prstGeom prst="rect">
            <a:avLst/>
          </a:prstGeom>
          <a:noFill/>
        </p:spPr>
        <p:txBody>
          <a:bodyPr wrap="none" rtlCol="0">
            <a:spAutoFit/>
          </a:bodyPr>
          <a:lstStyle/>
          <a:p>
            <a:r>
              <a:rPr lang="pt-BR" sz="2800" b="1" dirty="0" smtClean="0"/>
              <a:t>Natural System</a:t>
            </a:r>
            <a:endParaRPr lang="en-US" sz="2800" b="1" dirty="0"/>
          </a:p>
        </p:txBody>
      </p:sp>
      <p:pic>
        <p:nvPicPr>
          <p:cNvPr id="10" name="Picture 6" descr="DCP_017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77752" y="1640823"/>
            <a:ext cx="3213848" cy="241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a:xfrm>
            <a:off x="6781800" y="3886200"/>
            <a:ext cx="1371600" cy="6858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TextBox 8"/>
          <p:cNvSpPr txBox="1"/>
          <p:nvPr/>
        </p:nvSpPr>
        <p:spPr>
          <a:xfrm>
            <a:off x="6236284" y="1373715"/>
            <a:ext cx="2296783" cy="523220"/>
          </a:xfrm>
          <a:prstGeom prst="rect">
            <a:avLst/>
          </a:prstGeom>
          <a:noFill/>
        </p:spPr>
        <p:txBody>
          <a:bodyPr wrap="none" rtlCol="0">
            <a:spAutoFit/>
          </a:bodyPr>
          <a:lstStyle/>
          <a:p>
            <a:r>
              <a:rPr lang="en-US" sz="2800" b="1" dirty="0" smtClean="0"/>
              <a:t>The Transition</a:t>
            </a:r>
            <a:endParaRPr lang="en-US" sz="2800" b="1" dirty="0"/>
          </a:p>
        </p:txBody>
      </p:sp>
    </p:spTree>
    <p:extLst>
      <p:ext uri="{BB962C8B-B14F-4D97-AF65-F5344CB8AC3E}">
        <p14:creationId xmlns:p14="http://schemas.microsoft.com/office/powerpoint/2010/main" val="40494880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GB" b="1" dirty="0" smtClean="0"/>
              <a:t>What is the light-absorbing substance over the Amazon?</a:t>
            </a:r>
            <a:endParaRPr lang="en-US"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5924550" cy="2066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33659" y="1905000"/>
            <a:ext cx="736099" cy="369332"/>
          </a:xfrm>
          <a:prstGeom prst="rect">
            <a:avLst/>
          </a:prstGeom>
          <a:noFill/>
        </p:spPr>
        <p:txBody>
          <a:bodyPr wrap="none" rtlCol="0">
            <a:spAutoFit/>
          </a:bodyPr>
          <a:lstStyle/>
          <a:p>
            <a:r>
              <a:rPr lang="en-GB" dirty="0" smtClean="0">
                <a:solidFill>
                  <a:srgbClr val="FF0000"/>
                </a:solidFill>
              </a:rPr>
              <a:t>Mass</a:t>
            </a:r>
            <a:endParaRPr lang="en-US" dirty="0">
              <a:solidFill>
                <a:srgbClr val="FF0000"/>
              </a:solidFill>
            </a:endParaRPr>
          </a:p>
        </p:txBody>
      </p:sp>
      <p:sp>
        <p:nvSpPr>
          <p:cNvPr id="5" name="TextBox 4"/>
          <p:cNvSpPr txBox="1"/>
          <p:nvPr/>
        </p:nvSpPr>
        <p:spPr>
          <a:xfrm>
            <a:off x="4252175" y="1905000"/>
            <a:ext cx="1287532" cy="369332"/>
          </a:xfrm>
          <a:prstGeom prst="rect">
            <a:avLst/>
          </a:prstGeom>
          <a:noFill/>
        </p:spPr>
        <p:txBody>
          <a:bodyPr wrap="none" rtlCol="0">
            <a:spAutoFit/>
          </a:bodyPr>
          <a:lstStyle/>
          <a:p>
            <a:r>
              <a:rPr lang="en-GB" dirty="0" smtClean="0">
                <a:solidFill>
                  <a:srgbClr val="FF0000"/>
                </a:solidFill>
              </a:rPr>
              <a:t>Absorption</a:t>
            </a:r>
            <a:endParaRPr lang="en-US" dirty="0">
              <a:solidFill>
                <a:srgbClr val="FF0000"/>
              </a:solidFill>
            </a:endParaRPr>
          </a:p>
        </p:txBody>
      </p:sp>
      <p:sp>
        <p:nvSpPr>
          <p:cNvPr id="7" name="TextBox 6"/>
          <p:cNvSpPr txBox="1"/>
          <p:nvPr/>
        </p:nvSpPr>
        <p:spPr>
          <a:xfrm>
            <a:off x="6289984" y="1741854"/>
            <a:ext cx="2493940" cy="1631216"/>
          </a:xfrm>
          <a:prstGeom prst="rect">
            <a:avLst/>
          </a:prstGeom>
          <a:solidFill>
            <a:srgbClr val="FFFF00"/>
          </a:solidFill>
        </p:spPr>
        <p:txBody>
          <a:bodyPr wrap="square" rtlCol="0">
            <a:spAutoFit/>
          </a:bodyPr>
          <a:lstStyle/>
          <a:p>
            <a:r>
              <a:rPr lang="en-GB" sz="2000" dirty="0" smtClean="0"/>
              <a:t>Our old data suggested about 50% was related to biogenic materials</a:t>
            </a:r>
          </a:p>
          <a:p>
            <a:r>
              <a:rPr lang="en-GB" sz="2000" dirty="0" smtClean="0"/>
              <a:t>Guyon &amp; al (2004)</a:t>
            </a:r>
            <a:endParaRPr lang="en-US" sz="2000" dirty="0"/>
          </a:p>
        </p:txBody>
      </p:sp>
      <p:sp>
        <p:nvSpPr>
          <p:cNvPr id="9" name="TextBox 8"/>
          <p:cNvSpPr txBox="1"/>
          <p:nvPr/>
        </p:nvSpPr>
        <p:spPr>
          <a:xfrm>
            <a:off x="4911599" y="4253660"/>
            <a:ext cx="2819400" cy="1938992"/>
          </a:xfrm>
          <a:prstGeom prst="rect">
            <a:avLst/>
          </a:prstGeom>
          <a:solidFill>
            <a:srgbClr val="FFFF00"/>
          </a:solidFill>
        </p:spPr>
        <p:txBody>
          <a:bodyPr wrap="square" rtlCol="0">
            <a:spAutoFit/>
          </a:bodyPr>
          <a:lstStyle/>
          <a:p>
            <a:r>
              <a:rPr lang="en-GB" sz="2400" dirty="0" smtClean="0"/>
              <a:t>Our recent work with an SP2 indicates that only about half of absorption is due to soot carbon</a:t>
            </a:r>
            <a:endParaRPr lang="en-US" sz="2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457"/>
          <a:stretch/>
        </p:blipFill>
        <p:spPr>
          <a:xfrm>
            <a:off x="228600" y="3845489"/>
            <a:ext cx="4514850" cy="2755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3669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4454" y="0"/>
            <a:ext cx="8325100" cy="584775"/>
          </a:xfrm>
          <a:prstGeom prst="rect">
            <a:avLst/>
          </a:prstGeom>
          <a:noFill/>
        </p:spPr>
        <p:txBody>
          <a:bodyPr wrap="none" rtlCol="0">
            <a:spAutoFit/>
          </a:bodyPr>
          <a:lstStyle/>
          <a:p>
            <a:r>
              <a:rPr lang="en-US" sz="3200" b="1" dirty="0" smtClean="0"/>
              <a:t>ZF2 time series of organic and elemental carbon</a:t>
            </a:r>
            <a:endParaRPr lang="en-US" sz="3200" b="1" dirty="0"/>
          </a:p>
        </p:txBody>
      </p:sp>
      <p:graphicFrame>
        <p:nvGraphicFramePr>
          <p:cNvPr id="5" name="Chart 4"/>
          <p:cNvGraphicFramePr/>
          <p:nvPr>
            <p:extLst>
              <p:ext uri="{D42A27DB-BD31-4B8C-83A1-F6EECF244321}">
                <p14:modId xmlns:p14="http://schemas.microsoft.com/office/powerpoint/2010/main" val="2435081589"/>
              </p:ext>
            </p:extLst>
          </p:nvPr>
        </p:nvGraphicFramePr>
        <p:xfrm>
          <a:off x="457200" y="685800"/>
          <a:ext cx="8458200" cy="30753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543215649"/>
              </p:ext>
            </p:extLst>
          </p:nvPr>
        </p:nvGraphicFramePr>
        <p:xfrm>
          <a:off x="533400" y="4343400"/>
          <a:ext cx="2152650" cy="20250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440146247"/>
              </p:ext>
            </p:extLst>
          </p:nvPr>
        </p:nvGraphicFramePr>
        <p:xfrm>
          <a:off x="2941104" y="4343400"/>
          <a:ext cx="2314575" cy="209486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5454555" y="4800600"/>
            <a:ext cx="3273154" cy="1077218"/>
          </a:xfrm>
          <a:prstGeom prst="rect">
            <a:avLst/>
          </a:prstGeom>
          <a:noFill/>
        </p:spPr>
        <p:txBody>
          <a:bodyPr wrap="square" rtlCol="0">
            <a:spAutoFit/>
          </a:bodyPr>
          <a:lstStyle/>
          <a:p>
            <a:r>
              <a:rPr lang="en-US" sz="3200" b="1" dirty="0" smtClean="0"/>
              <a:t>Elemental Carbon is very low…</a:t>
            </a:r>
            <a:endParaRPr lang="en-US" sz="3200" b="1" dirty="0"/>
          </a:p>
        </p:txBody>
      </p:sp>
    </p:spTree>
    <p:extLst>
      <p:ext uri="{BB962C8B-B14F-4D97-AF65-F5344CB8AC3E}">
        <p14:creationId xmlns:p14="http://schemas.microsoft.com/office/powerpoint/2010/main" val="10720475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2064" y="748262"/>
            <a:ext cx="7827887" cy="5271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6408" y="6019800"/>
            <a:ext cx="8839200" cy="707886"/>
          </a:xfrm>
          <a:prstGeom prst="rect">
            <a:avLst/>
          </a:prstGeom>
        </p:spPr>
        <p:txBody>
          <a:bodyPr wrap="square">
            <a:spAutoFit/>
          </a:bodyPr>
          <a:lstStyle/>
          <a:p>
            <a:pPr algn="ctr"/>
            <a:r>
              <a:rPr lang="en-US" sz="2000" b="1" dirty="0" smtClean="0"/>
              <a:t>(</a:t>
            </a:r>
            <a:r>
              <a:rPr lang="en-US" sz="2000" b="1" dirty="0"/>
              <a:t>A) total number (</a:t>
            </a:r>
            <a:r>
              <a:rPr lang="en-US" sz="2000" b="1" dirty="0" err="1"/>
              <a:t>d</a:t>
            </a:r>
            <a:r>
              <a:rPr lang="en-US" sz="2000" b="1" i="1" dirty="0" err="1"/>
              <a:t>N</a:t>
            </a:r>
            <a:r>
              <a:rPr lang="en-US" sz="2000" b="1" dirty="0" err="1"/>
              <a:t>T</a:t>
            </a:r>
            <a:r>
              <a:rPr lang="en-US" sz="2000" b="1" dirty="0"/>
              <a:t>/</a:t>
            </a:r>
            <a:r>
              <a:rPr lang="en-US" sz="2000" b="1" dirty="0" err="1"/>
              <a:t>dlog</a:t>
            </a:r>
            <a:r>
              <a:rPr lang="en-US" sz="2000" b="1" i="1" dirty="0" err="1"/>
              <a:t>D</a:t>
            </a:r>
            <a:r>
              <a:rPr lang="en-US" sz="2000" b="1" dirty="0" err="1"/>
              <a:t>a</a:t>
            </a:r>
            <a:r>
              <a:rPr lang="en-US" sz="2000" b="1" dirty="0" smtClean="0"/>
              <a:t>), (</a:t>
            </a:r>
            <a:r>
              <a:rPr lang="en-US" sz="2000" b="1" dirty="0"/>
              <a:t>B) FBAP number (</a:t>
            </a:r>
            <a:r>
              <a:rPr lang="en-US" sz="2000" b="1" dirty="0" err="1"/>
              <a:t>d</a:t>
            </a:r>
            <a:r>
              <a:rPr lang="en-US" sz="2000" b="1" i="1" dirty="0" err="1"/>
              <a:t>N</a:t>
            </a:r>
            <a:r>
              <a:rPr lang="en-US" sz="2000" b="1" dirty="0" err="1"/>
              <a:t>T</a:t>
            </a:r>
            <a:r>
              <a:rPr lang="en-US" sz="2000" b="1" dirty="0"/>
              <a:t>/</a:t>
            </a:r>
            <a:r>
              <a:rPr lang="en-US" sz="2000" b="1" dirty="0" err="1"/>
              <a:t>dlog</a:t>
            </a:r>
            <a:r>
              <a:rPr lang="en-US" sz="2000" b="1" i="1" dirty="0" err="1"/>
              <a:t>D</a:t>
            </a:r>
            <a:r>
              <a:rPr lang="en-US" sz="2000" b="1" dirty="0" err="1"/>
              <a:t>a</a:t>
            </a:r>
            <a:r>
              <a:rPr lang="en-US" sz="2000" b="1" dirty="0" smtClean="0"/>
              <a:t>),</a:t>
            </a:r>
            <a:br>
              <a:rPr lang="en-US" sz="2000" b="1" dirty="0" smtClean="0"/>
            </a:br>
            <a:r>
              <a:rPr lang="en-US" sz="2000" b="1" dirty="0" smtClean="0"/>
              <a:t>(</a:t>
            </a:r>
            <a:r>
              <a:rPr lang="en-US" sz="2000" b="1" dirty="0"/>
              <a:t>C) total mass (</a:t>
            </a:r>
            <a:r>
              <a:rPr lang="en-US" sz="2000" b="1" dirty="0" err="1"/>
              <a:t>d</a:t>
            </a:r>
            <a:r>
              <a:rPr lang="en-US" sz="2000" b="1" i="1" dirty="0" err="1"/>
              <a:t>M</a:t>
            </a:r>
            <a:r>
              <a:rPr lang="en-US" sz="2000" b="1" dirty="0" err="1"/>
              <a:t>T</a:t>
            </a:r>
            <a:r>
              <a:rPr lang="en-US" sz="2000" b="1" dirty="0"/>
              <a:t>/</a:t>
            </a:r>
            <a:r>
              <a:rPr lang="en-US" sz="2000" b="1" dirty="0" err="1"/>
              <a:t>dlog</a:t>
            </a:r>
            <a:r>
              <a:rPr lang="en-US" sz="2000" b="1" i="1" dirty="0" err="1"/>
              <a:t>D</a:t>
            </a:r>
            <a:r>
              <a:rPr lang="en-US" sz="2000" b="1" dirty="0" err="1"/>
              <a:t>a</a:t>
            </a:r>
            <a:r>
              <a:rPr lang="en-US" sz="2000" b="1" dirty="0"/>
              <a:t>), (D) FBAP mass (</a:t>
            </a:r>
            <a:r>
              <a:rPr lang="en-US" sz="2000" b="1" dirty="0" err="1"/>
              <a:t>d</a:t>
            </a:r>
            <a:r>
              <a:rPr lang="en-US" sz="2000" b="1" i="1" dirty="0" err="1"/>
              <a:t>M</a:t>
            </a:r>
            <a:r>
              <a:rPr lang="en-US" sz="2000" b="1" dirty="0" err="1"/>
              <a:t>F</a:t>
            </a:r>
            <a:r>
              <a:rPr lang="en-US" sz="2000" b="1" dirty="0"/>
              <a:t>/</a:t>
            </a:r>
            <a:r>
              <a:rPr lang="en-US" sz="2000" b="1" dirty="0" err="1"/>
              <a:t>dlog</a:t>
            </a:r>
            <a:r>
              <a:rPr lang="en-US" sz="2000" b="1" i="1" dirty="0" err="1"/>
              <a:t>D</a:t>
            </a:r>
            <a:r>
              <a:rPr lang="en-US" sz="2000" b="1" dirty="0" err="1"/>
              <a:t>a</a:t>
            </a:r>
            <a:r>
              <a:rPr lang="en-US" sz="2000" b="1" dirty="0"/>
              <a:t>).</a:t>
            </a:r>
          </a:p>
        </p:txBody>
      </p:sp>
      <p:sp>
        <p:nvSpPr>
          <p:cNvPr id="5" name="Rectangle 4"/>
          <p:cNvSpPr/>
          <p:nvPr/>
        </p:nvSpPr>
        <p:spPr>
          <a:xfrm>
            <a:off x="220965" y="147935"/>
            <a:ext cx="8839200" cy="523220"/>
          </a:xfrm>
          <a:prstGeom prst="rect">
            <a:avLst/>
          </a:prstGeom>
        </p:spPr>
        <p:txBody>
          <a:bodyPr wrap="square">
            <a:spAutoFit/>
          </a:bodyPr>
          <a:lstStyle/>
          <a:p>
            <a:pPr algn="ctr"/>
            <a:r>
              <a:rPr lang="en-US" sz="2800" b="1" dirty="0" smtClean="0">
                <a:effectLst>
                  <a:outerShdw blurRad="38100" dist="38100" dir="2700000" algn="tl">
                    <a:srgbClr val="000000">
                      <a:alpha val="43137"/>
                    </a:srgbClr>
                  </a:outerShdw>
                </a:effectLst>
              </a:rPr>
              <a:t>UV-APS Aerosol size distribution and UV fluorescence</a:t>
            </a:r>
            <a:endParaRPr lang="en-US" sz="2800" b="1" dirty="0">
              <a:effectLst>
                <a:outerShdw blurRad="38100" dist="38100" dir="2700000" algn="tl">
                  <a:srgbClr val="000000">
                    <a:alpha val="43137"/>
                  </a:srgbClr>
                </a:outerShdw>
              </a:effectLst>
            </a:endParaRPr>
          </a:p>
        </p:txBody>
      </p:sp>
      <p:sp>
        <p:nvSpPr>
          <p:cNvPr id="6" name="Rectangle 5"/>
          <p:cNvSpPr/>
          <p:nvPr/>
        </p:nvSpPr>
        <p:spPr>
          <a:xfrm>
            <a:off x="7315200" y="914400"/>
            <a:ext cx="1244751" cy="523220"/>
          </a:xfrm>
          <a:prstGeom prst="rect">
            <a:avLst/>
          </a:prstGeom>
        </p:spPr>
        <p:txBody>
          <a:bodyPr wrap="square">
            <a:spAutoFit/>
          </a:bodyPr>
          <a:lstStyle/>
          <a:p>
            <a:r>
              <a:rPr lang="en-US" sz="1400" i="1" dirty="0" smtClean="0"/>
              <a:t>Alex Huffman, ACP 2013</a:t>
            </a:r>
            <a:endParaRPr lang="en-US" sz="1400" i="1" dirty="0"/>
          </a:p>
        </p:txBody>
      </p:sp>
    </p:spTree>
    <p:extLst>
      <p:ext uri="{BB962C8B-B14F-4D97-AF65-F5344CB8AC3E}">
        <p14:creationId xmlns:p14="http://schemas.microsoft.com/office/powerpoint/2010/main" val="4890166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54903" y="1125736"/>
            <a:ext cx="4771116" cy="4741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48518"/>
            <a:ext cx="8534400" cy="1077218"/>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Size dependence of potassium mass fraction in Amazonian organic aerosol </a:t>
            </a:r>
            <a:r>
              <a:rPr lang="en-US" sz="3200" b="1" dirty="0" smtClean="0">
                <a:effectLst>
                  <a:outerShdw blurRad="38100" dist="38100" dir="2700000" algn="tl">
                    <a:srgbClr val="000000">
                      <a:alpha val="43137"/>
                    </a:srgbClr>
                  </a:outerShdw>
                </a:effectLst>
              </a:rPr>
              <a:t>particles</a:t>
            </a:r>
            <a:endParaRPr lang="en-US" sz="3200" b="1" dirty="0">
              <a:effectLst>
                <a:outerShdw blurRad="38100" dist="38100" dir="2700000" algn="tl">
                  <a:srgbClr val="000000">
                    <a:alpha val="43137"/>
                  </a:srgbClr>
                </a:outerShdw>
              </a:effectLst>
            </a:endParaRPr>
          </a:p>
        </p:txBody>
      </p:sp>
      <p:sp>
        <p:nvSpPr>
          <p:cNvPr id="5" name="Rectangle 4"/>
          <p:cNvSpPr/>
          <p:nvPr/>
        </p:nvSpPr>
        <p:spPr>
          <a:xfrm>
            <a:off x="7026019" y="1109306"/>
            <a:ext cx="1966500" cy="646331"/>
          </a:xfrm>
          <a:prstGeom prst="rect">
            <a:avLst/>
          </a:prstGeom>
        </p:spPr>
        <p:txBody>
          <a:bodyPr wrap="none">
            <a:spAutoFit/>
          </a:bodyPr>
          <a:lstStyle/>
          <a:p>
            <a:r>
              <a:rPr lang="en-US" i="1" dirty="0" smtClean="0"/>
              <a:t>Chris </a:t>
            </a:r>
            <a:r>
              <a:rPr lang="en-US" i="1" dirty="0" err="1" smtClean="0"/>
              <a:t>Pöhlker</a:t>
            </a:r>
            <a:r>
              <a:rPr lang="en-US" i="1" dirty="0" smtClean="0"/>
              <a:t> et al.,</a:t>
            </a:r>
            <a:br>
              <a:rPr lang="en-US" i="1" dirty="0" smtClean="0"/>
            </a:br>
            <a:r>
              <a:rPr lang="en-US" i="1" dirty="0" smtClean="0"/>
              <a:t>Science 2012</a:t>
            </a:r>
            <a:endParaRPr lang="en-US" i="1" dirty="0"/>
          </a:p>
        </p:txBody>
      </p:sp>
      <p:sp>
        <p:nvSpPr>
          <p:cNvPr id="6" name="Rectangle 5"/>
          <p:cNvSpPr/>
          <p:nvPr/>
        </p:nvSpPr>
        <p:spPr>
          <a:xfrm>
            <a:off x="0" y="5998338"/>
            <a:ext cx="8992519" cy="830997"/>
          </a:xfrm>
          <a:prstGeom prst="rect">
            <a:avLst/>
          </a:prstGeom>
        </p:spPr>
        <p:txBody>
          <a:bodyPr wrap="square">
            <a:spAutoFit/>
          </a:bodyPr>
          <a:lstStyle/>
          <a:p>
            <a:r>
              <a:rPr lang="en-US" sz="2400" b="1" dirty="0" smtClean="0"/>
              <a:t>The </a:t>
            </a:r>
            <a:r>
              <a:rPr lang="en-US" sz="2400" b="1" dirty="0"/>
              <a:t>growth of </a:t>
            </a:r>
            <a:r>
              <a:rPr lang="en-US" sz="2400" b="1" dirty="0" smtClean="0"/>
              <a:t>organic aerosol </a:t>
            </a:r>
            <a:r>
              <a:rPr lang="en-US" sz="2400" b="1" dirty="0"/>
              <a:t>particles can be initiated by potassium-salt–rich particles emitted by biota in the rainforest</a:t>
            </a:r>
          </a:p>
        </p:txBody>
      </p:sp>
      <p:sp>
        <p:nvSpPr>
          <p:cNvPr id="7" name="TextBox 6"/>
          <p:cNvSpPr txBox="1"/>
          <p:nvPr/>
        </p:nvSpPr>
        <p:spPr>
          <a:xfrm>
            <a:off x="7042348" y="2156699"/>
            <a:ext cx="1998448" cy="1938992"/>
          </a:xfrm>
          <a:prstGeom prst="rect">
            <a:avLst/>
          </a:prstGeom>
          <a:noFill/>
        </p:spPr>
        <p:txBody>
          <a:bodyPr wrap="square" rtlCol="0">
            <a:spAutoFit/>
          </a:bodyPr>
          <a:lstStyle/>
          <a:p>
            <a:r>
              <a:rPr lang="en-US" sz="2000" b="1" dirty="0" smtClean="0"/>
              <a:t>STXM-NEXAFS shows that 95% of particles contains K, even SOA with </a:t>
            </a:r>
            <a:r>
              <a:rPr lang="en-US" sz="2000" b="1" dirty="0" err="1"/>
              <a:t>d</a:t>
            </a:r>
            <a:r>
              <a:rPr lang="en-US" sz="2000" b="1" dirty="0" err="1" smtClean="0"/>
              <a:t>p</a:t>
            </a:r>
            <a:r>
              <a:rPr lang="en-US" sz="2000" b="1" dirty="0" smtClean="0"/>
              <a:t> 20-40 nm</a:t>
            </a:r>
            <a:endParaRPr lang="en-US" sz="2000" b="1" dirty="0"/>
          </a:p>
        </p:txBody>
      </p:sp>
      <p:pic>
        <p:nvPicPr>
          <p:cNvPr id="8" name="Bild 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1934468"/>
            <a:ext cx="1866900"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2099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67763" y="533400"/>
            <a:ext cx="6047353" cy="310906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stretch>
            <a:fillRect/>
          </a:stretch>
        </p:blipFill>
        <p:spPr>
          <a:xfrm>
            <a:off x="3200400" y="3720548"/>
            <a:ext cx="5715000" cy="3016782"/>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0" y="0"/>
            <a:ext cx="8915400" cy="533400"/>
          </a:xfrm>
        </p:spPr>
        <p:txBody>
          <a:bodyPr>
            <a:noAutofit/>
          </a:bodyPr>
          <a:lstStyle/>
          <a:p>
            <a:r>
              <a:rPr lang="en-GB" sz="2800" dirty="0" smtClean="0"/>
              <a:t>Diurnal variation in larger biological particles (WIBS)</a:t>
            </a:r>
            <a:endParaRPr lang="en-GB" sz="2800" dirty="0"/>
          </a:p>
        </p:txBody>
      </p:sp>
      <p:sp>
        <p:nvSpPr>
          <p:cNvPr id="11" name="Title 1"/>
          <p:cNvSpPr txBox="1">
            <a:spLocks/>
          </p:cNvSpPr>
          <p:nvPr/>
        </p:nvSpPr>
        <p:spPr>
          <a:xfrm>
            <a:off x="5715000" y="3962400"/>
            <a:ext cx="3321538" cy="868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dirty="0" smtClean="0"/>
              <a:t>Size range of </a:t>
            </a:r>
          </a:p>
          <a:p>
            <a:r>
              <a:rPr lang="en-GB" sz="2800" dirty="0" smtClean="0"/>
              <a:t>biological particles</a:t>
            </a:r>
            <a:endParaRPr lang="en-GB" sz="2800" dirty="0"/>
          </a:p>
        </p:txBody>
      </p:sp>
      <p:sp>
        <p:nvSpPr>
          <p:cNvPr id="12" name="Rectangle 11"/>
          <p:cNvSpPr/>
          <p:nvPr/>
        </p:nvSpPr>
        <p:spPr>
          <a:xfrm>
            <a:off x="267763" y="5647730"/>
            <a:ext cx="2057400" cy="923330"/>
          </a:xfrm>
          <a:prstGeom prst="rect">
            <a:avLst/>
          </a:prstGeom>
        </p:spPr>
        <p:txBody>
          <a:bodyPr wrap="square">
            <a:spAutoFit/>
          </a:bodyPr>
          <a:lstStyle/>
          <a:p>
            <a:r>
              <a:rPr lang="en-GB" dirty="0" smtClean="0"/>
              <a:t>BUNIAACIC - data from Jamie Whitehead</a:t>
            </a:r>
            <a:endParaRPr lang="en-US" dirty="0"/>
          </a:p>
        </p:txBody>
      </p:sp>
    </p:spTree>
    <p:extLst>
      <p:ext uri="{BB962C8B-B14F-4D97-AF65-F5344CB8AC3E}">
        <p14:creationId xmlns:p14="http://schemas.microsoft.com/office/powerpoint/2010/main" val="3580859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l="4775"/>
          <a:stretch/>
        </p:blipFill>
        <p:spPr bwMode="auto">
          <a:xfrm>
            <a:off x="412402" y="1066800"/>
            <a:ext cx="8417168" cy="3351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6829" y="4661509"/>
            <a:ext cx="8828314" cy="646331"/>
          </a:xfrm>
          <a:prstGeom prst="rect">
            <a:avLst/>
          </a:prstGeom>
        </p:spPr>
        <p:txBody>
          <a:bodyPr wrap="square" lIns="91430" tIns="45715" rIns="91430" bIns="45715">
            <a:spAutoFit/>
          </a:bodyPr>
          <a:lstStyle/>
          <a:p>
            <a:r>
              <a:rPr lang="en-US" dirty="0" smtClean="0"/>
              <a:t>Aerosol </a:t>
            </a:r>
            <a:r>
              <a:rPr lang="en-US" dirty="0"/>
              <a:t>size distributions measured in 2009 Apr 4th. There was a burst of ultrafine particles from 2:00 to 4:00 UTC time. </a:t>
            </a:r>
          </a:p>
        </p:txBody>
      </p:sp>
      <p:sp>
        <p:nvSpPr>
          <p:cNvPr id="5" name="Rectangle 4"/>
          <p:cNvSpPr/>
          <p:nvPr/>
        </p:nvSpPr>
        <p:spPr>
          <a:xfrm>
            <a:off x="152400" y="247595"/>
            <a:ext cx="8882743" cy="523210"/>
          </a:xfrm>
          <a:prstGeom prst="rect">
            <a:avLst/>
          </a:prstGeom>
        </p:spPr>
        <p:txBody>
          <a:bodyPr wrap="square" lIns="91430" tIns="45715" rIns="91430" bIns="45715">
            <a:spAutoFit/>
          </a:bodyPr>
          <a:lstStyle/>
          <a:p>
            <a:pPr algn="ctr"/>
            <a:r>
              <a:rPr lang="en-US" sz="2800" b="1" dirty="0"/>
              <a:t>New particle formation</a:t>
            </a:r>
            <a:r>
              <a:rPr lang="en-US" sz="2800" b="1" dirty="0" smtClean="0"/>
              <a:t>? </a:t>
            </a:r>
            <a:r>
              <a:rPr lang="en-US" sz="2800" b="1" dirty="0"/>
              <a:t>Bursts of particles </a:t>
            </a:r>
            <a:r>
              <a:rPr lang="en-US" sz="2800" b="1" dirty="0" smtClean="0"/>
              <a:t>10&lt;</a:t>
            </a:r>
            <a:r>
              <a:rPr lang="en-US" sz="2800" b="1" dirty="0" err="1" smtClean="0"/>
              <a:t>D</a:t>
            </a:r>
            <a:r>
              <a:rPr lang="en-US" sz="2800" b="1" baseline="-25000" dirty="0" err="1" smtClean="0"/>
              <a:t>p</a:t>
            </a:r>
            <a:r>
              <a:rPr lang="en-US" sz="2800" b="1" dirty="0" smtClean="0"/>
              <a:t>&lt;30 </a:t>
            </a:r>
            <a:r>
              <a:rPr lang="en-US" sz="2800" b="1" dirty="0"/>
              <a:t>nm.</a:t>
            </a:r>
          </a:p>
        </p:txBody>
      </p:sp>
      <p:sp>
        <p:nvSpPr>
          <p:cNvPr id="3" name="Rectangle 2"/>
          <p:cNvSpPr/>
          <p:nvPr/>
        </p:nvSpPr>
        <p:spPr>
          <a:xfrm>
            <a:off x="185056" y="5420033"/>
            <a:ext cx="8839200" cy="1200329"/>
          </a:xfrm>
          <a:prstGeom prst="rect">
            <a:avLst/>
          </a:prstGeom>
        </p:spPr>
        <p:txBody>
          <a:bodyPr wrap="square" lIns="91430" tIns="45715" rIns="91430" bIns="45715">
            <a:spAutoFit/>
          </a:bodyPr>
          <a:lstStyle/>
          <a:p>
            <a:r>
              <a:rPr lang="en-US" dirty="0" smtClean="0"/>
              <a:t>New particle formation and subsequent growth was seldom observed along two years of measurements. Nevertheless, in 70% of the days, bursts of particles with diameters in the range 10-40 nm were detected. The events usually lasted from 20 to 120min, and the subsequent growth to larger sizes was not always clearly observed.</a:t>
            </a:r>
            <a:endParaRPr lang="en-US" dirty="0"/>
          </a:p>
        </p:txBody>
      </p:sp>
    </p:spTree>
    <p:extLst>
      <p:ext uri="{BB962C8B-B14F-4D97-AF65-F5344CB8AC3E}">
        <p14:creationId xmlns:p14="http://schemas.microsoft.com/office/powerpoint/2010/main" val="2255534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4" descr="Description: 20080309_norm.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04122" y="4228719"/>
            <a:ext cx="2895600" cy="2066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20100517_norm"/>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819" y="4228719"/>
            <a:ext cx="2800350" cy="2095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20100623_norm"/>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02274" y="4191000"/>
            <a:ext cx="2781300" cy="2095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20100612_norm"/>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71794" y="1905001"/>
            <a:ext cx="2838450" cy="2124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20100405_norm"/>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004122" y="1914525"/>
            <a:ext cx="2838450" cy="2114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5" name="Picture 1" descr="20091230_norm"/>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6393" y="1962151"/>
            <a:ext cx="2743200" cy="2066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708" y="304800"/>
            <a:ext cx="9153708" cy="707876"/>
          </a:xfrm>
          <a:prstGeom prst="rect">
            <a:avLst/>
          </a:prstGeom>
          <a:noFill/>
        </p:spPr>
        <p:txBody>
          <a:bodyPr wrap="square" lIns="91430" tIns="45715" rIns="91430" bIns="45715" rtlCol="0">
            <a:spAutoFit/>
          </a:bodyPr>
          <a:lstStyle/>
          <a:p>
            <a:pPr algn="ctr"/>
            <a:r>
              <a:rPr lang="en-US" sz="4000" b="1" dirty="0" smtClean="0"/>
              <a:t>Particle bursts 20-30 nm at nighttime</a:t>
            </a:r>
            <a:endParaRPr lang="en-US" sz="4000" b="1" dirty="0"/>
          </a:p>
        </p:txBody>
      </p:sp>
    </p:spTree>
    <p:extLst>
      <p:ext uri="{BB962C8B-B14F-4D97-AF65-F5344CB8AC3E}">
        <p14:creationId xmlns:p14="http://schemas.microsoft.com/office/powerpoint/2010/main" val="2734960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a:ext>
            </a:extLst>
          </a:blip>
          <a:srcRect/>
          <a:stretch/>
        </p:blipFill>
        <p:spPr bwMode="auto">
          <a:xfrm>
            <a:off x="304800" y="1143000"/>
            <a:ext cx="8534400" cy="54864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Rectangle 4"/>
          <p:cNvSpPr/>
          <p:nvPr/>
        </p:nvSpPr>
        <p:spPr>
          <a:xfrm>
            <a:off x="304800" y="152400"/>
            <a:ext cx="8534400" cy="800219"/>
          </a:xfrm>
          <a:prstGeom prst="rect">
            <a:avLst/>
          </a:prstGeom>
        </p:spPr>
        <p:txBody>
          <a:bodyPr wrap="square">
            <a:spAutoFit/>
          </a:bodyPr>
          <a:lstStyle/>
          <a:p>
            <a:pPr algn="ctr"/>
            <a:r>
              <a:rPr lang="en-US" sz="2800" b="1" dirty="0" smtClean="0"/>
              <a:t>Percentage of particles with diameter from 10 to  40 nm</a:t>
            </a:r>
          </a:p>
          <a:p>
            <a:pPr algn="ctr"/>
            <a:r>
              <a:rPr lang="en-US" b="1" dirty="0" smtClean="0"/>
              <a:t> When this number is higher than 20%, an event of particles at 20 nm was observed.</a:t>
            </a:r>
            <a:endParaRPr lang="en-US" b="1" dirty="0"/>
          </a:p>
        </p:txBody>
      </p:sp>
    </p:spTree>
    <p:extLst>
      <p:ext uri="{BB962C8B-B14F-4D97-AF65-F5344CB8AC3E}">
        <p14:creationId xmlns:p14="http://schemas.microsoft.com/office/powerpoint/2010/main" val="36567030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ize_Dist.jpg"/>
          <p:cNvPicPr/>
          <p:nvPr/>
        </p:nvPicPr>
        <p:blipFill rotWithShape="1">
          <a:blip r:embed="rId2" cstate="print">
            <a:extLst>
              <a:ext uri="{28A0092B-C50C-407E-A947-70E740481C1C}">
                <a14:useLocalDpi xmlns:a14="http://schemas.microsoft.com/office/drawing/2010/main"/>
              </a:ext>
            </a:extLst>
          </a:blip>
          <a:srcRect/>
          <a:stretch/>
        </p:blipFill>
        <p:spPr>
          <a:xfrm>
            <a:off x="4648200" y="1175266"/>
            <a:ext cx="4114800" cy="3359275"/>
          </a:xfrm>
          <a:prstGeom prst="rect">
            <a:avLst/>
          </a:prstGeom>
          <a:ln>
            <a:noFill/>
          </a:ln>
          <a:effectLst>
            <a:outerShdw blurRad="292100" dist="139700" dir="2700000" algn="tl" rotWithShape="0">
              <a:srgbClr val="333333">
                <a:alpha val="65000"/>
              </a:srgbClr>
            </a:outerShdw>
          </a:effectLst>
        </p:spPr>
      </p:pic>
      <p:pic>
        <p:nvPicPr>
          <p:cNvPr id="6" name="Picture 5" descr="Size_Dist.jpg"/>
          <p:cNvPicPr/>
          <p:nvPr/>
        </p:nvPicPr>
        <p:blipFill rotWithShape="1">
          <a:blip r:embed="rId3" cstate="print">
            <a:extLst>
              <a:ext uri="{28A0092B-C50C-407E-A947-70E740481C1C}">
                <a14:useLocalDpi xmlns:a14="http://schemas.microsoft.com/office/drawing/2010/main"/>
              </a:ext>
            </a:extLst>
          </a:blip>
          <a:srcRect/>
          <a:stretch/>
        </p:blipFill>
        <p:spPr>
          <a:xfrm>
            <a:off x="381000" y="1175266"/>
            <a:ext cx="3962400" cy="328341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82537" y="4538990"/>
            <a:ext cx="3815660" cy="461665"/>
          </a:xfrm>
          <a:prstGeom prst="rect">
            <a:avLst/>
          </a:prstGeom>
          <a:noFill/>
        </p:spPr>
        <p:txBody>
          <a:bodyPr wrap="none" rtlCol="0">
            <a:spAutoFit/>
          </a:bodyPr>
          <a:lstStyle/>
          <a:p>
            <a:r>
              <a:rPr lang="en-US" sz="2400" b="1" dirty="0" smtClean="0"/>
              <a:t>Size distribution Wet Season</a:t>
            </a:r>
            <a:endParaRPr lang="en-US" sz="2400" b="1" dirty="0"/>
          </a:p>
        </p:txBody>
      </p:sp>
      <p:sp>
        <p:nvSpPr>
          <p:cNvPr id="2" name="TextBox 1"/>
          <p:cNvSpPr txBox="1"/>
          <p:nvPr/>
        </p:nvSpPr>
        <p:spPr>
          <a:xfrm>
            <a:off x="989104" y="1941881"/>
            <a:ext cx="1295401" cy="923330"/>
          </a:xfrm>
          <a:prstGeom prst="rect">
            <a:avLst/>
          </a:prstGeom>
          <a:noFill/>
        </p:spPr>
        <p:txBody>
          <a:bodyPr wrap="square" rtlCol="0">
            <a:spAutoFit/>
          </a:bodyPr>
          <a:lstStyle/>
          <a:p>
            <a:r>
              <a:rPr lang="en-US" b="1" dirty="0" smtClean="0"/>
              <a:t>Secondary Organic Aerosol</a:t>
            </a:r>
            <a:endParaRPr lang="en-US" b="1" dirty="0"/>
          </a:p>
        </p:txBody>
      </p:sp>
      <p:sp>
        <p:nvSpPr>
          <p:cNvPr id="8" name="TextBox 7"/>
          <p:cNvSpPr txBox="1"/>
          <p:nvPr/>
        </p:nvSpPr>
        <p:spPr>
          <a:xfrm>
            <a:off x="2924908" y="2023906"/>
            <a:ext cx="1103444" cy="923330"/>
          </a:xfrm>
          <a:prstGeom prst="rect">
            <a:avLst/>
          </a:prstGeom>
          <a:noFill/>
        </p:spPr>
        <p:txBody>
          <a:bodyPr wrap="none" rtlCol="0">
            <a:spAutoFit/>
          </a:bodyPr>
          <a:lstStyle/>
          <a:p>
            <a:r>
              <a:rPr lang="en-US" b="1" dirty="0" smtClean="0"/>
              <a:t>Primary</a:t>
            </a:r>
          </a:p>
          <a:p>
            <a:r>
              <a:rPr lang="en-US" b="1" dirty="0" smtClean="0"/>
              <a:t>Biological</a:t>
            </a:r>
          </a:p>
          <a:p>
            <a:r>
              <a:rPr lang="en-US" b="1" dirty="0" smtClean="0"/>
              <a:t>Particles</a:t>
            </a:r>
            <a:endParaRPr lang="en-US" b="1" dirty="0"/>
          </a:p>
        </p:txBody>
      </p:sp>
      <p:sp>
        <p:nvSpPr>
          <p:cNvPr id="3" name="TextBox 2"/>
          <p:cNvSpPr txBox="1"/>
          <p:nvPr/>
        </p:nvSpPr>
        <p:spPr>
          <a:xfrm>
            <a:off x="5233610" y="1549145"/>
            <a:ext cx="944554" cy="369332"/>
          </a:xfrm>
          <a:prstGeom prst="rect">
            <a:avLst/>
          </a:prstGeom>
          <a:noFill/>
        </p:spPr>
        <p:txBody>
          <a:bodyPr wrap="none" rtlCol="0">
            <a:spAutoFit/>
          </a:bodyPr>
          <a:lstStyle/>
          <a:p>
            <a:r>
              <a:rPr lang="en-US" b="1" dirty="0" smtClean="0"/>
              <a:t>BB/SOA</a:t>
            </a:r>
            <a:endParaRPr lang="en-US" b="1" dirty="0"/>
          </a:p>
        </p:txBody>
      </p:sp>
      <p:sp>
        <p:nvSpPr>
          <p:cNvPr id="9" name="TextBox 8"/>
          <p:cNvSpPr txBox="1"/>
          <p:nvPr/>
        </p:nvSpPr>
        <p:spPr>
          <a:xfrm>
            <a:off x="6178164" y="4602954"/>
            <a:ext cx="1611082" cy="461665"/>
          </a:xfrm>
          <a:prstGeom prst="rect">
            <a:avLst/>
          </a:prstGeom>
          <a:noFill/>
        </p:spPr>
        <p:txBody>
          <a:bodyPr wrap="none" rtlCol="0">
            <a:spAutoFit/>
          </a:bodyPr>
          <a:lstStyle/>
          <a:p>
            <a:r>
              <a:rPr lang="en-US" sz="2400" b="1" dirty="0" smtClean="0"/>
              <a:t>Dry Season</a:t>
            </a:r>
            <a:endParaRPr lang="en-US" sz="2400" b="1" dirty="0"/>
          </a:p>
        </p:txBody>
      </p:sp>
      <p:sp>
        <p:nvSpPr>
          <p:cNvPr id="10" name="TextBox 9"/>
          <p:cNvSpPr txBox="1"/>
          <p:nvPr/>
        </p:nvSpPr>
        <p:spPr>
          <a:xfrm>
            <a:off x="388399" y="5674805"/>
            <a:ext cx="8382000" cy="461665"/>
          </a:xfrm>
          <a:prstGeom prst="rect">
            <a:avLst/>
          </a:prstGeom>
          <a:noFill/>
        </p:spPr>
        <p:txBody>
          <a:bodyPr wrap="square" rtlCol="0">
            <a:spAutoFit/>
          </a:bodyPr>
          <a:lstStyle/>
          <a:p>
            <a:pPr algn="ctr"/>
            <a:r>
              <a:rPr lang="en-US" sz="2400" b="1" dirty="0" smtClean="0"/>
              <a:t>AERONET size distribution similar with ground based SMPS</a:t>
            </a:r>
            <a:endParaRPr lang="en-US" sz="2400" b="1" dirty="0"/>
          </a:p>
        </p:txBody>
      </p:sp>
      <p:sp>
        <p:nvSpPr>
          <p:cNvPr id="11" name="TextBox 10"/>
          <p:cNvSpPr txBox="1"/>
          <p:nvPr/>
        </p:nvSpPr>
        <p:spPr>
          <a:xfrm>
            <a:off x="7391400" y="2762570"/>
            <a:ext cx="561372" cy="369332"/>
          </a:xfrm>
          <a:prstGeom prst="rect">
            <a:avLst/>
          </a:prstGeom>
          <a:noFill/>
        </p:spPr>
        <p:txBody>
          <a:bodyPr wrap="none" rtlCol="0">
            <a:spAutoFit/>
          </a:bodyPr>
          <a:lstStyle/>
          <a:p>
            <a:r>
              <a:rPr lang="en-US" b="1" dirty="0" smtClean="0"/>
              <a:t>PBP</a:t>
            </a:r>
            <a:endParaRPr lang="en-US" b="1" dirty="0"/>
          </a:p>
        </p:txBody>
      </p:sp>
      <p:sp>
        <p:nvSpPr>
          <p:cNvPr id="12" name="Rectangle 11"/>
          <p:cNvSpPr/>
          <p:nvPr/>
        </p:nvSpPr>
        <p:spPr>
          <a:xfrm>
            <a:off x="454238" y="108857"/>
            <a:ext cx="8308762" cy="830997"/>
          </a:xfrm>
          <a:prstGeom prst="rect">
            <a:avLst/>
          </a:prstGeom>
        </p:spPr>
        <p:txBody>
          <a:bodyPr wrap="square">
            <a:spAutoFit/>
          </a:bodyPr>
          <a:lstStyle/>
          <a:p>
            <a:pPr algn="ctr" defTabSz="914400"/>
            <a:r>
              <a:rPr lang="en-US" sz="4800" b="1" dirty="0" smtClean="0">
                <a:solidFill>
                  <a:prstClr val="black"/>
                </a:solidFill>
                <a:effectLst>
                  <a:outerShdw blurRad="38100" dist="38100" dir="2700000" algn="tl">
                    <a:srgbClr val="000000">
                      <a:alpha val="43137"/>
                    </a:srgbClr>
                  </a:outerShdw>
                </a:effectLst>
              </a:rPr>
              <a:t>AERONET size distributions</a:t>
            </a:r>
            <a:endParaRPr lang="en-US" sz="4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0029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_median24hr_stp_utc_nodiesel_supe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8407"/>
            <a:ext cx="6880517"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 y="76200"/>
            <a:ext cx="8534400" cy="954107"/>
          </a:xfrm>
          <a:prstGeom prst="rect">
            <a:avLst/>
          </a:prstGeom>
        </p:spPr>
        <p:txBody>
          <a:bodyPr wrap="square">
            <a:spAutoFit/>
          </a:bodyPr>
          <a:lstStyle/>
          <a:p>
            <a:pPr algn="ctr"/>
            <a:r>
              <a:rPr lang="en-US" sz="2800" b="1" dirty="0" smtClean="0"/>
              <a:t>ZF2 daily </a:t>
            </a:r>
            <a:r>
              <a:rPr lang="en-US" sz="2800" b="1" dirty="0"/>
              <a:t>medians of particle number concentrations integrated from observed size distributions (10-600 nm).</a:t>
            </a:r>
          </a:p>
        </p:txBody>
      </p:sp>
      <p:sp>
        <p:nvSpPr>
          <p:cNvPr id="5" name="TextBox 4"/>
          <p:cNvSpPr txBox="1"/>
          <p:nvPr/>
        </p:nvSpPr>
        <p:spPr>
          <a:xfrm>
            <a:off x="7848600" y="5867400"/>
            <a:ext cx="1219200" cy="830997"/>
          </a:xfrm>
          <a:prstGeom prst="rect">
            <a:avLst/>
          </a:prstGeom>
          <a:noFill/>
        </p:spPr>
        <p:txBody>
          <a:bodyPr wrap="square" rtlCol="0">
            <a:spAutoFit/>
          </a:bodyPr>
          <a:lstStyle/>
          <a:p>
            <a:r>
              <a:rPr lang="en-US" sz="1600" b="1" dirty="0" smtClean="0"/>
              <a:t>Rizzo et al., submitted 2014</a:t>
            </a:r>
            <a:endParaRPr lang="en-US" sz="1600" b="1" dirty="0"/>
          </a:p>
        </p:txBody>
      </p:sp>
      <p:sp>
        <p:nvSpPr>
          <p:cNvPr id="6" name="TextBox 5"/>
          <p:cNvSpPr txBox="1"/>
          <p:nvPr/>
        </p:nvSpPr>
        <p:spPr>
          <a:xfrm>
            <a:off x="7924800" y="4572000"/>
            <a:ext cx="1208985" cy="646331"/>
          </a:xfrm>
          <a:prstGeom prst="rect">
            <a:avLst/>
          </a:prstGeom>
          <a:noFill/>
        </p:spPr>
        <p:txBody>
          <a:bodyPr wrap="none" rtlCol="0">
            <a:spAutoFit/>
          </a:bodyPr>
          <a:lstStyle/>
          <a:p>
            <a:r>
              <a:rPr lang="en-US" b="1" dirty="0" smtClean="0"/>
              <a:t>N=103,472</a:t>
            </a:r>
          </a:p>
          <a:p>
            <a:r>
              <a:rPr lang="en-US" b="1" dirty="0" smtClean="0"/>
              <a:t>spectra</a:t>
            </a:r>
            <a:endParaRPr lang="en-US" b="1" dirty="0"/>
          </a:p>
        </p:txBody>
      </p:sp>
    </p:spTree>
    <p:extLst>
      <p:ext uri="{BB962C8B-B14F-4D97-AF65-F5344CB8AC3E}">
        <p14:creationId xmlns:p14="http://schemas.microsoft.com/office/powerpoint/2010/main" val="2714804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76053" y="1289957"/>
            <a:ext cx="694429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95071"/>
            <a:ext cx="8763000" cy="1200329"/>
          </a:xfrm>
          <a:prstGeom prst="rect">
            <a:avLst/>
          </a:prstGeom>
        </p:spPr>
        <p:txBody>
          <a:bodyPr wrap="square">
            <a:spAutoFit/>
          </a:bodyPr>
          <a:lstStyle/>
          <a:p>
            <a:pPr algn="ctr"/>
            <a:r>
              <a:rPr lang="en-US" sz="3600" b="1" dirty="0">
                <a:effectLst>
                  <a:outerShdw blurRad="38100" dist="38100" dir="2700000" algn="tl">
                    <a:srgbClr val="000000">
                      <a:alpha val="43137"/>
                    </a:srgbClr>
                  </a:outerShdw>
                </a:effectLst>
              </a:rPr>
              <a:t>Sources and processing of organic aerosol </a:t>
            </a:r>
            <a:r>
              <a:rPr lang="en-US" sz="3600" b="1" dirty="0" smtClean="0">
                <a:effectLst>
                  <a:outerShdw blurRad="38100" dist="38100" dir="2700000" algn="tl">
                    <a:srgbClr val="000000">
                      <a:alpha val="43137"/>
                    </a:srgbClr>
                  </a:outerShdw>
                </a:effectLst>
              </a:rPr>
              <a:t>in pristine </a:t>
            </a:r>
            <a:r>
              <a:rPr lang="en-US" sz="3600" b="1" dirty="0">
                <a:effectLst>
                  <a:outerShdw blurRad="38100" dist="38100" dir="2700000" algn="tl">
                    <a:srgbClr val="000000">
                      <a:alpha val="43137"/>
                    </a:srgbClr>
                  </a:outerShdw>
                </a:effectLst>
              </a:rPr>
              <a:t>Amazonian boundary layer air</a:t>
            </a:r>
          </a:p>
        </p:txBody>
      </p:sp>
      <p:sp>
        <p:nvSpPr>
          <p:cNvPr id="5" name="Rectangle 4"/>
          <p:cNvSpPr/>
          <p:nvPr/>
        </p:nvSpPr>
        <p:spPr>
          <a:xfrm>
            <a:off x="5443" y="4318222"/>
            <a:ext cx="1684372" cy="646331"/>
          </a:xfrm>
          <a:prstGeom prst="rect">
            <a:avLst/>
          </a:prstGeom>
        </p:spPr>
        <p:txBody>
          <a:bodyPr wrap="none">
            <a:spAutoFit/>
          </a:bodyPr>
          <a:lstStyle/>
          <a:p>
            <a:r>
              <a:rPr lang="en-US" i="1" dirty="0" smtClean="0"/>
              <a:t>C. </a:t>
            </a:r>
            <a:r>
              <a:rPr lang="en-US" i="1" dirty="0" err="1" smtClean="0"/>
              <a:t>Pöhlker</a:t>
            </a:r>
            <a:r>
              <a:rPr lang="en-US" i="1" dirty="0" smtClean="0"/>
              <a:t> et al.,</a:t>
            </a:r>
            <a:br>
              <a:rPr lang="en-US" i="1" dirty="0" smtClean="0"/>
            </a:br>
            <a:r>
              <a:rPr lang="en-US" i="1" dirty="0" smtClean="0"/>
              <a:t>Science 2012</a:t>
            </a:r>
            <a:endParaRPr lang="en-US" i="1" dirty="0"/>
          </a:p>
        </p:txBody>
      </p:sp>
    </p:spTree>
    <p:extLst>
      <p:ext uri="{BB962C8B-B14F-4D97-AF65-F5344CB8AC3E}">
        <p14:creationId xmlns:p14="http://schemas.microsoft.com/office/powerpoint/2010/main" val="8789295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672693662"/>
              </p:ext>
            </p:extLst>
          </p:nvPr>
        </p:nvGraphicFramePr>
        <p:xfrm>
          <a:off x="4572000" y="1143000"/>
          <a:ext cx="4191000" cy="5257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503456173"/>
              </p:ext>
            </p:extLst>
          </p:nvPr>
        </p:nvGraphicFramePr>
        <p:xfrm>
          <a:off x="228600" y="1143000"/>
          <a:ext cx="40386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228600" y="152400"/>
            <a:ext cx="8686800" cy="830997"/>
          </a:xfrm>
          <a:prstGeom prst="rect">
            <a:avLst/>
          </a:prstGeom>
        </p:spPr>
        <p:txBody>
          <a:bodyPr wrap="square">
            <a:spAutoFit/>
          </a:bodyPr>
          <a:lstStyle/>
          <a:p>
            <a:pPr algn="ctr"/>
            <a:r>
              <a:rPr lang="en-US" sz="2400" b="1" dirty="0"/>
              <a:t>Median particle number size distributions considering different periods of the day for wet and dry </a:t>
            </a:r>
            <a:r>
              <a:rPr lang="en-US" sz="2400" b="1" dirty="0" smtClean="0"/>
              <a:t>seasons. (Local time)</a:t>
            </a:r>
            <a:endParaRPr lang="en-US" sz="2400" b="1" dirty="0"/>
          </a:p>
        </p:txBody>
      </p:sp>
      <p:sp>
        <p:nvSpPr>
          <p:cNvPr id="7" name="TextBox 6"/>
          <p:cNvSpPr txBox="1"/>
          <p:nvPr/>
        </p:nvSpPr>
        <p:spPr>
          <a:xfrm>
            <a:off x="6324600" y="6447175"/>
            <a:ext cx="2438400" cy="307777"/>
          </a:xfrm>
          <a:prstGeom prst="rect">
            <a:avLst/>
          </a:prstGeom>
          <a:noFill/>
        </p:spPr>
        <p:txBody>
          <a:bodyPr wrap="square" rtlCol="0">
            <a:spAutoFit/>
          </a:bodyPr>
          <a:lstStyle/>
          <a:p>
            <a:r>
              <a:rPr lang="en-US" sz="1400" i="1" dirty="0" smtClean="0"/>
              <a:t>Rizzo et al., submitted 2014</a:t>
            </a:r>
            <a:endParaRPr lang="en-US" sz="1400" i="1" dirty="0"/>
          </a:p>
        </p:txBody>
      </p:sp>
      <p:sp>
        <p:nvSpPr>
          <p:cNvPr id="8" name="Oval 7"/>
          <p:cNvSpPr/>
          <p:nvPr/>
        </p:nvSpPr>
        <p:spPr>
          <a:xfrm>
            <a:off x="1295400" y="4419600"/>
            <a:ext cx="914400" cy="1066800"/>
          </a:xfrm>
          <a:prstGeom prst="ellipse">
            <a:avLst/>
          </a:prstGeom>
          <a:no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Oval 8"/>
          <p:cNvSpPr/>
          <p:nvPr/>
        </p:nvSpPr>
        <p:spPr>
          <a:xfrm>
            <a:off x="1908810" y="1752600"/>
            <a:ext cx="1367790" cy="1371600"/>
          </a:xfrm>
          <a:prstGeom prst="ellipse">
            <a:avLst/>
          </a:prstGeom>
          <a:noFill/>
          <a:ln>
            <a:solidFill>
              <a:schemeClr val="tx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2">
                  <a:lumMod val="75000"/>
                </a:schemeClr>
              </a:solidFill>
            </a:endParaRPr>
          </a:p>
        </p:txBody>
      </p:sp>
    </p:spTree>
    <p:extLst>
      <p:ext uri="{BB962C8B-B14F-4D97-AF65-F5344CB8AC3E}">
        <p14:creationId xmlns:p14="http://schemas.microsoft.com/office/powerpoint/2010/main" val="80816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5400"/>
            <a:ext cx="7505700" cy="1143000"/>
          </a:xfrm>
        </p:spPr>
        <p:txBody>
          <a:bodyPr>
            <a:noAutofit/>
          </a:bodyPr>
          <a:lstStyle/>
          <a:p>
            <a:r>
              <a:rPr lang="en-US" sz="3600" b="1" dirty="0" smtClean="0">
                <a:effectLst>
                  <a:outerShdw blurRad="38100" dist="38100" dir="2700000" algn="tl">
                    <a:srgbClr val="000000">
                      <a:alpha val="43137"/>
                    </a:srgbClr>
                  </a:outerShdw>
                </a:effectLst>
              </a:rPr>
              <a:t>Scattering and absorption daily median comparison (2008-2014)</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62" y="1143000"/>
            <a:ext cx="8882438" cy="517540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267200" y="6318403"/>
            <a:ext cx="4198072" cy="369332"/>
          </a:xfrm>
          <a:prstGeom prst="rect">
            <a:avLst/>
          </a:prstGeom>
        </p:spPr>
        <p:txBody>
          <a:bodyPr wrap="none">
            <a:spAutoFit/>
          </a:bodyPr>
          <a:lstStyle/>
          <a:p>
            <a:r>
              <a:rPr lang="pt-BR" i="1" dirty="0" err="1" smtClean="0"/>
              <a:t>All</a:t>
            </a:r>
            <a:r>
              <a:rPr lang="pt-BR" i="1" dirty="0" smtClean="0"/>
              <a:t> data </a:t>
            </a:r>
            <a:r>
              <a:rPr lang="pt-BR" i="1" dirty="0" err="1" smtClean="0"/>
              <a:t>corrected</a:t>
            </a:r>
            <a:r>
              <a:rPr lang="pt-BR" i="1" dirty="0" smtClean="0"/>
              <a:t> for STP </a:t>
            </a:r>
            <a:r>
              <a:rPr lang="pt-BR" i="1" dirty="0"/>
              <a:t>(</a:t>
            </a:r>
            <a:r>
              <a:rPr lang="pt-BR" i="1" dirty="0" smtClean="0"/>
              <a:t>1013 </a:t>
            </a:r>
            <a:r>
              <a:rPr lang="pt-BR" i="1" dirty="0" err="1"/>
              <a:t>mbar</a:t>
            </a:r>
            <a:r>
              <a:rPr lang="pt-BR" i="1" dirty="0"/>
              <a:t>, </a:t>
            </a:r>
            <a:r>
              <a:rPr lang="pt-BR" i="1" dirty="0" smtClean="0"/>
              <a:t>0C</a:t>
            </a:r>
            <a:r>
              <a:rPr lang="pt-BR" i="1" dirty="0"/>
              <a:t>). </a:t>
            </a:r>
            <a:endParaRPr lang="en-US" i="1" dirty="0"/>
          </a:p>
        </p:txBody>
      </p:sp>
      <p:pic>
        <p:nvPicPr>
          <p:cNvPr id="6" name="Picture 6" descr="lba pequeno transparent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91" y="214174"/>
            <a:ext cx="1391254" cy="852626"/>
          </a:xfrm>
          <a:prstGeom prst="rect">
            <a:avLst/>
          </a:prstGeom>
          <a:noFill/>
        </p:spPr>
      </p:pic>
    </p:spTree>
    <p:extLst>
      <p:ext uri="{BB962C8B-B14F-4D97-AF65-F5344CB8AC3E}">
        <p14:creationId xmlns:p14="http://schemas.microsoft.com/office/powerpoint/2010/main" val="25608910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844" y="-76200"/>
            <a:ext cx="7437756" cy="1143000"/>
          </a:xfrm>
        </p:spPr>
        <p:txBody>
          <a:bodyPr>
            <a:noAutofit/>
          </a:bodyPr>
          <a:lstStyle/>
          <a:p>
            <a:r>
              <a:rPr lang="en-US" sz="2800" b="1" dirty="0" smtClean="0">
                <a:effectLst>
                  <a:outerShdw blurRad="38100" dist="38100" dir="2700000" algn="tl">
                    <a:srgbClr val="000000">
                      <a:alpha val="43137"/>
                    </a:srgbClr>
                  </a:outerShdw>
                </a:effectLst>
              </a:rPr>
              <a:t>Single scattering albedo and scattering angstrom daily median (2008-2014)</a:t>
            </a:r>
            <a:endParaRPr lang="en-US" sz="2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43000"/>
            <a:ext cx="8763000" cy="5393832"/>
          </a:xfrm>
          <a:prstGeom prst="rect">
            <a:avLst/>
          </a:prstGeom>
          <a:ln>
            <a:noFill/>
          </a:ln>
          <a:effectLst>
            <a:outerShdw blurRad="292100" dist="139700" dir="2700000" algn="tl" rotWithShape="0">
              <a:srgbClr val="333333">
                <a:alpha val="65000"/>
              </a:srgbClr>
            </a:outerShdw>
          </a:effectLst>
        </p:spPr>
      </p:pic>
      <p:pic>
        <p:nvPicPr>
          <p:cNvPr id="5" name="Picture 6" descr="lba pequeno transparent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91" y="214174"/>
            <a:ext cx="1391254" cy="852626"/>
          </a:xfrm>
          <a:prstGeom prst="rect">
            <a:avLst/>
          </a:prstGeom>
          <a:noFill/>
        </p:spPr>
      </p:pic>
    </p:spTree>
    <p:extLst>
      <p:ext uri="{BB962C8B-B14F-4D97-AF65-F5344CB8AC3E}">
        <p14:creationId xmlns:p14="http://schemas.microsoft.com/office/powerpoint/2010/main" val="9254068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srcRect l="6250" r="7500" b="3809"/>
          <a:stretch/>
        </p:blipFill>
        <p:spPr bwMode="auto">
          <a:xfrm>
            <a:off x="2317973" y="2819400"/>
            <a:ext cx="6582491" cy="380533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28600" y="4038600"/>
            <a:ext cx="2016360" cy="1077218"/>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Light scattering</a:t>
            </a:r>
            <a:endParaRPr lang="en-US" sz="3200" b="1" dirty="0">
              <a:effectLst>
                <a:outerShdw blurRad="38100" dist="38100" dir="2700000" algn="tl">
                  <a:srgbClr val="000000">
                    <a:alpha val="43137"/>
                  </a:srgbClr>
                </a:outerShdw>
              </a:effectLst>
            </a:endParaRPr>
          </a:p>
        </p:txBody>
      </p:sp>
      <p:sp>
        <p:nvSpPr>
          <p:cNvPr id="6" name="Title 1"/>
          <p:cNvSpPr>
            <a:spLocks noGrp="1"/>
          </p:cNvSpPr>
          <p:nvPr>
            <p:ph type="title"/>
          </p:nvPr>
        </p:nvSpPr>
        <p:spPr>
          <a:xfrm>
            <a:off x="35490" y="193497"/>
            <a:ext cx="4648200" cy="2181682"/>
          </a:xfrm>
        </p:spPr>
        <p:txBody>
          <a:bodyPr>
            <a:normAutofit fontScale="90000"/>
          </a:bodyPr>
          <a:lstStyle/>
          <a:p>
            <a:r>
              <a:rPr lang="pt-BR" b="1" dirty="0" smtClean="0">
                <a:effectLst>
                  <a:outerShdw blurRad="38100" dist="38100" dir="2700000" algn="tl">
                    <a:srgbClr val="000000">
                      <a:alpha val="43137"/>
                    </a:srgbClr>
                  </a:outerShdw>
                </a:effectLst>
              </a:rPr>
              <a:t>Joint </a:t>
            </a:r>
            <a:r>
              <a:rPr lang="pt-BR" b="1" dirty="0" err="1" smtClean="0">
                <a:effectLst>
                  <a:outerShdw blurRad="38100" dist="38100" dir="2700000" algn="tl">
                    <a:srgbClr val="000000">
                      <a:alpha val="43137"/>
                    </a:srgbClr>
                  </a:outerShdw>
                </a:effectLst>
              </a:rPr>
              <a:t>analysis</a:t>
            </a:r>
            <a:r>
              <a:rPr lang="pt-BR" b="1" dirty="0" smtClean="0">
                <a:effectLst>
                  <a:outerShdw blurRad="38100" dist="38100" dir="2700000" algn="tl">
                    <a:srgbClr val="000000">
                      <a:alpha val="43137"/>
                    </a:srgbClr>
                  </a:outerShdw>
                </a:effectLst>
              </a:rPr>
              <a:t> </a:t>
            </a:r>
            <a:r>
              <a:rPr lang="pt-BR" b="1" dirty="0" err="1" smtClean="0">
                <a:effectLst>
                  <a:outerShdw blurRad="38100" dist="38100" dir="2700000" algn="tl">
                    <a:srgbClr val="000000">
                      <a:alpha val="43137"/>
                    </a:srgbClr>
                  </a:outerShdw>
                </a:effectLst>
              </a:rPr>
              <a:t>of</a:t>
            </a:r>
            <a:r>
              <a:rPr lang="pt-BR" b="1" dirty="0" smtClean="0">
                <a:effectLst>
                  <a:outerShdw blurRad="38100" dist="38100" dir="2700000" algn="tl">
                    <a:srgbClr val="000000">
                      <a:alpha val="43137"/>
                    </a:srgbClr>
                  </a:outerShdw>
                </a:effectLst>
              </a:rPr>
              <a:t> </a:t>
            </a:r>
            <a:r>
              <a:rPr lang="pt-BR" b="1" dirty="0" err="1" smtClean="0">
                <a:effectLst>
                  <a:outerShdw blurRad="38100" dist="38100" dir="2700000" algn="tl">
                    <a:srgbClr val="000000">
                      <a:alpha val="43137"/>
                    </a:srgbClr>
                  </a:outerShdw>
                </a:effectLst>
              </a:rPr>
              <a:t>two</a:t>
            </a:r>
            <a:r>
              <a:rPr lang="pt-BR" b="1" dirty="0" smtClean="0">
                <a:effectLst>
                  <a:outerShdw blurRad="38100" dist="38100" dir="2700000" algn="tl">
                    <a:srgbClr val="000000">
                      <a:alpha val="43137"/>
                    </a:srgbClr>
                  </a:outerShdw>
                </a:effectLst>
              </a:rPr>
              <a:t> </a:t>
            </a:r>
            <a:r>
              <a:rPr lang="pt-BR" b="1" dirty="0" smtClean="0">
                <a:effectLst>
                  <a:outerShdw blurRad="38100" dist="38100" dir="2700000" algn="tl">
                    <a:srgbClr val="000000">
                      <a:alpha val="43137"/>
                    </a:srgbClr>
                  </a:outerShdw>
                </a:effectLst>
              </a:rPr>
              <a:t>background sites</a:t>
            </a:r>
            <a:br>
              <a:rPr lang="pt-BR" b="1" dirty="0" smtClean="0">
                <a:effectLst>
                  <a:outerShdw blurRad="38100" dist="38100" dir="2700000" algn="tl">
                    <a:srgbClr val="000000">
                      <a:alpha val="43137"/>
                    </a:srgbClr>
                  </a:outerShdw>
                </a:effectLst>
              </a:rPr>
            </a:br>
            <a:r>
              <a:rPr lang="pt-BR" b="1" dirty="0" smtClean="0">
                <a:effectLst>
                  <a:outerShdw blurRad="38100" dist="38100" dir="2700000" algn="tl">
                    <a:srgbClr val="000000">
                      <a:alpha val="43137"/>
                    </a:srgbClr>
                  </a:outerShdw>
                </a:effectLst>
              </a:rPr>
              <a:t>100 </a:t>
            </a:r>
            <a:r>
              <a:rPr lang="pt-BR" b="1" dirty="0" smtClean="0">
                <a:effectLst>
                  <a:outerShdw blurRad="38100" dist="38100" dir="2700000" algn="tl">
                    <a:srgbClr val="000000">
                      <a:alpha val="43137"/>
                    </a:srgbClr>
                  </a:outerShdw>
                </a:effectLst>
              </a:rPr>
              <a:t>Km apart</a:t>
            </a:r>
            <a:endParaRPr lang="en-US" b="1" dirty="0">
              <a:effectLst>
                <a:outerShdw blurRad="38100" dist="38100" dir="2700000" algn="tl">
                  <a:srgbClr val="000000">
                    <a:alpha val="43137"/>
                  </a:srgbClr>
                </a:outerShdw>
              </a:effectLst>
            </a:endParaRPr>
          </a:p>
        </p:txBody>
      </p:sp>
      <p:pic>
        <p:nvPicPr>
          <p:cNvPr id="7" name="Imagem 6"/>
          <p:cNvPicPr/>
          <p:nvPr/>
        </p:nvPicPr>
        <p:blipFill>
          <a:blip r:embed="rId3"/>
          <a:srcRect r="23080" b="41544"/>
          <a:stretch>
            <a:fillRect/>
          </a:stretch>
        </p:blipFill>
        <p:spPr bwMode="auto">
          <a:xfrm>
            <a:off x="4876800" y="193497"/>
            <a:ext cx="4142740" cy="2369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3111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14" y="304800"/>
            <a:ext cx="8763000" cy="792162"/>
          </a:xfrm>
        </p:spPr>
        <p:txBody>
          <a:bodyPr>
            <a:normAutofit fontScale="90000"/>
          </a:bodyPr>
          <a:lstStyle/>
          <a:p>
            <a:r>
              <a:rPr lang="pt-BR" b="1" dirty="0" smtClean="0">
                <a:effectLst>
                  <a:outerShdw blurRad="38100" dist="38100" dir="2700000" algn="tl">
                    <a:srgbClr val="000000">
                      <a:alpha val="43137"/>
                    </a:srgbClr>
                  </a:outerShdw>
                </a:effectLst>
              </a:rPr>
              <a:t>Joint </a:t>
            </a:r>
            <a:r>
              <a:rPr lang="pt-BR" b="1" dirty="0" err="1" smtClean="0">
                <a:effectLst>
                  <a:outerShdw blurRad="38100" dist="38100" dir="2700000" algn="tl">
                    <a:srgbClr val="000000">
                      <a:alpha val="43137"/>
                    </a:srgbClr>
                  </a:outerShdw>
                </a:effectLst>
              </a:rPr>
              <a:t>analysis</a:t>
            </a:r>
            <a:r>
              <a:rPr lang="pt-BR" b="1" dirty="0" smtClean="0">
                <a:effectLst>
                  <a:outerShdw blurRad="38100" dist="38100" dir="2700000" algn="tl">
                    <a:srgbClr val="000000">
                      <a:alpha val="43137"/>
                    </a:srgbClr>
                  </a:outerShdw>
                </a:effectLst>
              </a:rPr>
              <a:t> </a:t>
            </a:r>
            <a:r>
              <a:rPr lang="pt-BR" b="1" dirty="0" err="1" smtClean="0">
                <a:effectLst>
                  <a:outerShdw blurRad="38100" dist="38100" dir="2700000" algn="tl">
                    <a:srgbClr val="000000">
                      <a:alpha val="43137"/>
                    </a:srgbClr>
                  </a:outerShdw>
                </a:effectLst>
              </a:rPr>
              <a:t>of</a:t>
            </a:r>
            <a:r>
              <a:rPr lang="pt-BR" b="1" dirty="0" smtClean="0">
                <a:effectLst>
                  <a:outerShdw blurRad="38100" dist="38100" dir="2700000" algn="tl">
                    <a:srgbClr val="000000">
                      <a:alpha val="43137"/>
                    </a:srgbClr>
                  </a:outerShdw>
                </a:effectLst>
              </a:rPr>
              <a:t> </a:t>
            </a:r>
            <a:r>
              <a:rPr lang="pt-BR" b="1" dirty="0" err="1" smtClean="0">
                <a:effectLst>
                  <a:outerShdw blurRad="38100" dist="38100" dir="2700000" algn="tl">
                    <a:srgbClr val="000000">
                      <a:alpha val="43137"/>
                    </a:srgbClr>
                  </a:outerShdw>
                </a:effectLst>
              </a:rPr>
              <a:t>two</a:t>
            </a:r>
            <a:r>
              <a:rPr lang="pt-BR" b="1" dirty="0" smtClean="0">
                <a:effectLst>
                  <a:outerShdw blurRad="38100" dist="38100" dir="2700000" algn="tl">
                    <a:srgbClr val="000000">
                      <a:alpha val="43137"/>
                    </a:srgbClr>
                  </a:outerShdw>
                </a:effectLst>
              </a:rPr>
              <a:t> sites 100 Km apart</a:t>
            </a:r>
            <a:endParaRPr lang="en-US" b="1" dirty="0">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rotWithShape="1">
          <a:blip r:embed="rId2" cstate="print"/>
          <a:srcRect l="5695" r="6111" b="2865"/>
          <a:stretch/>
        </p:blipFill>
        <p:spPr bwMode="auto">
          <a:xfrm>
            <a:off x="182669" y="1752600"/>
            <a:ext cx="8692275" cy="45720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429000" y="990600"/>
            <a:ext cx="2406428"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Black Carbon</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3569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Global_OA"/>
          <p:cNvPicPr>
            <a:picLocks noGrp="1" noChangeAspect="1" noChangeArrowheads="1"/>
          </p:cNvPicPr>
          <p:nvPr>
            <p:ph sz="quarter" idx="4294967295"/>
          </p:nvPr>
        </p:nvPicPr>
        <p:blipFill>
          <a:blip r:embed="rId3" cstate="print"/>
          <a:srcRect l="8466" t="6877" r="8444" b="57436"/>
          <a:stretch>
            <a:fillRect/>
          </a:stretch>
        </p:blipFill>
        <p:spPr bwMode="auto">
          <a:xfrm>
            <a:off x="542916" y="1143000"/>
            <a:ext cx="8143884" cy="4767263"/>
          </a:xfrm>
          <a:prstGeom prst="rect">
            <a:avLst/>
          </a:prstGeom>
          <a:noFill/>
          <a:ln w="9525">
            <a:noFill/>
            <a:miter lim="800000"/>
            <a:headEnd/>
            <a:tailEnd/>
          </a:ln>
        </p:spPr>
      </p:pic>
      <p:sp>
        <p:nvSpPr>
          <p:cNvPr id="5" name="Rectangle 30"/>
          <p:cNvSpPr>
            <a:spLocks noChangeArrowheads="1"/>
          </p:cNvSpPr>
          <p:nvPr/>
        </p:nvSpPr>
        <p:spPr bwMode="auto">
          <a:xfrm>
            <a:off x="115263" y="6009382"/>
            <a:ext cx="9028737" cy="646331"/>
          </a:xfrm>
          <a:prstGeom prst="rect">
            <a:avLst/>
          </a:prstGeom>
          <a:noFill/>
          <a:ln w="9525">
            <a:noFill/>
            <a:miter lim="800000"/>
            <a:headEnd/>
            <a:tailEnd/>
          </a:ln>
        </p:spPr>
        <p:txBody>
          <a:bodyPr wrap="square">
            <a:spAutoFit/>
          </a:bodyPr>
          <a:lstStyle/>
          <a:p>
            <a:r>
              <a:rPr lang="en-US" sz="1800" dirty="0" smtClean="0">
                <a:latin typeface="+mn-lt"/>
              </a:rPr>
              <a:t>Adapted from Zhang </a:t>
            </a:r>
            <a:r>
              <a:rPr lang="en-US" sz="1800" dirty="0">
                <a:latin typeface="+mn-lt"/>
              </a:rPr>
              <a:t>et </a:t>
            </a:r>
            <a:r>
              <a:rPr lang="en-US" sz="1800" dirty="0" smtClean="0">
                <a:latin typeface="+mn-lt"/>
              </a:rPr>
              <a:t>al., </a:t>
            </a:r>
            <a:r>
              <a:rPr lang="en-US" sz="1800" i="1" dirty="0" smtClean="0">
                <a:latin typeface="+mn-lt"/>
              </a:rPr>
              <a:t>Geophys. Res. Lett</a:t>
            </a:r>
            <a:r>
              <a:rPr lang="en-US" sz="1800" dirty="0" smtClean="0">
                <a:latin typeface="+mn-lt"/>
              </a:rPr>
              <a:t>., 2007 and </a:t>
            </a:r>
            <a:r>
              <a:rPr lang="en-US" sz="1800" dirty="0" smtClean="0">
                <a:latin typeface="+mn-lt"/>
                <a:cs typeface="Times New Roman" pitchFamily="18" charset="0"/>
              </a:rPr>
              <a:t>Chen et al. </a:t>
            </a:r>
            <a:r>
              <a:rPr lang="en-US" sz="1800" i="1" dirty="0" smtClean="0">
                <a:latin typeface="+mn-lt"/>
                <a:cs typeface="Times New Roman" pitchFamily="18" charset="0"/>
              </a:rPr>
              <a:t>Geophys. Res. Lett.</a:t>
            </a:r>
            <a:r>
              <a:rPr lang="en-US" sz="1800" dirty="0" smtClean="0">
                <a:latin typeface="+mn-lt"/>
                <a:cs typeface="Times New Roman" pitchFamily="18" charset="0"/>
              </a:rPr>
              <a:t>, </a:t>
            </a:r>
            <a:r>
              <a:rPr lang="en-US" sz="1800" b="1" dirty="0">
                <a:latin typeface="+mn-lt"/>
                <a:cs typeface="Times New Roman" pitchFamily="18" charset="0"/>
              </a:rPr>
              <a:t>2009</a:t>
            </a:r>
            <a:r>
              <a:rPr lang="en-US" sz="1800" dirty="0">
                <a:latin typeface="+mn-lt"/>
                <a:cs typeface="Times New Roman" pitchFamily="18" charset="0"/>
              </a:rPr>
              <a:t>, </a:t>
            </a:r>
            <a:r>
              <a:rPr lang="en-US" sz="1800" i="1" dirty="0">
                <a:latin typeface="+mn-lt"/>
                <a:cs typeface="Times New Roman" pitchFamily="18" charset="0"/>
              </a:rPr>
              <a:t>36</a:t>
            </a:r>
            <a:r>
              <a:rPr lang="en-US" sz="1800" dirty="0">
                <a:latin typeface="+mn-lt"/>
                <a:cs typeface="Times New Roman" pitchFamily="18" charset="0"/>
              </a:rPr>
              <a:t>, L20806</a:t>
            </a:r>
            <a:r>
              <a:rPr lang="en-US" sz="1800" dirty="0" smtClean="0">
                <a:latin typeface="+mn-lt"/>
                <a:cs typeface="Times New Roman" pitchFamily="18" charset="0"/>
              </a:rPr>
              <a:t>.</a:t>
            </a:r>
            <a:endParaRPr lang="en-US" sz="1800" dirty="0">
              <a:latin typeface="+mn-lt"/>
              <a:cs typeface="Times New Roman" pitchFamily="18" charset="0"/>
            </a:endParaRPr>
          </a:p>
        </p:txBody>
      </p:sp>
      <p:pic>
        <p:nvPicPr>
          <p:cNvPr id="12" name="Picture 11"/>
          <p:cNvPicPr>
            <a:picLocks noChangeAspect="1" noChangeArrowheads="1"/>
          </p:cNvPicPr>
          <p:nvPr/>
        </p:nvPicPr>
        <p:blipFill>
          <a:blip r:embed="rId4" cstate="print"/>
          <a:srcRect/>
          <a:stretch>
            <a:fillRect/>
          </a:stretch>
        </p:blipFill>
        <p:spPr bwMode="auto">
          <a:xfrm>
            <a:off x="3505200" y="2286000"/>
            <a:ext cx="2404605" cy="2119313"/>
          </a:xfrm>
          <a:prstGeom prst="rect">
            <a:avLst/>
          </a:prstGeom>
          <a:noFill/>
          <a:ln w="9525">
            <a:noFill/>
            <a:miter lim="800000"/>
            <a:headEnd/>
            <a:tailEnd/>
          </a:ln>
        </p:spPr>
      </p:pic>
      <p:sp>
        <p:nvSpPr>
          <p:cNvPr id="9" name="TextBox 8"/>
          <p:cNvSpPr txBox="1"/>
          <p:nvPr/>
        </p:nvSpPr>
        <p:spPr>
          <a:xfrm>
            <a:off x="4136002" y="2964358"/>
            <a:ext cx="1143000" cy="400110"/>
          </a:xfrm>
          <a:prstGeom prst="rect">
            <a:avLst/>
          </a:prstGeom>
          <a:noFill/>
        </p:spPr>
        <p:txBody>
          <a:bodyPr wrap="square" rtlCol="0">
            <a:spAutoFit/>
          </a:bodyPr>
          <a:lstStyle/>
          <a:p>
            <a:r>
              <a:rPr lang="en-US" sz="2000" b="1" dirty="0" smtClean="0"/>
              <a:t>Amazon</a:t>
            </a:r>
            <a:endParaRPr lang="en-US" sz="2000" b="1" dirty="0"/>
          </a:p>
        </p:txBody>
      </p:sp>
      <p:sp>
        <p:nvSpPr>
          <p:cNvPr id="2" name="TextBox 1"/>
          <p:cNvSpPr txBox="1"/>
          <p:nvPr/>
        </p:nvSpPr>
        <p:spPr>
          <a:xfrm>
            <a:off x="4114801" y="4126468"/>
            <a:ext cx="1143000" cy="369332"/>
          </a:xfrm>
          <a:prstGeom prst="rect">
            <a:avLst/>
          </a:prstGeom>
          <a:solidFill>
            <a:schemeClr val="bg1"/>
          </a:solidFill>
        </p:spPr>
        <p:txBody>
          <a:bodyPr wrap="square" rtlCol="0">
            <a:spAutoFit/>
          </a:bodyPr>
          <a:lstStyle/>
          <a:p>
            <a:pPr algn="ctr"/>
            <a:r>
              <a:rPr lang="en-US" sz="1800" dirty="0" smtClean="0">
                <a:latin typeface="Times New Roman" pitchFamily="18" charset="0"/>
                <a:cs typeface="Times New Roman" pitchFamily="18" charset="0"/>
              </a:rPr>
              <a:t>0.6 µg m</a:t>
            </a:r>
            <a:r>
              <a:rPr lang="en-US" sz="1800" baseline="30000" dirty="0" smtClean="0">
                <a:latin typeface="Times New Roman" pitchFamily="18" charset="0"/>
                <a:cs typeface="Times New Roman" pitchFamily="18" charset="0"/>
              </a:rPr>
              <a:t>-3</a:t>
            </a:r>
            <a:endParaRPr lang="en-US" sz="1800" dirty="0">
              <a:latin typeface="Times New Roman" pitchFamily="18" charset="0"/>
              <a:cs typeface="Times New Roman" pitchFamily="18" charset="0"/>
            </a:endParaRPr>
          </a:p>
        </p:txBody>
      </p:sp>
      <p:sp>
        <p:nvSpPr>
          <p:cNvPr id="10" name="Title 1"/>
          <p:cNvSpPr txBox="1">
            <a:spLocks/>
          </p:cNvSpPr>
          <p:nvPr/>
        </p:nvSpPr>
        <p:spPr>
          <a:xfrm>
            <a:off x="127962" y="228600"/>
            <a:ext cx="8711237" cy="887413"/>
          </a:xfrm>
          <a:prstGeom prst="rect">
            <a:avLst/>
          </a:prstGeom>
        </p:spPr>
        <p:txBody>
          <a:bodyPr/>
          <a:lstStyle/>
          <a:p>
            <a:pPr lvl="0" algn="ctr">
              <a:lnSpc>
                <a:spcPct val="80000"/>
              </a:lnSpc>
            </a:pPr>
            <a:r>
              <a:rPr lang="en-US" sz="3200" b="1" kern="0" dirty="0" smtClean="0">
                <a:effectLst>
                  <a:outerShdw blurRad="38100" dist="38100" dir="2700000" algn="tl">
                    <a:srgbClr val="000000">
                      <a:alpha val="43137"/>
                    </a:srgbClr>
                  </a:outerShdw>
                </a:effectLst>
                <a:latin typeface="+mj-lt"/>
                <a:ea typeface="+mj-ea"/>
                <a:cs typeface="+mj-cs"/>
              </a:rPr>
              <a:t>Organic compounds are major component of atmospheric aerosol, specially in Amazonia</a:t>
            </a:r>
          </a:p>
        </p:txBody>
      </p:sp>
    </p:spTree>
    <p:extLst>
      <p:ext uri="{BB962C8B-B14F-4D97-AF65-F5344CB8AC3E}">
        <p14:creationId xmlns:p14="http://schemas.microsoft.com/office/powerpoint/2010/main" val="372847761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9" descr="C:\Users\Joel\Dropbox\Data analysis\2013 - 02 - 01 - Go Amazon\A_ZF2\1_pics\Origin\ACSM_time_series_TT34.tif"/>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00" y="825258"/>
            <a:ext cx="7890185" cy="573293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72068" y="152400"/>
            <a:ext cx="8229600" cy="523220"/>
          </a:xfrm>
          <a:prstGeom prst="rect">
            <a:avLst/>
          </a:prstGeom>
          <a:noFill/>
        </p:spPr>
        <p:txBody>
          <a:bodyPr wrap="square" rtlCol="0">
            <a:spAutoFit/>
          </a:bodyPr>
          <a:lstStyle/>
          <a:p>
            <a:pPr algn="ctr"/>
            <a:r>
              <a:rPr lang="en-US" sz="2800" b="1" dirty="0" smtClean="0">
                <a:solidFill>
                  <a:prstClr val="black"/>
                </a:solidFill>
                <a:effectLst>
                  <a:outerShdw blurRad="38100" dist="38100" dir="2700000" algn="tl">
                    <a:srgbClr val="000000">
                      <a:alpha val="43137"/>
                    </a:srgbClr>
                  </a:outerShdw>
                </a:effectLst>
              </a:rPr>
              <a:t>Manaus organic aerosol wet season measurements </a:t>
            </a:r>
            <a:endParaRPr lang="en-US" sz="2800" b="1" dirty="0">
              <a:solidFill>
                <a:prstClr val="black"/>
              </a:solidFill>
              <a:effectLst>
                <a:outerShdw blurRad="38100" dist="38100" dir="2700000" algn="tl">
                  <a:srgbClr val="000000">
                    <a:alpha val="43137"/>
                  </a:srgbClr>
                </a:outerShdw>
              </a:effectLst>
            </a:endParaRPr>
          </a:p>
        </p:txBody>
      </p:sp>
      <p:sp>
        <p:nvSpPr>
          <p:cNvPr id="4" name="TextBox 3"/>
          <p:cNvSpPr txBox="1"/>
          <p:nvPr/>
        </p:nvSpPr>
        <p:spPr>
          <a:xfrm>
            <a:off x="6781800" y="6163984"/>
            <a:ext cx="1736116" cy="369332"/>
          </a:xfrm>
          <a:prstGeom prst="rect">
            <a:avLst/>
          </a:prstGeom>
          <a:noFill/>
        </p:spPr>
        <p:txBody>
          <a:bodyPr wrap="none" rtlCol="0">
            <a:spAutoFit/>
          </a:bodyPr>
          <a:lstStyle/>
          <a:p>
            <a:r>
              <a:rPr lang="pt-BR" dirty="0" smtClean="0"/>
              <a:t>Brito et al., 2013</a:t>
            </a:r>
            <a:endParaRPr lang="en-US" dirty="0"/>
          </a:p>
        </p:txBody>
      </p:sp>
      <p:sp>
        <p:nvSpPr>
          <p:cNvPr id="5" name="Rectangle 4"/>
          <p:cNvSpPr/>
          <p:nvPr/>
        </p:nvSpPr>
        <p:spPr>
          <a:xfrm>
            <a:off x="1828800" y="2895600"/>
            <a:ext cx="1869743" cy="646331"/>
          </a:xfrm>
          <a:prstGeom prst="rect">
            <a:avLst/>
          </a:prstGeom>
        </p:spPr>
        <p:txBody>
          <a:bodyPr wrap="none">
            <a:spAutoFit/>
          </a:bodyPr>
          <a:lstStyle/>
          <a:p>
            <a:r>
              <a:rPr lang="en-US" b="1" dirty="0" smtClean="0"/>
              <a:t>81% organics</a:t>
            </a:r>
          </a:p>
          <a:p>
            <a:r>
              <a:rPr lang="en-US" b="1" dirty="0" smtClean="0"/>
              <a:t>PM1~0.61 </a:t>
            </a:r>
            <a:r>
              <a:rPr lang="en-US" b="1" dirty="0"/>
              <a:t>µg/m³ </a:t>
            </a:r>
          </a:p>
        </p:txBody>
      </p:sp>
    </p:spTree>
    <p:extLst>
      <p:ext uri="{BB962C8B-B14F-4D97-AF65-F5344CB8AC3E}">
        <p14:creationId xmlns:p14="http://schemas.microsoft.com/office/powerpoint/2010/main" val="34735280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G:\Backup_LFA_SERVER\A_Rafael\Analises Daddos ACSM ZF2 Abril2014\Time_series_plo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178" y="1390673"/>
            <a:ext cx="8179184" cy="4957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G:\Backup_LFA_SERVER\A_Rafael\Analises Daddos ACSM ZF2 Abril2014\Pie_Ch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01" b="22116"/>
          <a:stretch/>
        </p:blipFill>
        <p:spPr bwMode="auto">
          <a:xfrm>
            <a:off x="1447798" y="1600200"/>
            <a:ext cx="3289117" cy="175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6781800" y="6348650"/>
            <a:ext cx="1736116" cy="369332"/>
          </a:xfrm>
          <a:prstGeom prst="rect">
            <a:avLst/>
          </a:prstGeom>
          <a:noFill/>
        </p:spPr>
        <p:txBody>
          <a:bodyPr wrap="none" rtlCol="0">
            <a:spAutoFit/>
          </a:bodyPr>
          <a:lstStyle/>
          <a:p>
            <a:r>
              <a:rPr lang="pt-BR" dirty="0" smtClean="0"/>
              <a:t>Brito et al., 2013</a:t>
            </a:r>
            <a:endParaRPr lang="en-US" dirty="0"/>
          </a:p>
        </p:txBody>
      </p:sp>
      <p:sp>
        <p:nvSpPr>
          <p:cNvPr id="7" name="TextBox 6"/>
          <p:cNvSpPr txBox="1"/>
          <p:nvPr/>
        </p:nvSpPr>
        <p:spPr>
          <a:xfrm>
            <a:off x="448762" y="304800"/>
            <a:ext cx="8229600" cy="954107"/>
          </a:xfrm>
          <a:prstGeom prst="rect">
            <a:avLst/>
          </a:prstGeom>
          <a:noFill/>
        </p:spPr>
        <p:txBody>
          <a:bodyPr wrap="square" rtlCol="0">
            <a:spAutoFit/>
          </a:bodyPr>
          <a:lstStyle/>
          <a:p>
            <a:pPr algn="ctr"/>
            <a:r>
              <a:rPr lang="en-US" sz="2800" b="1" dirty="0" smtClean="0">
                <a:solidFill>
                  <a:prstClr val="black"/>
                </a:solidFill>
                <a:effectLst>
                  <a:outerShdw blurRad="38100" dist="38100" dir="2700000" algn="tl">
                    <a:srgbClr val="000000">
                      <a:alpha val="43137"/>
                    </a:srgbClr>
                  </a:outerShdw>
                </a:effectLst>
              </a:rPr>
              <a:t>Manaus organic aerosol dry season measurements (July-Dec 2013)</a:t>
            </a:r>
            <a:endParaRPr lang="en-US" sz="2800" b="1" dirty="0">
              <a:solidFill>
                <a:prstClr val="black"/>
              </a:solidFill>
              <a:effectLst>
                <a:outerShdw blurRad="38100" dist="38100" dir="2700000" algn="tl">
                  <a:srgbClr val="000000">
                    <a:alpha val="43137"/>
                  </a:srgbClr>
                </a:outerShdw>
              </a:effectLst>
            </a:endParaRPr>
          </a:p>
        </p:txBody>
      </p:sp>
      <p:sp>
        <p:nvSpPr>
          <p:cNvPr id="2" name="TextBox 1"/>
          <p:cNvSpPr txBox="1"/>
          <p:nvPr/>
        </p:nvSpPr>
        <p:spPr>
          <a:xfrm>
            <a:off x="3092356" y="2590800"/>
            <a:ext cx="1428340" cy="646331"/>
          </a:xfrm>
          <a:prstGeom prst="rect">
            <a:avLst/>
          </a:prstGeom>
          <a:noFill/>
        </p:spPr>
        <p:txBody>
          <a:bodyPr wrap="none" rtlCol="0">
            <a:spAutoFit/>
          </a:bodyPr>
          <a:lstStyle/>
          <a:p>
            <a:r>
              <a:rPr lang="en-US" b="1" dirty="0" smtClean="0"/>
              <a:t>84% organics</a:t>
            </a:r>
          </a:p>
          <a:p>
            <a:r>
              <a:rPr lang="en-US" b="1" dirty="0" smtClean="0"/>
              <a:t>4% Sulfates</a:t>
            </a:r>
            <a:endParaRPr lang="en-US" b="1" dirty="0"/>
          </a:p>
        </p:txBody>
      </p:sp>
    </p:spTree>
    <p:extLst>
      <p:ext uri="{BB962C8B-B14F-4D97-AF65-F5344CB8AC3E}">
        <p14:creationId xmlns:p14="http://schemas.microsoft.com/office/powerpoint/2010/main" val="25340816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Backup_LFA_SERVER\A_Rafael\Analises Daddos ACSM ZF2 Abril2014\f44vf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5732" y="285422"/>
            <a:ext cx="5047575" cy="6314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4537" y="152400"/>
            <a:ext cx="3529263" cy="1815882"/>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A highly oxidized aerosol at </a:t>
            </a:r>
            <a:r>
              <a:rPr lang="en-US" sz="2800" b="1" dirty="0">
                <a:effectLst>
                  <a:outerShdw blurRad="38100" dist="38100" dir="2700000" algn="tl">
                    <a:srgbClr val="000000">
                      <a:alpha val="43137"/>
                    </a:srgbClr>
                  </a:outerShdw>
                </a:effectLst>
              </a:rPr>
              <a:t>ZF2 (July-Dec 2013) and </a:t>
            </a:r>
            <a:r>
              <a:rPr lang="en-US" sz="2800" b="1" dirty="0" smtClean="0">
                <a:effectLst>
                  <a:outerShdw blurRad="38100" dist="38100" dir="2700000" algn="tl">
                    <a:srgbClr val="000000">
                      <a:alpha val="43137"/>
                    </a:srgbClr>
                  </a:outerShdw>
                </a:effectLst>
              </a:rPr>
              <a:t>ATTO (Jan-Mar 2014)</a:t>
            </a:r>
            <a:endParaRPr lang="en-US" sz="24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102" y="3333422"/>
            <a:ext cx="3581400" cy="326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162800" y="2209800"/>
            <a:ext cx="1184940"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rPr>
              <a:t>ZF2</a:t>
            </a:r>
          </a:p>
        </p:txBody>
      </p:sp>
      <p:sp>
        <p:nvSpPr>
          <p:cNvPr id="4" name="Rectangle 3"/>
          <p:cNvSpPr/>
          <p:nvPr/>
        </p:nvSpPr>
        <p:spPr>
          <a:xfrm>
            <a:off x="1564118" y="5225716"/>
            <a:ext cx="1079526" cy="584775"/>
          </a:xfrm>
          <a:prstGeom prst="rect">
            <a:avLst/>
          </a:prstGeom>
        </p:spPr>
        <p:txBody>
          <a:bodyPr wrap="none">
            <a:spAutoFit/>
          </a:bodyPr>
          <a:lstStyle/>
          <a:p>
            <a:r>
              <a:rPr lang="en-US" sz="3200" b="1" dirty="0" smtClean="0">
                <a:effectLst>
                  <a:outerShdw blurRad="38100" dist="38100" dir="2700000" algn="tl">
                    <a:srgbClr val="000000">
                      <a:alpha val="43137"/>
                    </a:srgbClr>
                  </a:outerShdw>
                </a:effectLst>
              </a:rPr>
              <a:t>ATTO</a:t>
            </a:r>
            <a:endParaRPr lang="en-US" sz="3200" dirty="0"/>
          </a:p>
        </p:txBody>
      </p:sp>
      <p:sp>
        <p:nvSpPr>
          <p:cNvPr id="7" name="TextBox 6"/>
          <p:cNvSpPr txBox="1"/>
          <p:nvPr/>
        </p:nvSpPr>
        <p:spPr>
          <a:xfrm>
            <a:off x="198358" y="2001745"/>
            <a:ext cx="3535441" cy="1323439"/>
          </a:xfrm>
          <a:prstGeom prst="rect">
            <a:avLst/>
          </a:prstGeom>
          <a:noFill/>
        </p:spPr>
        <p:txBody>
          <a:bodyPr wrap="square" rtlCol="0">
            <a:spAutoFit/>
          </a:bodyPr>
          <a:lstStyle/>
          <a:p>
            <a:r>
              <a:rPr lang="en-US" sz="1600" b="1" dirty="0" smtClean="0"/>
              <a:t>f44</a:t>
            </a:r>
            <a:r>
              <a:rPr lang="en-US" sz="1600" dirty="0" smtClean="0"/>
              <a:t> = mainly CO</a:t>
            </a:r>
            <a:r>
              <a:rPr lang="en-US" sz="1600" baseline="-25000" dirty="0" smtClean="0"/>
              <a:t>2</a:t>
            </a:r>
            <a:r>
              <a:rPr lang="en-US" sz="1600" baseline="30000" dirty="0" smtClean="0"/>
              <a:t>+,</a:t>
            </a:r>
            <a:r>
              <a:rPr lang="en-US" sz="1600" dirty="0" smtClean="0"/>
              <a:t> an indicator of highly oxidized species</a:t>
            </a:r>
          </a:p>
          <a:p>
            <a:endParaRPr lang="pt-BR" sz="1600" dirty="0"/>
          </a:p>
          <a:p>
            <a:r>
              <a:rPr lang="en-US" sz="1600" b="1" dirty="0" smtClean="0"/>
              <a:t>f43 </a:t>
            </a:r>
            <a:r>
              <a:rPr lang="en-US" sz="1600" dirty="0" smtClean="0"/>
              <a:t>=</a:t>
            </a:r>
            <a:r>
              <a:rPr lang="pt-BR" sz="1600" dirty="0" smtClean="0"/>
              <a:t> </a:t>
            </a:r>
            <a:r>
              <a:rPr lang="pt-BR" sz="1600" dirty="0" err="1" smtClean="0"/>
              <a:t>mostly</a:t>
            </a:r>
            <a:r>
              <a:rPr lang="pt-BR" sz="1600" dirty="0" smtClean="0"/>
              <a:t> </a:t>
            </a:r>
            <a:r>
              <a:rPr lang="pt-BR" sz="1600" dirty="0" err="1" smtClean="0"/>
              <a:t>due</a:t>
            </a:r>
            <a:r>
              <a:rPr lang="pt-BR" sz="1600" dirty="0" smtClean="0"/>
              <a:t> </a:t>
            </a:r>
            <a:r>
              <a:rPr lang="pt-BR" sz="1600" dirty="0" err="1" smtClean="0"/>
              <a:t>to</a:t>
            </a:r>
            <a:r>
              <a:rPr lang="pt-BR" sz="1600" dirty="0" smtClean="0"/>
              <a:t> C</a:t>
            </a:r>
            <a:r>
              <a:rPr lang="pt-BR" sz="1600" baseline="-25000" dirty="0" smtClean="0"/>
              <a:t>2</a:t>
            </a:r>
            <a:r>
              <a:rPr lang="pt-BR" sz="1600" dirty="0" smtClean="0"/>
              <a:t>H</a:t>
            </a:r>
            <a:r>
              <a:rPr lang="pt-BR" sz="1600" baseline="-25000" dirty="0" smtClean="0"/>
              <a:t>3</a:t>
            </a:r>
            <a:r>
              <a:rPr lang="pt-BR" sz="1600" dirty="0" smtClean="0"/>
              <a:t>O</a:t>
            </a:r>
            <a:r>
              <a:rPr lang="pt-BR" sz="1600" baseline="30000" dirty="0" smtClean="0"/>
              <a:t>+</a:t>
            </a:r>
            <a:r>
              <a:rPr lang="en-US" sz="1600" dirty="0" smtClean="0"/>
              <a:t>, an indicator of less oxidized species.</a:t>
            </a:r>
            <a:endParaRPr lang="pt-BR" sz="1600" baseline="30000" dirty="0" smtClean="0"/>
          </a:p>
        </p:txBody>
      </p:sp>
    </p:spTree>
    <p:extLst>
      <p:ext uri="{BB962C8B-B14F-4D97-AF65-F5344CB8AC3E}">
        <p14:creationId xmlns:p14="http://schemas.microsoft.com/office/powerpoint/2010/main" val="3019205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97200" y="274956"/>
            <a:ext cx="3106688" cy="1713884"/>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t>GoAmazon site in </a:t>
            </a:r>
            <a:r>
              <a:rPr lang="en-US" sz="5300" b="1" dirty="0" err="1" smtClean="0"/>
              <a:t>Manacapuru</a:t>
            </a:r>
            <a:endParaRPr lang="en-US" sz="5300" b="1" dirty="0" smtClean="0"/>
          </a:p>
          <a:p>
            <a:endParaRPr lang="en-US" sz="5300" b="1" dirty="0" smtClean="0"/>
          </a:p>
          <a:p>
            <a:r>
              <a:rPr lang="en-US" sz="3600" b="1" dirty="0" smtClean="0"/>
              <a:t>Aug, 18 - Sept 1, 2013</a:t>
            </a:r>
          </a:p>
        </p:txBody>
      </p:sp>
      <p:pic>
        <p:nvPicPr>
          <p:cNvPr id="6" name="Picture 2" descr="C:\Data\Dropbox\Data analysis\2013 - 02 - 01 - Go Amazon\A_Manacapuru\ACSM\f44vf43_Fontes_Manacapuru.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57254"/>
            <a:ext cx="5704706" cy="69152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3200400"/>
            <a:ext cx="2363503" cy="2031325"/>
          </a:xfrm>
          <a:prstGeom prst="rect">
            <a:avLst/>
          </a:prstGeom>
          <a:noFill/>
        </p:spPr>
        <p:txBody>
          <a:bodyPr wrap="square" rtlCol="0">
            <a:spAutoFit/>
          </a:bodyPr>
          <a:lstStyle/>
          <a:p>
            <a:r>
              <a:rPr lang="en-US" b="1" dirty="0" smtClean="0"/>
              <a:t>f44</a:t>
            </a:r>
            <a:r>
              <a:rPr lang="en-US" dirty="0" smtClean="0"/>
              <a:t> = mainly CO</a:t>
            </a:r>
            <a:r>
              <a:rPr lang="en-US" baseline="-25000" dirty="0" smtClean="0"/>
              <a:t>2</a:t>
            </a:r>
            <a:r>
              <a:rPr lang="en-US" baseline="30000" dirty="0" smtClean="0"/>
              <a:t>+,</a:t>
            </a:r>
            <a:r>
              <a:rPr lang="en-US" dirty="0" smtClean="0"/>
              <a:t> an indicator of highly oxidized species</a:t>
            </a:r>
          </a:p>
          <a:p>
            <a:endParaRPr lang="pt-BR" dirty="0"/>
          </a:p>
          <a:p>
            <a:r>
              <a:rPr lang="en-US" b="1" dirty="0" smtClean="0"/>
              <a:t>f43 </a:t>
            </a:r>
            <a:r>
              <a:rPr lang="en-US" dirty="0" smtClean="0"/>
              <a:t>=</a:t>
            </a:r>
            <a:r>
              <a:rPr lang="pt-BR" dirty="0" smtClean="0"/>
              <a:t> </a:t>
            </a:r>
            <a:r>
              <a:rPr lang="pt-BR" dirty="0" err="1" smtClean="0"/>
              <a:t>mostly</a:t>
            </a:r>
            <a:r>
              <a:rPr lang="pt-BR" dirty="0" smtClean="0"/>
              <a:t> </a:t>
            </a:r>
            <a:r>
              <a:rPr lang="pt-BR" dirty="0" err="1" smtClean="0"/>
              <a:t>due</a:t>
            </a:r>
            <a:r>
              <a:rPr lang="pt-BR" dirty="0" smtClean="0"/>
              <a:t> </a:t>
            </a:r>
            <a:r>
              <a:rPr lang="pt-BR" dirty="0" err="1" smtClean="0"/>
              <a:t>to</a:t>
            </a:r>
            <a:r>
              <a:rPr lang="pt-BR" dirty="0" smtClean="0"/>
              <a:t> C</a:t>
            </a:r>
            <a:r>
              <a:rPr lang="pt-BR" baseline="-25000" dirty="0" smtClean="0"/>
              <a:t>2</a:t>
            </a:r>
            <a:r>
              <a:rPr lang="pt-BR" dirty="0" smtClean="0"/>
              <a:t>H</a:t>
            </a:r>
            <a:r>
              <a:rPr lang="pt-BR" baseline="-25000" dirty="0" smtClean="0"/>
              <a:t>3</a:t>
            </a:r>
            <a:r>
              <a:rPr lang="pt-BR" dirty="0" smtClean="0"/>
              <a:t>O</a:t>
            </a:r>
            <a:r>
              <a:rPr lang="pt-BR" baseline="30000" dirty="0" smtClean="0"/>
              <a:t>+</a:t>
            </a:r>
            <a:r>
              <a:rPr lang="en-US" dirty="0" smtClean="0"/>
              <a:t>, an indicator of less oxidized species.</a:t>
            </a:r>
            <a:endParaRPr lang="pt-BR" baseline="30000" dirty="0" smtClean="0"/>
          </a:p>
        </p:txBody>
      </p:sp>
    </p:spTree>
    <p:extLst>
      <p:ext uri="{BB962C8B-B14F-4D97-AF65-F5344CB8AC3E}">
        <p14:creationId xmlns:p14="http://schemas.microsoft.com/office/powerpoint/2010/main" val="2545756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41301" y="122238"/>
            <a:ext cx="8639177" cy="477838"/>
            <a:chOff x="152" y="77"/>
            <a:chExt cx="5442" cy="301"/>
          </a:xfrm>
        </p:grpSpPr>
        <p:sp>
          <p:nvSpPr>
            <p:cNvPr id="9257" name="Rectangle 3"/>
            <p:cNvSpPr>
              <a:spLocks noChangeArrowheads="1"/>
            </p:cNvSpPr>
            <p:nvPr/>
          </p:nvSpPr>
          <p:spPr bwMode="auto">
            <a:xfrm>
              <a:off x="1187" y="77"/>
              <a:ext cx="3553" cy="233"/>
            </a:xfrm>
            <a:prstGeom prst="rect">
              <a:avLst/>
            </a:prstGeom>
            <a:noFill/>
            <a:ln w="9525">
              <a:noFill/>
              <a:miter lim="800000"/>
              <a:headEnd/>
              <a:tailEnd/>
            </a:ln>
          </p:spPr>
          <p:txBody>
            <a:bodyPr wrap="none" lIns="0" tIns="0" rIns="0" bIns="0">
              <a:spAutoFit/>
            </a:bodyPr>
            <a:lstStyle/>
            <a:p>
              <a:pPr algn="ctr" defTabSz="914400" eaLnBrk="0" fontAlgn="base" hangingPunct="0">
                <a:spcBef>
                  <a:spcPct val="0"/>
                </a:spcBef>
                <a:spcAft>
                  <a:spcPct val="0"/>
                </a:spcAft>
              </a:pPr>
              <a:r>
                <a:rPr lang="en-US" sz="2400" b="1" dirty="0" smtClean="0">
                  <a:solidFill>
                    <a:srgbClr val="3333FF"/>
                  </a:solidFill>
                  <a:latin typeface="Arial" pitchFamily="34" charset="0"/>
                </a:rPr>
                <a:t>Atmospheric &amp; Biological Particle Size</a:t>
              </a:r>
              <a:endParaRPr lang="en-US" sz="2400" b="1" dirty="0">
                <a:solidFill>
                  <a:srgbClr val="3333FF"/>
                </a:solidFill>
                <a:latin typeface="Arial" pitchFamily="34" charset="0"/>
              </a:endParaRPr>
            </a:p>
          </p:txBody>
        </p:sp>
        <p:grpSp>
          <p:nvGrpSpPr>
            <p:cNvPr id="3" name="Group 5"/>
            <p:cNvGrpSpPr>
              <a:grpSpLocks/>
            </p:cNvGrpSpPr>
            <p:nvPr/>
          </p:nvGrpSpPr>
          <p:grpSpPr bwMode="auto">
            <a:xfrm>
              <a:off x="152" y="349"/>
              <a:ext cx="5442" cy="29"/>
              <a:chOff x="152" y="349"/>
              <a:chExt cx="5442" cy="29"/>
            </a:xfrm>
          </p:grpSpPr>
          <p:sp>
            <p:nvSpPr>
              <p:cNvPr id="9260" name="Rectangle 6"/>
              <p:cNvSpPr>
                <a:spLocks noChangeArrowheads="1"/>
              </p:cNvSpPr>
              <p:nvPr/>
            </p:nvSpPr>
            <p:spPr bwMode="auto">
              <a:xfrm>
                <a:off x="152" y="349"/>
                <a:ext cx="213" cy="29"/>
              </a:xfrm>
              <a:prstGeom prst="rect">
                <a:avLst/>
              </a:prstGeom>
              <a:solidFill>
                <a:srgbClr val="000066"/>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61" name="Rectangle 7"/>
              <p:cNvSpPr>
                <a:spLocks noChangeArrowheads="1"/>
              </p:cNvSpPr>
              <p:nvPr/>
            </p:nvSpPr>
            <p:spPr bwMode="auto">
              <a:xfrm>
                <a:off x="260" y="349"/>
                <a:ext cx="212" cy="29"/>
              </a:xfrm>
              <a:prstGeom prst="rect">
                <a:avLst/>
              </a:prstGeom>
              <a:solidFill>
                <a:srgbClr val="000091"/>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62" name="Rectangle 8"/>
              <p:cNvSpPr>
                <a:spLocks noChangeArrowheads="1"/>
              </p:cNvSpPr>
              <p:nvPr/>
            </p:nvSpPr>
            <p:spPr bwMode="auto">
              <a:xfrm>
                <a:off x="365" y="349"/>
                <a:ext cx="213" cy="29"/>
              </a:xfrm>
              <a:prstGeom prst="rect">
                <a:avLst/>
              </a:prstGeom>
              <a:solidFill>
                <a:srgbClr val="0000BD"/>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63" name="Rectangle 9"/>
              <p:cNvSpPr>
                <a:spLocks noChangeArrowheads="1"/>
              </p:cNvSpPr>
              <p:nvPr/>
            </p:nvSpPr>
            <p:spPr bwMode="auto">
              <a:xfrm>
                <a:off x="472" y="349"/>
                <a:ext cx="213" cy="29"/>
              </a:xfrm>
              <a:prstGeom prst="rect">
                <a:avLst/>
              </a:prstGeom>
              <a:solidFill>
                <a:srgbClr val="0000E8"/>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64" name="Rectangle 10"/>
              <p:cNvSpPr>
                <a:spLocks noChangeArrowheads="1"/>
              </p:cNvSpPr>
              <p:nvPr/>
            </p:nvSpPr>
            <p:spPr bwMode="auto">
              <a:xfrm>
                <a:off x="578" y="349"/>
                <a:ext cx="213" cy="29"/>
              </a:xfrm>
              <a:prstGeom prst="rect">
                <a:avLst/>
              </a:prstGeom>
              <a:solidFill>
                <a:srgbClr val="0019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65" name="Rectangle 11"/>
              <p:cNvSpPr>
                <a:spLocks noChangeArrowheads="1"/>
              </p:cNvSpPr>
              <p:nvPr/>
            </p:nvSpPr>
            <p:spPr bwMode="auto">
              <a:xfrm>
                <a:off x="685" y="349"/>
                <a:ext cx="213" cy="29"/>
              </a:xfrm>
              <a:prstGeom prst="rect">
                <a:avLst/>
              </a:prstGeom>
              <a:solidFill>
                <a:srgbClr val="004C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66" name="Rectangle 12"/>
              <p:cNvSpPr>
                <a:spLocks noChangeArrowheads="1"/>
              </p:cNvSpPr>
              <p:nvPr/>
            </p:nvSpPr>
            <p:spPr bwMode="auto">
              <a:xfrm>
                <a:off x="791" y="349"/>
                <a:ext cx="212" cy="29"/>
              </a:xfrm>
              <a:prstGeom prst="rect">
                <a:avLst/>
              </a:prstGeom>
              <a:solidFill>
                <a:srgbClr val="007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67" name="Rectangle 13"/>
              <p:cNvSpPr>
                <a:spLocks noChangeArrowheads="1"/>
              </p:cNvSpPr>
              <p:nvPr/>
            </p:nvSpPr>
            <p:spPr bwMode="auto">
              <a:xfrm>
                <a:off x="898" y="349"/>
                <a:ext cx="213" cy="29"/>
              </a:xfrm>
              <a:prstGeom prst="rect">
                <a:avLst/>
              </a:prstGeom>
              <a:solidFill>
                <a:srgbClr val="00B2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68" name="Rectangle 14"/>
              <p:cNvSpPr>
                <a:spLocks noChangeArrowheads="1"/>
              </p:cNvSpPr>
              <p:nvPr/>
            </p:nvSpPr>
            <p:spPr bwMode="auto">
              <a:xfrm>
                <a:off x="1003" y="349"/>
                <a:ext cx="213" cy="29"/>
              </a:xfrm>
              <a:prstGeom prst="rect">
                <a:avLst/>
              </a:prstGeom>
              <a:solidFill>
                <a:srgbClr val="0DD1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69" name="Rectangle 15"/>
              <p:cNvSpPr>
                <a:spLocks noChangeArrowheads="1"/>
              </p:cNvSpPr>
              <p:nvPr/>
            </p:nvSpPr>
            <p:spPr bwMode="auto">
              <a:xfrm>
                <a:off x="1111" y="349"/>
                <a:ext cx="212" cy="29"/>
              </a:xfrm>
              <a:prstGeom prst="rect">
                <a:avLst/>
              </a:prstGeom>
              <a:solidFill>
                <a:srgbClr val="26D9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70" name="Rectangle 16"/>
              <p:cNvSpPr>
                <a:spLocks noChangeArrowheads="1"/>
              </p:cNvSpPr>
              <p:nvPr/>
            </p:nvSpPr>
            <p:spPr bwMode="auto">
              <a:xfrm>
                <a:off x="1216" y="349"/>
                <a:ext cx="213" cy="29"/>
              </a:xfrm>
              <a:prstGeom prst="rect">
                <a:avLst/>
              </a:prstGeom>
              <a:solidFill>
                <a:srgbClr val="40E0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71" name="Rectangle 17"/>
              <p:cNvSpPr>
                <a:spLocks noChangeArrowheads="1"/>
              </p:cNvSpPr>
              <p:nvPr/>
            </p:nvSpPr>
            <p:spPr bwMode="auto">
              <a:xfrm>
                <a:off x="1323" y="349"/>
                <a:ext cx="213" cy="29"/>
              </a:xfrm>
              <a:prstGeom prst="rect">
                <a:avLst/>
              </a:prstGeom>
              <a:solidFill>
                <a:srgbClr val="59E8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72" name="Rectangle 18"/>
              <p:cNvSpPr>
                <a:spLocks noChangeArrowheads="1"/>
              </p:cNvSpPr>
              <p:nvPr/>
            </p:nvSpPr>
            <p:spPr bwMode="auto">
              <a:xfrm>
                <a:off x="1429" y="349"/>
                <a:ext cx="213" cy="29"/>
              </a:xfrm>
              <a:prstGeom prst="rect">
                <a:avLst/>
              </a:prstGeom>
              <a:solidFill>
                <a:srgbClr val="73F2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73" name="Rectangle 19"/>
              <p:cNvSpPr>
                <a:spLocks noChangeArrowheads="1"/>
              </p:cNvSpPr>
              <p:nvPr/>
            </p:nvSpPr>
            <p:spPr bwMode="auto">
              <a:xfrm>
                <a:off x="1536" y="349"/>
                <a:ext cx="213" cy="29"/>
              </a:xfrm>
              <a:prstGeom prst="rect">
                <a:avLst/>
              </a:prstGeom>
              <a:solidFill>
                <a:srgbClr val="8CFA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74" name="Rectangle 20"/>
              <p:cNvSpPr>
                <a:spLocks noChangeArrowheads="1"/>
              </p:cNvSpPr>
              <p:nvPr/>
            </p:nvSpPr>
            <p:spPr bwMode="auto">
              <a:xfrm>
                <a:off x="1642" y="349"/>
                <a:ext cx="212" cy="29"/>
              </a:xfrm>
              <a:prstGeom prst="rect">
                <a:avLst/>
              </a:prstGeom>
              <a:solidFill>
                <a:srgbClr val="96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75" name="Rectangle 21"/>
              <p:cNvSpPr>
                <a:spLocks noChangeArrowheads="1"/>
              </p:cNvSpPr>
              <p:nvPr/>
            </p:nvSpPr>
            <p:spPr bwMode="auto">
              <a:xfrm>
                <a:off x="1749" y="349"/>
                <a:ext cx="213" cy="29"/>
              </a:xfrm>
              <a:prstGeom prst="rect">
                <a:avLst/>
              </a:prstGeom>
              <a:solidFill>
                <a:srgbClr val="8F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76" name="Rectangle 22"/>
              <p:cNvSpPr>
                <a:spLocks noChangeArrowheads="1"/>
              </p:cNvSpPr>
              <p:nvPr/>
            </p:nvSpPr>
            <p:spPr bwMode="auto">
              <a:xfrm>
                <a:off x="1854" y="349"/>
                <a:ext cx="213" cy="29"/>
              </a:xfrm>
              <a:prstGeom prst="rect">
                <a:avLst/>
              </a:prstGeom>
              <a:solidFill>
                <a:srgbClr val="87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77" name="Rectangle 23"/>
              <p:cNvSpPr>
                <a:spLocks noChangeArrowheads="1"/>
              </p:cNvSpPr>
              <p:nvPr/>
            </p:nvSpPr>
            <p:spPr bwMode="auto">
              <a:xfrm>
                <a:off x="1962" y="349"/>
                <a:ext cx="213" cy="29"/>
              </a:xfrm>
              <a:prstGeom prst="rect">
                <a:avLst/>
              </a:prstGeom>
              <a:solidFill>
                <a:srgbClr val="7F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78" name="Rectangle 24"/>
              <p:cNvSpPr>
                <a:spLocks noChangeArrowheads="1"/>
              </p:cNvSpPr>
              <p:nvPr/>
            </p:nvSpPr>
            <p:spPr bwMode="auto">
              <a:xfrm>
                <a:off x="2067" y="349"/>
                <a:ext cx="213" cy="29"/>
              </a:xfrm>
              <a:prstGeom prst="rect">
                <a:avLst/>
              </a:prstGeom>
              <a:solidFill>
                <a:srgbClr val="78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79" name="Rectangle 25"/>
              <p:cNvSpPr>
                <a:spLocks noChangeArrowheads="1"/>
              </p:cNvSpPr>
              <p:nvPr/>
            </p:nvSpPr>
            <p:spPr bwMode="auto">
              <a:xfrm>
                <a:off x="2175" y="349"/>
                <a:ext cx="212" cy="29"/>
              </a:xfrm>
              <a:prstGeom prst="rect">
                <a:avLst/>
              </a:prstGeom>
              <a:solidFill>
                <a:srgbClr val="70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80" name="Rectangle 26"/>
              <p:cNvSpPr>
                <a:spLocks noChangeArrowheads="1"/>
              </p:cNvSpPr>
              <p:nvPr/>
            </p:nvSpPr>
            <p:spPr bwMode="auto">
              <a:xfrm>
                <a:off x="2280" y="349"/>
                <a:ext cx="213" cy="29"/>
              </a:xfrm>
              <a:prstGeom prst="rect">
                <a:avLst/>
              </a:prstGeom>
              <a:solidFill>
                <a:srgbClr val="6B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81" name="Rectangle 27"/>
              <p:cNvSpPr>
                <a:spLocks noChangeArrowheads="1"/>
              </p:cNvSpPr>
              <p:nvPr/>
            </p:nvSpPr>
            <p:spPr bwMode="auto">
              <a:xfrm>
                <a:off x="2387" y="349"/>
                <a:ext cx="213" cy="29"/>
              </a:xfrm>
              <a:prstGeom prst="rect">
                <a:avLst/>
              </a:prstGeom>
              <a:solidFill>
                <a:srgbClr val="63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82" name="Rectangle 28"/>
              <p:cNvSpPr>
                <a:spLocks noChangeArrowheads="1"/>
              </p:cNvSpPr>
              <p:nvPr/>
            </p:nvSpPr>
            <p:spPr bwMode="auto">
              <a:xfrm>
                <a:off x="2493" y="349"/>
                <a:ext cx="213" cy="29"/>
              </a:xfrm>
              <a:prstGeom prst="rect">
                <a:avLst/>
              </a:prstGeom>
              <a:solidFill>
                <a:srgbClr val="5C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83" name="Rectangle 29"/>
              <p:cNvSpPr>
                <a:spLocks noChangeArrowheads="1"/>
              </p:cNvSpPr>
              <p:nvPr/>
            </p:nvSpPr>
            <p:spPr bwMode="auto">
              <a:xfrm>
                <a:off x="2600" y="349"/>
                <a:ext cx="213" cy="29"/>
              </a:xfrm>
              <a:prstGeom prst="rect">
                <a:avLst/>
              </a:prstGeom>
              <a:solidFill>
                <a:srgbClr val="54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84" name="Rectangle 30"/>
              <p:cNvSpPr>
                <a:spLocks noChangeArrowheads="1"/>
              </p:cNvSpPr>
              <p:nvPr/>
            </p:nvSpPr>
            <p:spPr bwMode="auto">
              <a:xfrm>
                <a:off x="2706" y="349"/>
                <a:ext cx="212" cy="29"/>
              </a:xfrm>
              <a:prstGeom prst="rect">
                <a:avLst/>
              </a:prstGeom>
              <a:solidFill>
                <a:srgbClr val="4C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85" name="Rectangle 31"/>
              <p:cNvSpPr>
                <a:spLocks noChangeArrowheads="1"/>
              </p:cNvSpPr>
              <p:nvPr/>
            </p:nvSpPr>
            <p:spPr bwMode="auto">
              <a:xfrm>
                <a:off x="2813" y="349"/>
                <a:ext cx="213" cy="29"/>
              </a:xfrm>
              <a:prstGeom prst="rect">
                <a:avLst/>
              </a:prstGeom>
              <a:solidFill>
                <a:srgbClr val="45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86" name="Rectangle 32"/>
              <p:cNvSpPr>
                <a:spLocks noChangeArrowheads="1"/>
              </p:cNvSpPr>
              <p:nvPr/>
            </p:nvSpPr>
            <p:spPr bwMode="auto">
              <a:xfrm>
                <a:off x="2918" y="349"/>
                <a:ext cx="213" cy="29"/>
              </a:xfrm>
              <a:prstGeom prst="rect">
                <a:avLst/>
              </a:prstGeom>
              <a:solidFill>
                <a:srgbClr val="3D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87" name="Rectangle 33"/>
              <p:cNvSpPr>
                <a:spLocks noChangeArrowheads="1"/>
              </p:cNvSpPr>
              <p:nvPr/>
            </p:nvSpPr>
            <p:spPr bwMode="auto">
              <a:xfrm>
                <a:off x="3026" y="349"/>
                <a:ext cx="213" cy="29"/>
              </a:xfrm>
              <a:prstGeom prst="rect">
                <a:avLst/>
              </a:prstGeom>
              <a:solidFill>
                <a:srgbClr val="38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88" name="Rectangle 34"/>
              <p:cNvSpPr>
                <a:spLocks noChangeArrowheads="1"/>
              </p:cNvSpPr>
              <p:nvPr/>
            </p:nvSpPr>
            <p:spPr bwMode="auto">
              <a:xfrm>
                <a:off x="3131" y="349"/>
                <a:ext cx="213" cy="29"/>
              </a:xfrm>
              <a:prstGeom prst="rect">
                <a:avLst/>
              </a:prstGeom>
              <a:solidFill>
                <a:srgbClr val="30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89" name="Rectangle 35"/>
              <p:cNvSpPr>
                <a:spLocks noChangeArrowheads="1"/>
              </p:cNvSpPr>
              <p:nvPr/>
            </p:nvSpPr>
            <p:spPr bwMode="auto">
              <a:xfrm>
                <a:off x="3239" y="349"/>
                <a:ext cx="212" cy="29"/>
              </a:xfrm>
              <a:prstGeom prst="rect">
                <a:avLst/>
              </a:prstGeom>
              <a:solidFill>
                <a:srgbClr val="29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90" name="Rectangle 36"/>
              <p:cNvSpPr>
                <a:spLocks noChangeArrowheads="1"/>
              </p:cNvSpPr>
              <p:nvPr/>
            </p:nvSpPr>
            <p:spPr bwMode="auto">
              <a:xfrm>
                <a:off x="3344" y="349"/>
                <a:ext cx="213" cy="29"/>
              </a:xfrm>
              <a:prstGeom prst="rect">
                <a:avLst/>
              </a:prstGeom>
              <a:solidFill>
                <a:srgbClr val="21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91" name="Rectangle 37"/>
              <p:cNvSpPr>
                <a:spLocks noChangeArrowheads="1"/>
              </p:cNvSpPr>
              <p:nvPr/>
            </p:nvSpPr>
            <p:spPr bwMode="auto">
              <a:xfrm>
                <a:off x="3451" y="349"/>
                <a:ext cx="213" cy="29"/>
              </a:xfrm>
              <a:prstGeom prst="rect">
                <a:avLst/>
              </a:prstGeom>
              <a:solidFill>
                <a:srgbClr val="19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92" name="Rectangle 38"/>
              <p:cNvSpPr>
                <a:spLocks noChangeArrowheads="1"/>
              </p:cNvSpPr>
              <p:nvPr/>
            </p:nvSpPr>
            <p:spPr bwMode="auto">
              <a:xfrm>
                <a:off x="3557" y="349"/>
                <a:ext cx="213" cy="29"/>
              </a:xfrm>
              <a:prstGeom prst="rect">
                <a:avLst/>
              </a:prstGeom>
              <a:solidFill>
                <a:srgbClr val="12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93" name="Rectangle 39"/>
              <p:cNvSpPr>
                <a:spLocks noChangeArrowheads="1"/>
              </p:cNvSpPr>
              <p:nvPr/>
            </p:nvSpPr>
            <p:spPr bwMode="auto">
              <a:xfrm>
                <a:off x="3664" y="349"/>
                <a:ext cx="213" cy="29"/>
              </a:xfrm>
              <a:prstGeom prst="rect">
                <a:avLst/>
              </a:prstGeom>
              <a:solidFill>
                <a:srgbClr val="0A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94" name="Rectangle 40"/>
              <p:cNvSpPr>
                <a:spLocks noChangeArrowheads="1"/>
              </p:cNvSpPr>
              <p:nvPr/>
            </p:nvSpPr>
            <p:spPr bwMode="auto">
              <a:xfrm>
                <a:off x="3770" y="349"/>
                <a:ext cx="212" cy="29"/>
              </a:xfrm>
              <a:prstGeom prst="rect">
                <a:avLst/>
              </a:prstGeom>
              <a:solidFill>
                <a:srgbClr val="05FF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95" name="Rectangle 41"/>
              <p:cNvSpPr>
                <a:spLocks noChangeArrowheads="1"/>
              </p:cNvSpPr>
              <p:nvPr/>
            </p:nvSpPr>
            <p:spPr bwMode="auto">
              <a:xfrm>
                <a:off x="3877" y="349"/>
                <a:ext cx="213" cy="29"/>
              </a:xfrm>
              <a:prstGeom prst="rect">
                <a:avLst/>
              </a:prstGeom>
              <a:solidFill>
                <a:srgbClr val="00F7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96" name="Rectangle 42"/>
              <p:cNvSpPr>
                <a:spLocks noChangeArrowheads="1"/>
              </p:cNvSpPr>
              <p:nvPr/>
            </p:nvSpPr>
            <p:spPr bwMode="auto">
              <a:xfrm>
                <a:off x="3982" y="349"/>
                <a:ext cx="213" cy="29"/>
              </a:xfrm>
              <a:prstGeom prst="rect">
                <a:avLst/>
              </a:prstGeom>
              <a:solidFill>
                <a:srgbClr val="00E8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97" name="Rectangle 43"/>
              <p:cNvSpPr>
                <a:spLocks noChangeArrowheads="1"/>
              </p:cNvSpPr>
              <p:nvPr/>
            </p:nvSpPr>
            <p:spPr bwMode="auto">
              <a:xfrm>
                <a:off x="4090" y="349"/>
                <a:ext cx="212" cy="29"/>
              </a:xfrm>
              <a:prstGeom prst="rect">
                <a:avLst/>
              </a:prstGeom>
              <a:solidFill>
                <a:srgbClr val="00D6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98" name="Rectangle 44"/>
              <p:cNvSpPr>
                <a:spLocks noChangeArrowheads="1"/>
              </p:cNvSpPr>
              <p:nvPr/>
            </p:nvSpPr>
            <p:spPr bwMode="auto">
              <a:xfrm>
                <a:off x="4195" y="349"/>
                <a:ext cx="213" cy="29"/>
              </a:xfrm>
              <a:prstGeom prst="rect">
                <a:avLst/>
              </a:prstGeom>
              <a:solidFill>
                <a:srgbClr val="00C7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99" name="Rectangle 45"/>
              <p:cNvSpPr>
                <a:spLocks noChangeArrowheads="1"/>
              </p:cNvSpPr>
              <p:nvPr/>
            </p:nvSpPr>
            <p:spPr bwMode="auto">
              <a:xfrm>
                <a:off x="4302" y="349"/>
                <a:ext cx="213" cy="29"/>
              </a:xfrm>
              <a:prstGeom prst="rect">
                <a:avLst/>
              </a:prstGeom>
              <a:solidFill>
                <a:srgbClr val="00B5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300" name="Rectangle 46"/>
              <p:cNvSpPr>
                <a:spLocks noChangeArrowheads="1"/>
              </p:cNvSpPr>
              <p:nvPr/>
            </p:nvSpPr>
            <p:spPr bwMode="auto">
              <a:xfrm>
                <a:off x="4408" y="349"/>
                <a:ext cx="213" cy="29"/>
              </a:xfrm>
              <a:prstGeom prst="rect">
                <a:avLst/>
              </a:prstGeom>
              <a:solidFill>
                <a:srgbClr val="00A6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301" name="Rectangle 47"/>
              <p:cNvSpPr>
                <a:spLocks noChangeArrowheads="1"/>
              </p:cNvSpPr>
              <p:nvPr/>
            </p:nvSpPr>
            <p:spPr bwMode="auto">
              <a:xfrm>
                <a:off x="4515" y="349"/>
                <a:ext cx="213" cy="29"/>
              </a:xfrm>
              <a:prstGeom prst="rect">
                <a:avLst/>
              </a:prstGeom>
              <a:solidFill>
                <a:srgbClr val="0094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302" name="Rectangle 48"/>
              <p:cNvSpPr>
                <a:spLocks noChangeArrowheads="1"/>
              </p:cNvSpPr>
              <p:nvPr/>
            </p:nvSpPr>
            <p:spPr bwMode="auto">
              <a:xfrm>
                <a:off x="4621" y="349"/>
                <a:ext cx="214" cy="29"/>
              </a:xfrm>
              <a:prstGeom prst="rect">
                <a:avLst/>
              </a:prstGeom>
              <a:solidFill>
                <a:srgbClr val="0085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303" name="Rectangle 49"/>
              <p:cNvSpPr>
                <a:spLocks noChangeArrowheads="1"/>
              </p:cNvSpPr>
              <p:nvPr/>
            </p:nvSpPr>
            <p:spPr bwMode="auto">
              <a:xfrm>
                <a:off x="4728" y="349"/>
                <a:ext cx="213" cy="29"/>
              </a:xfrm>
              <a:prstGeom prst="rect">
                <a:avLst/>
              </a:prstGeom>
              <a:solidFill>
                <a:srgbClr val="0073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304" name="Rectangle 50"/>
              <p:cNvSpPr>
                <a:spLocks noChangeArrowheads="1"/>
              </p:cNvSpPr>
              <p:nvPr/>
            </p:nvSpPr>
            <p:spPr bwMode="auto">
              <a:xfrm>
                <a:off x="4835" y="349"/>
                <a:ext cx="213" cy="29"/>
              </a:xfrm>
              <a:prstGeom prst="rect">
                <a:avLst/>
              </a:prstGeom>
              <a:solidFill>
                <a:srgbClr val="0063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305" name="Rectangle 51"/>
              <p:cNvSpPr>
                <a:spLocks noChangeArrowheads="1"/>
              </p:cNvSpPr>
              <p:nvPr/>
            </p:nvSpPr>
            <p:spPr bwMode="auto">
              <a:xfrm>
                <a:off x="4941" y="349"/>
                <a:ext cx="213" cy="29"/>
              </a:xfrm>
              <a:prstGeom prst="rect">
                <a:avLst/>
              </a:prstGeom>
              <a:solidFill>
                <a:srgbClr val="0054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306" name="Rectangle 52"/>
              <p:cNvSpPr>
                <a:spLocks noChangeArrowheads="1"/>
              </p:cNvSpPr>
              <p:nvPr/>
            </p:nvSpPr>
            <p:spPr bwMode="auto">
              <a:xfrm>
                <a:off x="5048" y="349"/>
                <a:ext cx="213" cy="29"/>
              </a:xfrm>
              <a:prstGeom prst="rect">
                <a:avLst/>
              </a:prstGeom>
              <a:solidFill>
                <a:srgbClr val="0042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307" name="Rectangle 53"/>
              <p:cNvSpPr>
                <a:spLocks noChangeArrowheads="1"/>
              </p:cNvSpPr>
              <p:nvPr/>
            </p:nvSpPr>
            <p:spPr bwMode="auto">
              <a:xfrm>
                <a:off x="5154" y="349"/>
                <a:ext cx="212" cy="29"/>
              </a:xfrm>
              <a:prstGeom prst="rect">
                <a:avLst/>
              </a:prstGeom>
              <a:solidFill>
                <a:srgbClr val="0033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308" name="Rectangle 54"/>
              <p:cNvSpPr>
                <a:spLocks noChangeArrowheads="1"/>
              </p:cNvSpPr>
              <p:nvPr/>
            </p:nvSpPr>
            <p:spPr bwMode="auto">
              <a:xfrm>
                <a:off x="5261" y="349"/>
                <a:ext cx="211" cy="29"/>
              </a:xfrm>
              <a:prstGeom prst="rect">
                <a:avLst/>
              </a:prstGeom>
              <a:solidFill>
                <a:srgbClr val="0021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309" name="Rectangle 55"/>
              <p:cNvSpPr>
                <a:spLocks noChangeArrowheads="1"/>
              </p:cNvSpPr>
              <p:nvPr/>
            </p:nvSpPr>
            <p:spPr bwMode="auto">
              <a:xfrm>
                <a:off x="5366" y="349"/>
                <a:ext cx="106" cy="29"/>
              </a:xfrm>
              <a:prstGeom prst="rect">
                <a:avLst/>
              </a:prstGeom>
              <a:solidFill>
                <a:srgbClr val="0000FF"/>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310" name="Rectangle 56"/>
              <p:cNvSpPr>
                <a:spLocks noChangeArrowheads="1"/>
              </p:cNvSpPr>
              <p:nvPr/>
            </p:nvSpPr>
            <p:spPr bwMode="auto">
              <a:xfrm>
                <a:off x="5382" y="349"/>
                <a:ext cx="212" cy="29"/>
              </a:xfrm>
              <a:prstGeom prst="rect">
                <a:avLst/>
              </a:prstGeom>
              <a:solidFill>
                <a:srgbClr val="000091"/>
              </a:solidFill>
              <a:ln w="9525">
                <a:noFill/>
                <a:miter lim="800000"/>
                <a:headEnd/>
                <a:tailEnd/>
              </a:ln>
            </p:spPr>
            <p:txBody>
              <a:bodyPr/>
              <a:lstStyle/>
              <a:p>
                <a:pPr defTabSz="914400" eaLnBrk="0" fontAlgn="base" hangingPunct="0">
                  <a:spcBef>
                    <a:spcPct val="0"/>
                  </a:spcBef>
                  <a:spcAft>
                    <a:spcPct val="0"/>
                  </a:spcAft>
                </a:pPr>
                <a:endParaRPr lang="en-US" sz="2000">
                  <a:solidFill>
                    <a:srgbClr val="000000"/>
                  </a:solidFill>
                  <a:latin typeface="Arial" pitchFamily="34" charset="0"/>
                </a:endParaRPr>
              </a:p>
            </p:txBody>
          </p:sp>
        </p:grpSp>
      </p:grpSp>
      <p:sp>
        <p:nvSpPr>
          <p:cNvPr id="9219" name="Text Box 57"/>
          <p:cNvSpPr txBox="1">
            <a:spLocks noChangeArrowheads="1"/>
          </p:cNvSpPr>
          <p:nvPr/>
        </p:nvSpPr>
        <p:spPr bwMode="auto">
          <a:xfrm>
            <a:off x="7308304" y="5178678"/>
            <a:ext cx="1441420" cy="338554"/>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b="1" dirty="0" smtClean="0">
                <a:solidFill>
                  <a:srgbClr val="000000"/>
                </a:solidFill>
                <a:latin typeface="Arial" pitchFamily="34" charset="0"/>
              </a:rPr>
              <a:t>Diameter </a:t>
            </a:r>
            <a:r>
              <a:rPr lang="de-DE" sz="1600" b="1" dirty="0">
                <a:solidFill>
                  <a:srgbClr val="000000"/>
                </a:solidFill>
                <a:latin typeface="Arial" pitchFamily="34" charset="0"/>
              </a:rPr>
              <a:t>(m)</a:t>
            </a:r>
          </a:p>
        </p:txBody>
      </p:sp>
      <p:sp>
        <p:nvSpPr>
          <p:cNvPr id="9220" name="Text Box 58"/>
          <p:cNvSpPr txBox="1">
            <a:spLocks noChangeArrowheads="1"/>
          </p:cNvSpPr>
          <p:nvPr/>
        </p:nvSpPr>
        <p:spPr bwMode="auto">
          <a:xfrm>
            <a:off x="34925" y="6092825"/>
            <a:ext cx="862013"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a:solidFill>
                  <a:srgbClr val="000000"/>
                </a:solidFill>
                <a:latin typeface="Arial" pitchFamily="34" charset="0"/>
              </a:rPr>
              <a:t>100 pm</a:t>
            </a:r>
            <a:endParaRPr lang="en-US" sz="1600">
              <a:solidFill>
                <a:srgbClr val="000000"/>
              </a:solidFill>
              <a:latin typeface="Arial" pitchFamily="34" charset="0"/>
              <a:cs typeface="Arial" charset="0"/>
            </a:endParaRPr>
          </a:p>
        </p:txBody>
      </p:sp>
      <p:sp>
        <p:nvSpPr>
          <p:cNvPr id="9221" name="Text Box 59"/>
          <p:cNvSpPr txBox="1">
            <a:spLocks noChangeArrowheads="1"/>
          </p:cNvSpPr>
          <p:nvPr/>
        </p:nvSpPr>
        <p:spPr bwMode="auto">
          <a:xfrm>
            <a:off x="6470650" y="6092825"/>
            <a:ext cx="693738"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a:solidFill>
                  <a:srgbClr val="3333FF"/>
                </a:solidFill>
                <a:latin typeface="Arial" pitchFamily="34" charset="0"/>
              </a:rPr>
              <a:t>1 mm</a:t>
            </a:r>
            <a:endParaRPr lang="en-US" sz="1600">
              <a:solidFill>
                <a:srgbClr val="3333FF"/>
              </a:solidFill>
              <a:latin typeface="Arial" pitchFamily="34" charset="0"/>
              <a:cs typeface="Arial" charset="0"/>
            </a:endParaRPr>
          </a:p>
        </p:txBody>
      </p:sp>
      <p:sp>
        <p:nvSpPr>
          <p:cNvPr id="9222" name="Text Box 60"/>
          <p:cNvSpPr txBox="1">
            <a:spLocks noChangeArrowheads="1"/>
          </p:cNvSpPr>
          <p:nvPr/>
        </p:nvSpPr>
        <p:spPr bwMode="auto">
          <a:xfrm>
            <a:off x="7402513" y="6092825"/>
            <a:ext cx="625475"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a:solidFill>
                  <a:srgbClr val="3333FF"/>
                </a:solidFill>
                <a:latin typeface="Arial" pitchFamily="34" charset="0"/>
              </a:rPr>
              <a:t>1 cm</a:t>
            </a:r>
            <a:endParaRPr lang="en-US" sz="1600">
              <a:solidFill>
                <a:srgbClr val="3333FF"/>
              </a:solidFill>
              <a:latin typeface="Arial" pitchFamily="34" charset="0"/>
              <a:cs typeface="Arial" charset="0"/>
            </a:endParaRPr>
          </a:p>
        </p:txBody>
      </p:sp>
      <p:sp>
        <p:nvSpPr>
          <p:cNvPr id="9223" name="AutoShape 61"/>
          <p:cNvSpPr>
            <a:spLocks/>
          </p:cNvSpPr>
          <p:nvPr/>
        </p:nvSpPr>
        <p:spPr bwMode="auto">
          <a:xfrm rot="5400000">
            <a:off x="3497262" y="2146940"/>
            <a:ext cx="288925" cy="4451350"/>
          </a:xfrm>
          <a:prstGeom prst="leftBrace">
            <a:avLst>
              <a:gd name="adj1" fmla="val 128388"/>
              <a:gd name="adj2" fmla="val 50000"/>
            </a:avLst>
          </a:prstGeom>
          <a:noFill/>
          <a:ln w="9525">
            <a:solidFill>
              <a:srgbClr val="FF0000"/>
            </a:solidFill>
            <a:round/>
            <a:headEnd/>
            <a:tailEnd/>
          </a:ln>
        </p:spPr>
        <p:txBody>
          <a:bodyPr wrap="none" anchor="ct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24" name="AutoShape 62"/>
          <p:cNvSpPr>
            <a:spLocks/>
          </p:cNvSpPr>
          <p:nvPr/>
        </p:nvSpPr>
        <p:spPr bwMode="auto">
          <a:xfrm rot="5400000">
            <a:off x="742950" y="4652015"/>
            <a:ext cx="288925" cy="863600"/>
          </a:xfrm>
          <a:prstGeom prst="leftBrace">
            <a:avLst>
              <a:gd name="adj1" fmla="val 24908"/>
              <a:gd name="adj2" fmla="val 50000"/>
            </a:avLst>
          </a:prstGeom>
          <a:noFill/>
          <a:ln w="9525">
            <a:solidFill>
              <a:schemeClr val="bg2"/>
            </a:solidFill>
            <a:round/>
            <a:headEnd/>
            <a:tailEnd/>
          </a:ln>
        </p:spPr>
        <p:txBody>
          <a:bodyPr rot="10800000" vert="eaVert" wrap="none" anchor="ctr"/>
          <a:lstStyle/>
          <a:p>
            <a:pPr algn="ctr" defTabSz="914400" eaLnBrk="0" fontAlgn="base" hangingPunct="0">
              <a:spcBef>
                <a:spcPct val="0"/>
              </a:spcBef>
              <a:spcAft>
                <a:spcPct val="0"/>
              </a:spcAft>
            </a:pPr>
            <a:endParaRPr lang="de-DE" sz="2000">
              <a:solidFill>
                <a:srgbClr val="808080"/>
              </a:solidFill>
              <a:latin typeface="Arial" pitchFamily="34" charset="0"/>
            </a:endParaRPr>
          </a:p>
        </p:txBody>
      </p:sp>
      <p:sp>
        <p:nvSpPr>
          <p:cNvPr id="9225" name="AutoShape 63"/>
          <p:cNvSpPr>
            <a:spLocks/>
          </p:cNvSpPr>
          <p:nvPr/>
        </p:nvSpPr>
        <p:spPr bwMode="auto">
          <a:xfrm rot="5400000">
            <a:off x="4944269" y="3244191"/>
            <a:ext cx="288925" cy="1728787"/>
          </a:xfrm>
          <a:prstGeom prst="leftBrace">
            <a:avLst>
              <a:gd name="adj1" fmla="val 49863"/>
              <a:gd name="adj2" fmla="val 50000"/>
            </a:avLst>
          </a:prstGeom>
          <a:noFill/>
          <a:ln w="9525">
            <a:solidFill>
              <a:schemeClr val="accent2"/>
            </a:solidFill>
            <a:round/>
            <a:headEnd/>
            <a:tailEnd/>
          </a:ln>
        </p:spPr>
        <p:txBody>
          <a:bodyPr wrap="none" anchor="ct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26" name="Text Box 64"/>
          <p:cNvSpPr txBox="1">
            <a:spLocks noChangeArrowheads="1"/>
          </p:cNvSpPr>
          <p:nvPr/>
        </p:nvSpPr>
        <p:spPr bwMode="auto">
          <a:xfrm>
            <a:off x="4257275" y="3639620"/>
            <a:ext cx="1516762" cy="338554"/>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de-DE" sz="1600" b="1" dirty="0" smtClean="0">
                <a:solidFill>
                  <a:srgbClr val="3333FF"/>
                </a:solidFill>
                <a:latin typeface="Arial" pitchFamily="34" charset="0"/>
              </a:rPr>
              <a:t>Clouds &amp; Fog</a:t>
            </a:r>
            <a:endParaRPr lang="en-US" sz="1600" b="1" dirty="0">
              <a:solidFill>
                <a:srgbClr val="3333FF"/>
              </a:solidFill>
              <a:latin typeface="Arial" pitchFamily="34" charset="0"/>
              <a:cs typeface="Arial" charset="0"/>
            </a:endParaRPr>
          </a:p>
        </p:txBody>
      </p:sp>
      <p:sp>
        <p:nvSpPr>
          <p:cNvPr id="9227" name="Text Box 65"/>
          <p:cNvSpPr txBox="1">
            <a:spLocks noChangeArrowheads="1"/>
          </p:cNvSpPr>
          <p:nvPr/>
        </p:nvSpPr>
        <p:spPr bwMode="auto">
          <a:xfrm>
            <a:off x="346075" y="4347215"/>
            <a:ext cx="1154113" cy="581025"/>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de-DE" sz="1600" dirty="0">
                <a:solidFill>
                  <a:srgbClr val="808080"/>
                </a:solidFill>
                <a:latin typeface="Arial" pitchFamily="34" charset="0"/>
              </a:rPr>
              <a:t>Gas </a:t>
            </a:r>
            <a:br>
              <a:rPr lang="de-DE" sz="1600" dirty="0">
                <a:solidFill>
                  <a:srgbClr val="808080"/>
                </a:solidFill>
                <a:latin typeface="Arial" pitchFamily="34" charset="0"/>
              </a:rPr>
            </a:br>
            <a:r>
              <a:rPr lang="de-DE" sz="1600" dirty="0">
                <a:solidFill>
                  <a:srgbClr val="808080"/>
                </a:solidFill>
                <a:latin typeface="Arial" pitchFamily="34" charset="0"/>
              </a:rPr>
              <a:t>Molecules </a:t>
            </a:r>
            <a:endParaRPr lang="en-US" sz="1600" dirty="0">
              <a:solidFill>
                <a:srgbClr val="808080"/>
              </a:solidFill>
              <a:latin typeface="Arial" pitchFamily="34" charset="0"/>
              <a:cs typeface="Arial" charset="0"/>
            </a:endParaRPr>
          </a:p>
        </p:txBody>
      </p:sp>
      <p:sp>
        <p:nvSpPr>
          <p:cNvPr id="9228" name="Text Box 66"/>
          <p:cNvSpPr txBox="1">
            <a:spLocks noChangeArrowheads="1"/>
          </p:cNvSpPr>
          <p:nvPr/>
        </p:nvSpPr>
        <p:spPr bwMode="auto">
          <a:xfrm>
            <a:off x="3185384" y="3870965"/>
            <a:ext cx="947695" cy="338554"/>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de-DE" sz="1600" b="1" dirty="0" smtClean="0">
                <a:solidFill>
                  <a:srgbClr val="FF0000"/>
                </a:solidFill>
                <a:latin typeface="Arial" pitchFamily="34" charset="0"/>
              </a:rPr>
              <a:t>Aerosol</a:t>
            </a:r>
            <a:endParaRPr lang="en-US" sz="1600" b="1" dirty="0">
              <a:solidFill>
                <a:srgbClr val="FF0000"/>
              </a:solidFill>
              <a:latin typeface="Arial" pitchFamily="34" charset="0"/>
              <a:cs typeface="Arial" charset="0"/>
            </a:endParaRPr>
          </a:p>
        </p:txBody>
      </p:sp>
      <p:sp>
        <p:nvSpPr>
          <p:cNvPr id="9229" name="AutoShape 67"/>
          <p:cNvSpPr>
            <a:spLocks/>
          </p:cNvSpPr>
          <p:nvPr/>
        </p:nvSpPr>
        <p:spPr bwMode="auto">
          <a:xfrm rot="5400000">
            <a:off x="7203695" y="3000213"/>
            <a:ext cx="306898" cy="2782639"/>
          </a:xfrm>
          <a:prstGeom prst="leftBrace">
            <a:avLst>
              <a:gd name="adj1" fmla="val 49863"/>
              <a:gd name="adj2" fmla="val 50000"/>
            </a:avLst>
          </a:prstGeom>
          <a:noFill/>
          <a:ln w="9525">
            <a:solidFill>
              <a:schemeClr val="accent2"/>
            </a:solidFill>
            <a:round/>
            <a:headEnd/>
            <a:tailEnd/>
          </a:ln>
        </p:spPr>
        <p:txBody>
          <a:bodyPr wrap="none" anchor="ctr"/>
          <a:lstStyle/>
          <a:p>
            <a:pPr defTabSz="914400" eaLnBrk="0" fontAlgn="base" hangingPunct="0">
              <a:spcBef>
                <a:spcPct val="0"/>
              </a:spcBef>
              <a:spcAft>
                <a:spcPct val="0"/>
              </a:spcAft>
            </a:pPr>
            <a:endParaRPr lang="en-US" sz="2000">
              <a:solidFill>
                <a:srgbClr val="000000"/>
              </a:solidFill>
              <a:latin typeface="Arial" pitchFamily="34" charset="0"/>
            </a:endParaRPr>
          </a:p>
        </p:txBody>
      </p:sp>
      <p:sp>
        <p:nvSpPr>
          <p:cNvPr id="9230" name="Text Box 68"/>
          <p:cNvSpPr txBox="1">
            <a:spLocks noChangeArrowheads="1"/>
          </p:cNvSpPr>
          <p:nvPr/>
        </p:nvSpPr>
        <p:spPr bwMode="auto">
          <a:xfrm>
            <a:off x="6024680" y="3617952"/>
            <a:ext cx="2669192" cy="584775"/>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de-DE" sz="1600" b="1" dirty="0" smtClean="0">
                <a:solidFill>
                  <a:srgbClr val="3333FF"/>
                </a:solidFill>
                <a:latin typeface="Arial" pitchFamily="34" charset="0"/>
              </a:rPr>
              <a:t>Precipitation </a:t>
            </a:r>
            <a:br>
              <a:rPr lang="de-DE" sz="1600" b="1" dirty="0" smtClean="0">
                <a:solidFill>
                  <a:srgbClr val="3333FF"/>
                </a:solidFill>
                <a:latin typeface="Arial" pitchFamily="34" charset="0"/>
              </a:rPr>
            </a:br>
            <a:r>
              <a:rPr lang="de-DE" sz="1600" dirty="0" smtClean="0">
                <a:solidFill>
                  <a:srgbClr val="3333FF"/>
                </a:solidFill>
                <a:latin typeface="Arial" pitchFamily="34" charset="0"/>
              </a:rPr>
              <a:t>(Rain, Snow, Graupel, Hail)</a:t>
            </a:r>
            <a:endParaRPr lang="en-US" sz="1600" dirty="0">
              <a:solidFill>
                <a:srgbClr val="3333FF"/>
              </a:solidFill>
              <a:latin typeface="Arial" pitchFamily="34" charset="0"/>
              <a:cs typeface="Arial" charset="0"/>
            </a:endParaRPr>
          </a:p>
        </p:txBody>
      </p:sp>
      <p:pic>
        <p:nvPicPr>
          <p:cNvPr id="9231" name="Picture 69"/>
          <p:cNvPicPr>
            <a:picLocks noChangeAspect="1" noChangeArrowheads="1"/>
          </p:cNvPicPr>
          <p:nvPr/>
        </p:nvPicPr>
        <p:blipFill>
          <a:blip r:embed="rId3" cstate="print"/>
          <a:srcRect/>
          <a:stretch>
            <a:fillRect/>
          </a:stretch>
        </p:blipFill>
        <p:spPr bwMode="auto">
          <a:xfrm>
            <a:off x="-36513" y="5445125"/>
            <a:ext cx="9180513" cy="684213"/>
          </a:xfrm>
          <a:prstGeom prst="rect">
            <a:avLst/>
          </a:prstGeom>
          <a:noFill/>
          <a:ln w="9525">
            <a:noFill/>
            <a:miter lim="800000"/>
            <a:headEnd/>
            <a:tailEnd/>
          </a:ln>
        </p:spPr>
      </p:pic>
      <p:sp>
        <p:nvSpPr>
          <p:cNvPr id="9234" name="AutoShape 72"/>
          <p:cNvSpPr>
            <a:spLocks/>
          </p:cNvSpPr>
          <p:nvPr/>
        </p:nvSpPr>
        <p:spPr bwMode="auto">
          <a:xfrm rot="5400000">
            <a:off x="2582862" y="4644078"/>
            <a:ext cx="288925" cy="863600"/>
          </a:xfrm>
          <a:prstGeom prst="leftBrace">
            <a:avLst>
              <a:gd name="adj1" fmla="val 24908"/>
              <a:gd name="adj2" fmla="val 50000"/>
            </a:avLst>
          </a:prstGeom>
          <a:noFill/>
          <a:ln w="9525">
            <a:solidFill>
              <a:schemeClr val="accent5">
                <a:lumMod val="50000"/>
              </a:schemeClr>
            </a:solidFill>
            <a:round/>
            <a:headEnd/>
            <a:tailEnd/>
          </a:ln>
        </p:spPr>
        <p:txBody>
          <a:bodyPr wrap="none" anchor="ctr"/>
          <a:lstStyle/>
          <a:p>
            <a:pPr defTabSz="914400" eaLnBrk="0" fontAlgn="base" hangingPunct="0">
              <a:spcBef>
                <a:spcPct val="0"/>
              </a:spcBef>
              <a:spcAft>
                <a:spcPct val="0"/>
              </a:spcAft>
            </a:pPr>
            <a:endParaRPr lang="en-US" sz="2000">
              <a:solidFill>
                <a:srgbClr val="009900"/>
              </a:solidFill>
              <a:latin typeface="Arial" pitchFamily="34" charset="0"/>
            </a:endParaRPr>
          </a:p>
        </p:txBody>
      </p:sp>
      <p:sp>
        <p:nvSpPr>
          <p:cNvPr id="9235" name="Text Box 73"/>
          <p:cNvSpPr txBox="1">
            <a:spLocks noChangeArrowheads="1"/>
          </p:cNvSpPr>
          <p:nvPr/>
        </p:nvSpPr>
        <p:spPr bwMode="auto">
          <a:xfrm>
            <a:off x="2299895" y="4571052"/>
            <a:ext cx="921535" cy="338554"/>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de-DE" sz="1600" b="1" dirty="0">
                <a:solidFill>
                  <a:srgbClr val="009900"/>
                </a:solidFill>
                <a:latin typeface="Arial" pitchFamily="34" charset="0"/>
              </a:rPr>
              <a:t>Viruses</a:t>
            </a:r>
            <a:endParaRPr lang="en-US" sz="1600" b="1" dirty="0">
              <a:solidFill>
                <a:srgbClr val="009900"/>
              </a:solidFill>
              <a:latin typeface="Arial" pitchFamily="34" charset="0"/>
            </a:endParaRPr>
          </a:p>
        </p:txBody>
      </p:sp>
      <p:sp>
        <p:nvSpPr>
          <p:cNvPr id="9236" name="AutoShape 74"/>
          <p:cNvSpPr>
            <a:spLocks/>
          </p:cNvSpPr>
          <p:nvPr/>
        </p:nvSpPr>
        <p:spPr bwMode="auto">
          <a:xfrm rot="5400000">
            <a:off x="3506787" y="4644078"/>
            <a:ext cx="288925" cy="863600"/>
          </a:xfrm>
          <a:prstGeom prst="leftBrace">
            <a:avLst>
              <a:gd name="adj1" fmla="val 24908"/>
              <a:gd name="adj2" fmla="val 50000"/>
            </a:avLst>
          </a:prstGeom>
          <a:noFill/>
          <a:ln w="9525">
            <a:solidFill>
              <a:schemeClr val="accent5">
                <a:lumMod val="50000"/>
              </a:schemeClr>
            </a:solidFill>
            <a:round/>
            <a:headEnd/>
            <a:tailEnd/>
          </a:ln>
        </p:spPr>
        <p:txBody>
          <a:bodyPr wrap="none" anchor="ctr"/>
          <a:lstStyle/>
          <a:p>
            <a:pPr defTabSz="914400" eaLnBrk="0" fontAlgn="base" hangingPunct="0">
              <a:spcBef>
                <a:spcPct val="0"/>
              </a:spcBef>
              <a:spcAft>
                <a:spcPct val="0"/>
              </a:spcAft>
            </a:pPr>
            <a:endParaRPr lang="en-US" sz="2000">
              <a:solidFill>
                <a:srgbClr val="009900"/>
              </a:solidFill>
              <a:latin typeface="Arial" pitchFamily="34" charset="0"/>
            </a:endParaRPr>
          </a:p>
        </p:txBody>
      </p:sp>
      <p:sp>
        <p:nvSpPr>
          <p:cNvPr id="9237" name="Text Box 75"/>
          <p:cNvSpPr txBox="1">
            <a:spLocks noChangeArrowheads="1"/>
          </p:cNvSpPr>
          <p:nvPr/>
        </p:nvSpPr>
        <p:spPr bwMode="auto">
          <a:xfrm>
            <a:off x="3143840" y="4571052"/>
            <a:ext cx="994183" cy="338554"/>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de-DE" sz="1600" b="1" dirty="0">
                <a:solidFill>
                  <a:srgbClr val="009900"/>
                </a:solidFill>
                <a:latin typeface="Arial" pitchFamily="34" charset="0"/>
              </a:rPr>
              <a:t>Bacteria</a:t>
            </a:r>
            <a:endParaRPr lang="en-US" sz="1600" b="1" dirty="0">
              <a:solidFill>
                <a:srgbClr val="009900"/>
              </a:solidFill>
              <a:latin typeface="Arial" pitchFamily="34" charset="0"/>
            </a:endParaRPr>
          </a:p>
        </p:txBody>
      </p:sp>
      <p:sp>
        <p:nvSpPr>
          <p:cNvPr id="9238" name="AutoShape 76"/>
          <p:cNvSpPr>
            <a:spLocks/>
          </p:cNvSpPr>
          <p:nvPr/>
        </p:nvSpPr>
        <p:spPr bwMode="auto">
          <a:xfrm rot="5400000">
            <a:off x="4430712" y="4644078"/>
            <a:ext cx="288925" cy="863600"/>
          </a:xfrm>
          <a:prstGeom prst="leftBrace">
            <a:avLst>
              <a:gd name="adj1" fmla="val 24908"/>
              <a:gd name="adj2" fmla="val 50000"/>
            </a:avLst>
          </a:prstGeom>
          <a:noFill/>
          <a:ln w="9525">
            <a:solidFill>
              <a:schemeClr val="accent5">
                <a:lumMod val="50000"/>
              </a:schemeClr>
            </a:solidFill>
            <a:round/>
            <a:headEnd/>
            <a:tailEnd/>
          </a:ln>
        </p:spPr>
        <p:txBody>
          <a:bodyPr wrap="none" anchor="ctr"/>
          <a:lstStyle/>
          <a:p>
            <a:pPr defTabSz="914400" eaLnBrk="0" fontAlgn="base" hangingPunct="0">
              <a:spcBef>
                <a:spcPct val="0"/>
              </a:spcBef>
              <a:spcAft>
                <a:spcPct val="0"/>
              </a:spcAft>
            </a:pPr>
            <a:endParaRPr lang="en-US" sz="2000">
              <a:solidFill>
                <a:srgbClr val="009900"/>
              </a:solidFill>
              <a:latin typeface="Arial" pitchFamily="34" charset="0"/>
            </a:endParaRPr>
          </a:p>
        </p:txBody>
      </p:sp>
      <p:sp>
        <p:nvSpPr>
          <p:cNvPr id="9239" name="Text Box 77"/>
          <p:cNvSpPr txBox="1">
            <a:spLocks noChangeArrowheads="1"/>
          </p:cNvSpPr>
          <p:nvPr/>
        </p:nvSpPr>
        <p:spPr bwMode="auto">
          <a:xfrm>
            <a:off x="4173098" y="4571052"/>
            <a:ext cx="878767" cy="338554"/>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de-DE" sz="1600" b="1" dirty="0">
                <a:solidFill>
                  <a:srgbClr val="009900"/>
                </a:solidFill>
                <a:latin typeface="Arial" pitchFamily="34" charset="0"/>
              </a:rPr>
              <a:t>Spores</a:t>
            </a:r>
            <a:endParaRPr lang="en-US" sz="1600" b="1" dirty="0">
              <a:solidFill>
                <a:srgbClr val="009900"/>
              </a:solidFill>
              <a:latin typeface="Arial" pitchFamily="34" charset="0"/>
            </a:endParaRPr>
          </a:p>
        </p:txBody>
      </p:sp>
      <p:sp>
        <p:nvSpPr>
          <p:cNvPr id="9240" name="AutoShape 78"/>
          <p:cNvSpPr>
            <a:spLocks/>
          </p:cNvSpPr>
          <p:nvPr/>
        </p:nvSpPr>
        <p:spPr bwMode="auto">
          <a:xfrm rot="5400000">
            <a:off x="5326062" y="4644078"/>
            <a:ext cx="288925" cy="863600"/>
          </a:xfrm>
          <a:prstGeom prst="leftBrace">
            <a:avLst>
              <a:gd name="adj1" fmla="val 24908"/>
              <a:gd name="adj2" fmla="val 50000"/>
            </a:avLst>
          </a:prstGeom>
          <a:noFill/>
          <a:ln w="9525">
            <a:solidFill>
              <a:schemeClr val="accent5">
                <a:lumMod val="50000"/>
              </a:schemeClr>
            </a:solidFill>
            <a:round/>
            <a:headEnd/>
            <a:tailEnd/>
          </a:ln>
        </p:spPr>
        <p:txBody>
          <a:bodyPr wrap="none" anchor="ctr"/>
          <a:lstStyle/>
          <a:p>
            <a:pPr defTabSz="914400" eaLnBrk="0" fontAlgn="base" hangingPunct="0">
              <a:spcBef>
                <a:spcPct val="0"/>
              </a:spcBef>
              <a:spcAft>
                <a:spcPct val="0"/>
              </a:spcAft>
            </a:pPr>
            <a:endParaRPr lang="en-US" sz="2000">
              <a:solidFill>
                <a:srgbClr val="009900"/>
              </a:solidFill>
              <a:latin typeface="Arial" pitchFamily="34" charset="0"/>
            </a:endParaRPr>
          </a:p>
        </p:txBody>
      </p:sp>
      <p:sp>
        <p:nvSpPr>
          <p:cNvPr id="9241" name="Text Box 79"/>
          <p:cNvSpPr txBox="1">
            <a:spLocks noChangeArrowheads="1"/>
          </p:cNvSpPr>
          <p:nvPr/>
        </p:nvSpPr>
        <p:spPr bwMode="auto">
          <a:xfrm>
            <a:off x="5108516" y="4571052"/>
            <a:ext cx="800220" cy="338554"/>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de-DE" sz="1600" b="1" dirty="0">
                <a:solidFill>
                  <a:srgbClr val="009900"/>
                </a:solidFill>
                <a:latin typeface="Arial" pitchFamily="34" charset="0"/>
              </a:rPr>
              <a:t>Pollen</a:t>
            </a:r>
            <a:endParaRPr lang="en-US" sz="1600" b="1" dirty="0">
              <a:solidFill>
                <a:srgbClr val="009900"/>
              </a:solidFill>
              <a:latin typeface="Arial" pitchFamily="34" charset="0"/>
            </a:endParaRPr>
          </a:p>
        </p:txBody>
      </p:sp>
      <p:sp>
        <p:nvSpPr>
          <p:cNvPr id="9242" name="AutoShape 80"/>
          <p:cNvSpPr>
            <a:spLocks/>
          </p:cNvSpPr>
          <p:nvPr/>
        </p:nvSpPr>
        <p:spPr bwMode="auto">
          <a:xfrm rot="5400000">
            <a:off x="1682750" y="4644078"/>
            <a:ext cx="288925" cy="863600"/>
          </a:xfrm>
          <a:prstGeom prst="leftBrace">
            <a:avLst>
              <a:gd name="adj1" fmla="val 24908"/>
              <a:gd name="adj2" fmla="val 50000"/>
            </a:avLst>
          </a:prstGeom>
          <a:noFill/>
          <a:ln w="9525">
            <a:solidFill>
              <a:schemeClr val="accent5">
                <a:lumMod val="50000"/>
              </a:schemeClr>
            </a:solidFill>
            <a:round/>
            <a:headEnd/>
            <a:tailEnd/>
          </a:ln>
        </p:spPr>
        <p:txBody>
          <a:bodyPr wrap="none" anchor="ctr"/>
          <a:lstStyle/>
          <a:p>
            <a:pPr defTabSz="914400" eaLnBrk="0" fontAlgn="base" hangingPunct="0">
              <a:spcBef>
                <a:spcPct val="0"/>
              </a:spcBef>
              <a:spcAft>
                <a:spcPct val="0"/>
              </a:spcAft>
            </a:pPr>
            <a:endParaRPr lang="en-US" sz="2000">
              <a:solidFill>
                <a:srgbClr val="009900"/>
              </a:solidFill>
              <a:latin typeface="Arial" pitchFamily="34" charset="0"/>
            </a:endParaRPr>
          </a:p>
        </p:txBody>
      </p:sp>
      <p:sp>
        <p:nvSpPr>
          <p:cNvPr id="9243" name="Text Box 81"/>
          <p:cNvSpPr txBox="1">
            <a:spLocks noChangeArrowheads="1"/>
          </p:cNvSpPr>
          <p:nvPr/>
        </p:nvSpPr>
        <p:spPr bwMode="auto">
          <a:xfrm>
            <a:off x="1358642" y="4571052"/>
            <a:ext cx="1005404" cy="338554"/>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de-DE" sz="1600" b="1" dirty="0">
                <a:solidFill>
                  <a:srgbClr val="009900"/>
                </a:solidFill>
                <a:latin typeface="Arial" pitchFamily="34" charset="0"/>
              </a:rPr>
              <a:t>Proteins</a:t>
            </a:r>
            <a:endParaRPr lang="en-US" sz="1600" b="1" dirty="0">
              <a:solidFill>
                <a:srgbClr val="009900"/>
              </a:solidFill>
              <a:latin typeface="Arial" pitchFamily="34" charset="0"/>
            </a:endParaRPr>
          </a:p>
        </p:txBody>
      </p:sp>
      <p:sp>
        <p:nvSpPr>
          <p:cNvPr id="9244" name="Text Box 82"/>
          <p:cNvSpPr txBox="1">
            <a:spLocks noChangeArrowheads="1"/>
          </p:cNvSpPr>
          <p:nvPr/>
        </p:nvSpPr>
        <p:spPr bwMode="auto">
          <a:xfrm>
            <a:off x="8243888" y="6092825"/>
            <a:ext cx="738187"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a:solidFill>
                  <a:srgbClr val="3333FF"/>
                </a:solidFill>
                <a:latin typeface="Arial" pitchFamily="34" charset="0"/>
              </a:rPr>
              <a:t>10 cm</a:t>
            </a:r>
            <a:endParaRPr lang="en-US" sz="1600">
              <a:solidFill>
                <a:srgbClr val="3333FF"/>
              </a:solidFill>
              <a:latin typeface="Arial" pitchFamily="34" charset="0"/>
              <a:cs typeface="Arial" charset="0"/>
            </a:endParaRPr>
          </a:p>
        </p:txBody>
      </p:sp>
      <p:sp>
        <p:nvSpPr>
          <p:cNvPr id="9245" name="Text Box 83"/>
          <p:cNvSpPr txBox="1">
            <a:spLocks noChangeArrowheads="1"/>
          </p:cNvSpPr>
          <p:nvPr/>
        </p:nvSpPr>
        <p:spPr bwMode="auto">
          <a:xfrm>
            <a:off x="1039813" y="6092825"/>
            <a:ext cx="658812"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b="1">
                <a:solidFill>
                  <a:srgbClr val="FF0000"/>
                </a:solidFill>
                <a:latin typeface="Arial" pitchFamily="34" charset="0"/>
              </a:rPr>
              <a:t>1 </a:t>
            </a:r>
            <a:r>
              <a:rPr lang="en-US" sz="1600" b="1">
                <a:solidFill>
                  <a:srgbClr val="FF0000"/>
                </a:solidFill>
                <a:latin typeface="Arial" pitchFamily="34" charset="0"/>
                <a:cs typeface="Arial" charset="0"/>
              </a:rPr>
              <a:t>nm</a:t>
            </a:r>
          </a:p>
        </p:txBody>
      </p:sp>
      <p:sp>
        <p:nvSpPr>
          <p:cNvPr id="9246" name="Text Box 84"/>
          <p:cNvSpPr txBox="1">
            <a:spLocks noChangeArrowheads="1"/>
          </p:cNvSpPr>
          <p:nvPr/>
        </p:nvSpPr>
        <p:spPr bwMode="auto">
          <a:xfrm>
            <a:off x="1895475" y="6092825"/>
            <a:ext cx="749300"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a:solidFill>
                  <a:srgbClr val="FF0000"/>
                </a:solidFill>
                <a:latin typeface="Arial" pitchFamily="34" charset="0"/>
              </a:rPr>
              <a:t>10 </a:t>
            </a:r>
            <a:r>
              <a:rPr lang="en-US" sz="1600">
                <a:solidFill>
                  <a:srgbClr val="FF0000"/>
                </a:solidFill>
                <a:latin typeface="Arial" pitchFamily="34" charset="0"/>
                <a:cs typeface="Arial" charset="0"/>
              </a:rPr>
              <a:t>nm</a:t>
            </a:r>
          </a:p>
        </p:txBody>
      </p:sp>
      <p:sp>
        <p:nvSpPr>
          <p:cNvPr id="9247" name="Text Box 85"/>
          <p:cNvSpPr txBox="1">
            <a:spLocks noChangeArrowheads="1"/>
          </p:cNvSpPr>
          <p:nvPr/>
        </p:nvSpPr>
        <p:spPr bwMode="auto">
          <a:xfrm>
            <a:off x="2773363" y="6092825"/>
            <a:ext cx="862012"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a:solidFill>
                  <a:srgbClr val="FF0000"/>
                </a:solidFill>
                <a:latin typeface="Arial" pitchFamily="34" charset="0"/>
              </a:rPr>
              <a:t>100 </a:t>
            </a:r>
            <a:r>
              <a:rPr lang="en-US" sz="1600">
                <a:solidFill>
                  <a:srgbClr val="FF0000"/>
                </a:solidFill>
                <a:latin typeface="Arial" pitchFamily="34" charset="0"/>
                <a:cs typeface="Arial" charset="0"/>
              </a:rPr>
              <a:t>nm</a:t>
            </a:r>
          </a:p>
        </p:txBody>
      </p:sp>
      <p:sp>
        <p:nvSpPr>
          <p:cNvPr id="9248" name="Text Box 86"/>
          <p:cNvSpPr txBox="1">
            <a:spLocks noChangeArrowheads="1"/>
          </p:cNvSpPr>
          <p:nvPr/>
        </p:nvSpPr>
        <p:spPr bwMode="auto">
          <a:xfrm>
            <a:off x="3779838" y="6089650"/>
            <a:ext cx="652462"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b="1">
                <a:solidFill>
                  <a:srgbClr val="FF0000"/>
                </a:solidFill>
                <a:latin typeface="Arial" pitchFamily="34" charset="0"/>
              </a:rPr>
              <a:t>1 </a:t>
            </a:r>
            <a:r>
              <a:rPr lang="en-US" sz="1600" b="1">
                <a:solidFill>
                  <a:srgbClr val="FF0000"/>
                </a:solidFill>
                <a:latin typeface="Arial" pitchFamily="34" charset="0"/>
                <a:cs typeface="Arial" charset="0"/>
                <a:sym typeface="Symbol" pitchFamily="18" charset="2"/>
              </a:rPr>
              <a:t></a:t>
            </a:r>
            <a:r>
              <a:rPr lang="en-US" sz="1600" b="1">
                <a:solidFill>
                  <a:srgbClr val="FF0000"/>
                </a:solidFill>
                <a:latin typeface="Arial" pitchFamily="34" charset="0"/>
                <a:cs typeface="Arial" charset="0"/>
              </a:rPr>
              <a:t>m</a:t>
            </a:r>
          </a:p>
        </p:txBody>
      </p:sp>
      <p:sp>
        <p:nvSpPr>
          <p:cNvPr id="9249" name="Text Box 87"/>
          <p:cNvSpPr txBox="1">
            <a:spLocks noChangeArrowheads="1"/>
          </p:cNvSpPr>
          <p:nvPr/>
        </p:nvSpPr>
        <p:spPr bwMode="auto">
          <a:xfrm>
            <a:off x="4610100" y="6080125"/>
            <a:ext cx="754063"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a:solidFill>
                  <a:srgbClr val="FF0000"/>
                </a:solidFill>
                <a:latin typeface="Arial" pitchFamily="34" charset="0"/>
              </a:rPr>
              <a:t>10 </a:t>
            </a:r>
            <a:r>
              <a:rPr lang="en-US" sz="1600">
                <a:solidFill>
                  <a:srgbClr val="FF0000"/>
                </a:solidFill>
                <a:latin typeface="Arial" pitchFamily="34" charset="0"/>
                <a:cs typeface="Arial" charset="0"/>
                <a:sym typeface="Symbol" pitchFamily="18" charset="2"/>
              </a:rPr>
              <a:t></a:t>
            </a:r>
            <a:r>
              <a:rPr lang="en-US" sz="1600">
                <a:solidFill>
                  <a:srgbClr val="FF0000"/>
                </a:solidFill>
                <a:latin typeface="Arial" pitchFamily="34" charset="0"/>
                <a:cs typeface="Arial" charset="0"/>
              </a:rPr>
              <a:t>m</a:t>
            </a:r>
          </a:p>
        </p:txBody>
      </p:sp>
      <p:sp>
        <p:nvSpPr>
          <p:cNvPr id="9250" name="Text Box 88"/>
          <p:cNvSpPr txBox="1">
            <a:spLocks noChangeArrowheads="1"/>
          </p:cNvSpPr>
          <p:nvPr/>
        </p:nvSpPr>
        <p:spPr bwMode="auto">
          <a:xfrm>
            <a:off x="5483225" y="6080125"/>
            <a:ext cx="877888"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b="1">
                <a:solidFill>
                  <a:srgbClr val="FF0000"/>
                </a:solidFill>
                <a:latin typeface="Arial" pitchFamily="34" charset="0"/>
              </a:rPr>
              <a:t>100 </a:t>
            </a:r>
            <a:r>
              <a:rPr lang="en-US" sz="1600" b="1">
                <a:solidFill>
                  <a:srgbClr val="FF0000"/>
                </a:solidFill>
                <a:latin typeface="Arial" pitchFamily="34" charset="0"/>
                <a:cs typeface="Arial" charset="0"/>
                <a:sym typeface="Symbol" pitchFamily="18" charset="2"/>
              </a:rPr>
              <a:t></a:t>
            </a:r>
            <a:r>
              <a:rPr lang="en-US" sz="1600" b="1">
                <a:solidFill>
                  <a:srgbClr val="FF0000"/>
                </a:solidFill>
                <a:latin typeface="Arial" pitchFamily="34" charset="0"/>
                <a:cs typeface="Arial" charset="0"/>
              </a:rPr>
              <a:t>m</a:t>
            </a:r>
          </a:p>
        </p:txBody>
      </p:sp>
      <p:sp>
        <p:nvSpPr>
          <p:cNvPr id="9252" name="Text Box 90"/>
          <p:cNvSpPr txBox="1">
            <a:spLocks noChangeArrowheads="1"/>
          </p:cNvSpPr>
          <p:nvPr/>
        </p:nvSpPr>
        <p:spPr bwMode="auto">
          <a:xfrm>
            <a:off x="4548188" y="6381750"/>
            <a:ext cx="1044575"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i="1">
                <a:solidFill>
                  <a:srgbClr val="FF0000"/>
                </a:solidFill>
                <a:latin typeface="Arial" pitchFamily="34" charset="0"/>
              </a:rPr>
              <a:t>- coarse -</a:t>
            </a:r>
            <a:endParaRPr lang="en-US" sz="1600" i="1">
              <a:solidFill>
                <a:srgbClr val="FF0000"/>
              </a:solidFill>
              <a:latin typeface="Arial" pitchFamily="34" charset="0"/>
              <a:cs typeface="Arial" charset="0"/>
            </a:endParaRPr>
          </a:p>
        </p:txBody>
      </p:sp>
      <p:sp>
        <p:nvSpPr>
          <p:cNvPr id="9253" name="Text Box 91"/>
          <p:cNvSpPr txBox="1">
            <a:spLocks noChangeArrowheads="1"/>
          </p:cNvSpPr>
          <p:nvPr/>
        </p:nvSpPr>
        <p:spPr bwMode="auto">
          <a:xfrm>
            <a:off x="3305175" y="6370638"/>
            <a:ext cx="762000"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i="1">
                <a:solidFill>
                  <a:srgbClr val="FF0000"/>
                </a:solidFill>
                <a:latin typeface="Arial" pitchFamily="34" charset="0"/>
              </a:rPr>
              <a:t>- fine -</a:t>
            </a:r>
            <a:endParaRPr lang="en-US" sz="1600" i="1">
              <a:solidFill>
                <a:srgbClr val="FF0000"/>
              </a:solidFill>
              <a:latin typeface="Arial" pitchFamily="34" charset="0"/>
              <a:cs typeface="Arial" charset="0"/>
            </a:endParaRPr>
          </a:p>
        </p:txBody>
      </p:sp>
      <p:sp>
        <p:nvSpPr>
          <p:cNvPr id="9254" name="Text Box 92"/>
          <p:cNvSpPr txBox="1">
            <a:spLocks noChangeArrowheads="1"/>
          </p:cNvSpPr>
          <p:nvPr/>
        </p:nvSpPr>
        <p:spPr bwMode="auto">
          <a:xfrm>
            <a:off x="1685925" y="6370638"/>
            <a:ext cx="1157288" cy="3365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i="1" dirty="0">
                <a:solidFill>
                  <a:srgbClr val="FF0000"/>
                </a:solidFill>
                <a:latin typeface="Arial" pitchFamily="34" charset="0"/>
              </a:rPr>
              <a:t>- ultrafine -</a:t>
            </a:r>
            <a:endParaRPr lang="en-US" sz="1600" i="1" dirty="0">
              <a:solidFill>
                <a:srgbClr val="FF0000"/>
              </a:solidFill>
              <a:latin typeface="Arial" pitchFamily="34" charset="0"/>
              <a:cs typeface="Arial" charset="0"/>
            </a:endParaRPr>
          </a:p>
        </p:txBody>
      </p:sp>
      <p:pic>
        <p:nvPicPr>
          <p:cNvPr id="9255" name="Picture 93" descr="frnpimage-ohne1"/>
          <p:cNvPicPr>
            <a:picLocks noChangeAspect="1" noChangeArrowheads="1"/>
          </p:cNvPicPr>
          <p:nvPr/>
        </p:nvPicPr>
        <p:blipFill>
          <a:blip r:embed="rId4" cstate="print"/>
          <a:srcRect/>
          <a:stretch>
            <a:fillRect/>
          </a:stretch>
        </p:blipFill>
        <p:spPr bwMode="auto">
          <a:xfrm>
            <a:off x="386394" y="1353063"/>
            <a:ext cx="1917728" cy="1913703"/>
          </a:xfrm>
          <a:prstGeom prst="rect">
            <a:avLst/>
          </a:prstGeom>
          <a:noFill/>
          <a:ln w="9525">
            <a:noFill/>
            <a:miter lim="800000"/>
            <a:headEnd/>
            <a:tailEnd/>
          </a:ln>
        </p:spPr>
      </p:pic>
      <p:sp>
        <p:nvSpPr>
          <p:cNvPr id="96" name="Text Box 65"/>
          <p:cNvSpPr txBox="1">
            <a:spLocks noChangeArrowheads="1"/>
          </p:cNvSpPr>
          <p:nvPr/>
        </p:nvSpPr>
        <p:spPr bwMode="auto">
          <a:xfrm>
            <a:off x="1345288" y="5237038"/>
            <a:ext cx="1907894" cy="338554"/>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de-DE" sz="1600" dirty="0" smtClean="0">
                <a:solidFill>
                  <a:srgbClr val="FF0000"/>
                </a:solidFill>
                <a:latin typeface="Arial" pitchFamily="34" charset="0"/>
              </a:rPr>
              <a:t>Sulfate, SOA, Soot</a:t>
            </a:r>
            <a:endParaRPr lang="en-US" sz="1600" dirty="0">
              <a:solidFill>
                <a:srgbClr val="FF0000"/>
              </a:solidFill>
              <a:latin typeface="Arial" pitchFamily="34" charset="0"/>
              <a:cs typeface="Arial" charset="0"/>
            </a:endParaRPr>
          </a:p>
        </p:txBody>
      </p:sp>
      <p:sp>
        <p:nvSpPr>
          <p:cNvPr id="97" name="Text Box 65"/>
          <p:cNvSpPr txBox="1">
            <a:spLocks noChangeArrowheads="1"/>
          </p:cNvSpPr>
          <p:nvPr/>
        </p:nvSpPr>
        <p:spPr bwMode="auto">
          <a:xfrm>
            <a:off x="3649544" y="5229200"/>
            <a:ext cx="2408032" cy="338554"/>
          </a:xfrm>
          <a:prstGeom prst="rect">
            <a:avLst/>
          </a:prstGeom>
          <a:noFill/>
          <a:ln w="9525">
            <a:noFill/>
            <a:miter lim="800000"/>
            <a:headEnd/>
            <a:tailEnd/>
          </a:ln>
        </p:spPr>
        <p:txBody>
          <a:bodyPr wrap="none">
            <a:spAutoFit/>
          </a:bodyPr>
          <a:lstStyle/>
          <a:p>
            <a:pPr algn="ctr" defTabSz="914400" eaLnBrk="0" fontAlgn="base" hangingPunct="0">
              <a:spcBef>
                <a:spcPct val="0"/>
              </a:spcBef>
              <a:spcAft>
                <a:spcPct val="0"/>
              </a:spcAft>
            </a:pPr>
            <a:r>
              <a:rPr lang="de-DE" sz="1600" dirty="0" smtClean="0">
                <a:solidFill>
                  <a:srgbClr val="FF0000"/>
                </a:solidFill>
                <a:latin typeface="Arial" pitchFamily="34" charset="0"/>
              </a:rPr>
              <a:t>Mineral Dust, Sea Spray</a:t>
            </a:r>
            <a:endParaRPr lang="en-US" sz="1600" dirty="0">
              <a:solidFill>
                <a:srgbClr val="FF0000"/>
              </a:solidFill>
              <a:latin typeface="Arial" pitchFamily="34" charset="0"/>
              <a:cs typeface="Arial" charset="0"/>
            </a:endParaRPr>
          </a:p>
        </p:txBody>
      </p:sp>
      <p:sp>
        <p:nvSpPr>
          <p:cNvPr id="98" name="Text Box 89"/>
          <p:cNvSpPr txBox="1">
            <a:spLocks noChangeArrowheads="1"/>
          </p:cNvSpPr>
          <p:nvPr/>
        </p:nvSpPr>
        <p:spPr bwMode="auto">
          <a:xfrm>
            <a:off x="179512" y="716576"/>
            <a:ext cx="2664296" cy="584775"/>
          </a:xfrm>
          <a:prstGeom prst="rect">
            <a:avLst/>
          </a:prstGeom>
          <a:noFill/>
          <a:ln w="9525">
            <a:noFill/>
            <a:miter lim="800000"/>
            <a:headEnd/>
            <a:tailEnd/>
          </a:ln>
        </p:spPr>
        <p:txBody>
          <a:bodyPr wrap="square">
            <a:spAutoFit/>
          </a:bodyPr>
          <a:lstStyle/>
          <a:p>
            <a:pPr defTabSz="914400" eaLnBrk="0" fontAlgn="base" hangingPunct="0">
              <a:spcBef>
                <a:spcPts val="600"/>
              </a:spcBef>
              <a:spcAft>
                <a:spcPct val="0"/>
              </a:spcAft>
            </a:pPr>
            <a:r>
              <a:rPr lang="de-DE" sz="1600" b="1" dirty="0" smtClean="0">
                <a:solidFill>
                  <a:srgbClr val="FF0000"/>
                </a:solidFill>
                <a:latin typeface="Arial" pitchFamily="34" charset="0"/>
              </a:rPr>
              <a:t>Aerosols</a:t>
            </a:r>
            <a:r>
              <a:rPr lang="de-DE" sz="1600" dirty="0" smtClean="0">
                <a:solidFill>
                  <a:srgbClr val="FF0000"/>
                </a:solidFill>
                <a:latin typeface="Arial" pitchFamily="34" charset="0"/>
              </a:rPr>
              <a:t>:</a:t>
            </a:r>
            <a:r>
              <a:rPr lang="de-DE" sz="1600" dirty="0" smtClean="0">
                <a:solidFill>
                  <a:srgbClr val="808080"/>
                </a:solidFill>
                <a:latin typeface="Arial" pitchFamily="34" charset="0"/>
              </a:rPr>
              <a:t> </a:t>
            </a:r>
            <a:r>
              <a:rPr lang="de-DE" sz="1600" dirty="0" smtClean="0">
                <a:solidFill>
                  <a:srgbClr val="000000"/>
                </a:solidFill>
                <a:latin typeface="Arial" pitchFamily="34" charset="0"/>
              </a:rPr>
              <a:t>solid &amp; liquid </a:t>
            </a:r>
            <a:br>
              <a:rPr lang="de-DE" sz="1600" dirty="0" smtClean="0">
                <a:solidFill>
                  <a:srgbClr val="000000"/>
                </a:solidFill>
                <a:latin typeface="Arial" pitchFamily="34" charset="0"/>
              </a:rPr>
            </a:br>
            <a:r>
              <a:rPr lang="de-DE" sz="1600" dirty="0" smtClean="0">
                <a:solidFill>
                  <a:srgbClr val="000000"/>
                </a:solidFill>
                <a:latin typeface="Arial" pitchFamily="34" charset="0"/>
              </a:rPr>
              <a:t>nano- &amp; micro-particles </a:t>
            </a:r>
            <a:endParaRPr lang="de-DE" sz="1600" b="1" dirty="0">
              <a:solidFill>
                <a:srgbClr val="000000"/>
              </a:solidFill>
              <a:latin typeface="Arial" pitchFamily="34" charset="0"/>
            </a:endParaRPr>
          </a:p>
        </p:txBody>
      </p:sp>
      <p:sp>
        <p:nvSpPr>
          <p:cNvPr id="99" name="Rectangle 98"/>
          <p:cNvSpPr/>
          <p:nvPr/>
        </p:nvSpPr>
        <p:spPr>
          <a:xfrm>
            <a:off x="5895131" y="703867"/>
            <a:ext cx="3162910" cy="607487"/>
          </a:xfrm>
          <a:prstGeom prst="rect">
            <a:avLst/>
          </a:prstGeom>
        </p:spPr>
        <p:txBody>
          <a:bodyPr wrap="square">
            <a:spAutoFit/>
          </a:bodyPr>
          <a:lstStyle/>
          <a:p>
            <a:pPr defTabSz="914400" eaLnBrk="0" fontAlgn="base" hangingPunct="0">
              <a:spcBef>
                <a:spcPts val="600"/>
              </a:spcBef>
              <a:spcAft>
                <a:spcPct val="0"/>
              </a:spcAft>
            </a:pPr>
            <a:r>
              <a:rPr lang="de-DE" sz="1600" b="1" dirty="0" smtClean="0">
                <a:solidFill>
                  <a:srgbClr val="009900"/>
                </a:solidFill>
                <a:latin typeface="Arial" pitchFamily="34" charset="0"/>
              </a:rPr>
              <a:t>Cells &amp; Organelles</a:t>
            </a:r>
            <a:r>
              <a:rPr lang="de-DE" sz="1600" dirty="0" smtClean="0">
                <a:solidFill>
                  <a:srgbClr val="009900"/>
                </a:solidFill>
                <a:latin typeface="Arial" pitchFamily="34" charset="0"/>
              </a:rPr>
              <a:t>:</a:t>
            </a:r>
            <a:r>
              <a:rPr lang="de-DE" sz="1600" b="1" dirty="0" smtClean="0">
                <a:solidFill>
                  <a:srgbClr val="009900"/>
                </a:solidFill>
                <a:latin typeface="Arial" pitchFamily="34" charset="0"/>
              </a:rPr>
              <a:t> </a:t>
            </a:r>
            <a:r>
              <a:rPr lang="de-DE" sz="1600" dirty="0" smtClean="0">
                <a:solidFill>
                  <a:srgbClr val="000000"/>
                </a:solidFill>
                <a:latin typeface="Arial" pitchFamily="34" charset="0"/>
              </a:rPr>
              <a:t>semi-solid &amp; liquid nano- &amp; micro-particles</a:t>
            </a:r>
            <a:endParaRPr lang="de-DE" sz="1600" b="1" dirty="0">
              <a:solidFill>
                <a:srgbClr val="339966"/>
              </a:solidFill>
              <a:latin typeface="Arial" pitchFamily="34" charset="0"/>
            </a:endParaRPr>
          </a:p>
        </p:txBody>
      </p:sp>
      <p:sp>
        <p:nvSpPr>
          <p:cNvPr id="101" name="Text Box 89"/>
          <p:cNvSpPr txBox="1">
            <a:spLocks noChangeArrowheads="1"/>
          </p:cNvSpPr>
          <p:nvPr/>
        </p:nvSpPr>
        <p:spPr bwMode="auto">
          <a:xfrm>
            <a:off x="2825899" y="698861"/>
            <a:ext cx="2952328" cy="584775"/>
          </a:xfrm>
          <a:prstGeom prst="rect">
            <a:avLst/>
          </a:prstGeom>
          <a:noFill/>
          <a:ln w="9525">
            <a:noFill/>
            <a:miter lim="800000"/>
            <a:headEnd/>
            <a:tailEnd/>
          </a:ln>
        </p:spPr>
        <p:txBody>
          <a:bodyPr wrap="square">
            <a:spAutoFit/>
          </a:bodyPr>
          <a:lstStyle/>
          <a:p>
            <a:pPr defTabSz="914400" eaLnBrk="0" fontAlgn="base" hangingPunct="0">
              <a:spcBef>
                <a:spcPts val="600"/>
              </a:spcBef>
              <a:spcAft>
                <a:spcPct val="0"/>
              </a:spcAft>
            </a:pPr>
            <a:r>
              <a:rPr lang="de-DE" sz="1600" b="1" dirty="0" smtClean="0">
                <a:solidFill>
                  <a:srgbClr val="3333FF"/>
                </a:solidFill>
                <a:latin typeface="Arial" pitchFamily="34" charset="0"/>
              </a:rPr>
              <a:t>Clouds, Fog &amp; Precipitation</a:t>
            </a:r>
            <a:r>
              <a:rPr lang="de-DE" sz="1600" dirty="0" smtClean="0">
                <a:solidFill>
                  <a:srgbClr val="3333FF"/>
                </a:solidFill>
                <a:latin typeface="Arial" pitchFamily="34" charset="0"/>
              </a:rPr>
              <a:t>:</a:t>
            </a:r>
            <a:r>
              <a:rPr lang="de-DE" sz="1600" dirty="0" smtClean="0">
                <a:solidFill>
                  <a:srgbClr val="808080"/>
                </a:solidFill>
                <a:latin typeface="Arial" pitchFamily="34" charset="0"/>
              </a:rPr>
              <a:t> </a:t>
            </a:r>
            <a:br>
              <a:rPr lang="de-DE" sz="1600" dirty="0" smtClean="0">
                <a:solidFill>
                  <a:srgbClr val="808080"/>
                </a:solidFill>
                <a:latin typeface="Arial" pitchFamily="34" charset="0"/>
              </a:rPr>
            </a:br>
            <a:r>
              <a:rPr lang="de-DE" sz="1600" dirty="0" smtClean="0">
                <a:solidFill>
                  <a:srgbClr val="000000"/>
                </a:solidFill>
                <a:latin typeface="Arial" pitchFamily="34" charset="0"/>
              </a:rPr>
              <a:t>dilute aqueous particles</a:t>
            </a:r>
          </a:p>
        </p:txBody>
      </p:sp>
      <p:grpSp>
        <p:nvGrpSpPr>
          <p:cNvPr id="102" name="Group 101"/>
          <p:cNvGrpSpPr>
            <a:grpSpLocks noChangeAspect="1"/>
          </p:cNvGrpSpPr>
          <p:nvPr/>
        </p:nvGrpSpPr>
        <p:grpSpPr>
          <a:xfrm>
            <a:off x="6292193" y="1325569"/>
            <a:ext cx="2328739" cy="1956141"/>
            <a:chOff x="6228184" y="1216914"/>
            <a:chExt cx="2376264" cy="1996062"/>
          </a:xfrm>
        </p:grpSpPr>
        <p:pic>
          <p:nvPicPr>
            <p:cNvPr id="4" name="Picture 2" descr="D:\poschl_data\Presentations\2011\MPIC_MultiphaseChemistry\med-cell-e.gif"/>
            <p:cNvPicPr>
              <a:picLocks noChangeAspect="1" noChangeArrowheads="1"/>
            </p:cNvPicPr>
            <p:nvPr/>
          </p:nvPicPr>
          <p:blipFill>
            <a:blip r:embed="rId5" cstate="print"/>
            <a:srcRect/>
            <a:stretch>
              <a:fillRect/>
            </a:stretch>
          </p:blipFill>
          <p:spPr bwMode="auto">
            <a:xfrm>
              <a:off x="6228184" y="1216914"/>
              <a:ext cx="2376264" cy="1996062"/>
            </a:xfrm>
            <a:prstGeom prst="rect">
              <a:avLst/>
            </a:prstGeom>
            <a:noFill/>
          </p:spPr>
        </p:pic>
        <p:sp>
          <p:nvSpPr>
            <p:cNvPr id="100" name="TextBox 99"/>
            <p:cNvSpPr txBox="1"/>
            <p:nvPr/>
          </p:nvSpPr>
          <p:spPr>
            <a:xfrm>
              <a:off x="6976442" y="2890443"/>
              <a:ext cx="746214" cy="219841"/>
            </a:xfrm>
            <a:prstGeom prst="rect">
              <a:avLst/>
            </a:prstGeom>
            <a:noFill/>
          </p:spPr>
          <p:txBody>
            <a:bodyPr wrap="none" rtlCol="0">
              <a:spAutoFit/>
            </a:bodyPr>
            <a:lstStyle/>
            <a:p>
              <a:pPr defTabSz="914400" eaLnBrk="0" fontAlgn="base" hangingPunct="0">
                <a:spcBef>
                  <a:spcPct val="0"/>
                </a:spcBef>
                <a:spcAft>
                  <a:spcPct val="0"/>
                </a:spcAft>
              </a:pPr>
              <a:r>
                <a:rPr lang="de-DE" sz="800" i="1" dirty="0" smtClean="0">
                  <a:solidFill>
                    <a:srgbClr val="808080"/>
                  </a:solidFill>
                  <a:latin typeface="Arial" pitchFamily="34" charset="0"/>
                </a:rPr>
                <a:t>Blobel 1999</a:t>
              </a:r>
              <a:endParaRPr lang="en-US" sz="800" i="1" dirty="0">
                <a:solidFill>
                  <a:srgbClr val="808080"/>
                </a:solidFill>
                <a:latin typeface="Arial" pitchFamily="34" charset="0"/>
              </a:endParaRPr>
            </a:p>
          </p:txBody>
        </p:sp>
      </p:grpSp>
      <p:grpSp>
        <p:nvGrpSpPr>
          <p:cNvPr id="104" name="Group 103"/>
          <p:cNvGrpSpPr>
            <a:grpSpLocks noChangeAspect="1"/>
          </p:cNvGrpSpPr>
          <p:nvPr/>
        </p:nvGrpSpPr>
        <p:grpSpPr>
          <a:xfrm>
            <a:off x="2948583" y="1375887"/>
            <a:ext cx="2621942" cy="1837159"/>
            <a:chOff x="2948583" y="1322097"/>
            <a:chExt cx="2621942" cy="1837159"/>
          </a:xfrm>
        </p:grpSpPr>
        <p:pic>
          <p:nvPicPr>
            <p:cNvPr id="1026" name="Picture 2" descr="D:\poschl_data\Presentations\2011\MPIC_MultiphaseChemistry\cloud.jpg"/>
            <p:cNvPicPr>
              <a:picLocks noChangeAspect="1" noChangeArrowheads="1"/>
            </p:cNvPicPr>
            <p:nvPr/>
          </p:nvPicPr>
          <p:blipFill>
            <a:blip r:embed="rId6" cstate="print"/>
            <a:srcRect/>
            <a:stretch>
              <a:fillRect/>
            </a:stretch>
          </p:blipFill>
          <p:spPr bwMode="auto">
            <a:xfrm>
              <a:off x="2948583" y="1322097"/>
              <a:ext cx="2621942" cy="1837159"/>
            </a:xfrm>
            <a:prstGeom prst="rect">
              <a:avLst/>
            </a:prstGeom>
            <a:noFill/>
          </p:spPr>
        </p:pic>
        <p:sp>
          <p:nvSpPr>
            <p:cNvPr id="103" name="TextBox 102"/>
            <p:cNvSpPr txBox="1"/>
            <p:nvPr/>
          </p:nvSpPr>
          <p:spPr>
            <a:xfrm>
              <a:off x="2949719" y="2925524"/>
              <a:ext cx="686406" cy="215444"/>
            </a:xfrm>
            <a:prstGeom prst="rect">
              <a:avLst/>
            </a:prstGeom>
            <a:noFill/>
          </p:spPr>
          <p:txBody>
            <a:bodyPr wrap="none" rtlCol="0">
              <a:spAutoFit/>
            </a:bodyPr>
            <a:lstStyle/>
            <a:p>
              <a:pPr defTabSz="914400" eaLnBrk="0" fontAlgn="base" hangingPunct="0">
                <a:spcBef>
                  <a:spcPct val="0"/>
                </a:spcBef>
                <a:spcAft>
                  <a:spcPct val="0"/>
                </a:spcAft>
              </a:pPr>
              <a:r>
                <a:rPr lang="de-DE" sz="800" i="1" dirty="0" smtClean="0">
                  <a:solidFill>
                    <a:srgbClr val="808080"/>
                  </a:solidFill>
                  <a:latin typeface="Arial" pitchFamily="34" charset="0"/>
                </a:rPr>
                <a:t>Koop 2011</a:t>
              </a:r>
              <a:endParaRPr lang="en-US" sz="800" i="1" dirty="0">
                <a:solidFill>
                  <a:srgbClr val="808080"/>
                </a:solidFill>
                <a:latin typeface="Arial" pitchFamily="34" charset="0"/>
              </a:endParaRPr>
            </a:p>
          </p:txBody>
        </p:sp>
      </p:grpSp>
      <p:sp>
        <p:nvSpPr>
          <p:cNvPr id="105" name="Text Box 78"/>
          <p:cNvSpPr txBox="1">
            <a:spLocks noChangeArrowheads="1"/>
          </p:cNvSpPr>
          <p:nvPr/>
        </p:nvSpPr>
        <p:spPr bwMode="auto">
          <a:xfrm>
            <a:off x="6444208" y="6505599"/>
            <a:ext cx="2648867" cy="338554"/>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de-DE" sz="1600" i="1" dirty="0">
                <a:solidFill>
                  <a:srgbClr val="808080"/>
                </a:solidFill>
                <a:latin typeface="Arial" pitchFamily="34" charset="0"/>
              </a:rPr>
              <a:t>Pöschl  Angew Chem </a:t>
            </a:r>
            <a:r>
              <a:rPr lang="de-DE" sz="1600" i="1" dirty="0" smtClean="0">
                <a:solidFill>
                  <a:srgbClr val="808080"/>
                </a:solidFill>
                <a:latin typeface="Arial" pitchFamily="34" charset="0"/>
              </a:rPr>
              <a:t>2005</a:t>
            </a:r>
            <a:endParaRPr lang="de-DE" sz="1600" i="1" dirty="0">
              <a:solidFill>
                <a:srgbClr val="808080"/>
              </a:solidFill>
              <a:latin typeface="Arial" pitchFamily="34" charset="0"/>
            </a:endParaRPr>
          </a:p>
        </p:txBody>
      </p:sp>
    </p:spTree>
    <p:extLst>
      <p:ext uri="{BB962C8B-B14F-4D97-AF65-F5344CB8AC3E}">
        <p14:creationId xmlns:p14="http://schemas.microsoft.com/office/powerpoint/2010/main" val="41642204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ata\Dropbox\Data analysis\2013 - 02 - 01 - Go Amazon\A_T0_ATTO\1_pics\ACSM_BC_SMPS_ATTO_s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806115"/>
            <a:ext cx="7351134" cy="5794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177512"/>
            <a:ext cx="8574386" cy="52322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rPr>
              <a:t>ACSM at ATTO: Comparing SMPS with sum ACSM+EBC</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7703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19760" cy="6565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6216134"/>
            <a:ext cx="2516073" cy="369332"/>
          </a:xfrm>
          <a:prstGeom prst="rect">
            <a:avLst/>
          </a:prstGeom>
          <a:noFill/>
        </p:spPr>
        <p:txBody>
          <a:bodyPr wrap="none" rtlCol="0">
            <a:spAutoFit/>
          </a:bodyPr>
          <a:lstStyle/>
          <a:p>
            <a:r>
              <a:rPr lang="en-US" i="1" dirty="0" smtClean="0"/>
              <a:t>Qi Chen, submitted 2014</a:t>
            </a:r>
            <a:endParaRPr lang="en-US" i="1" dirty="0"/>
          </a:p>
        </p:txBody>
      </p:sp>
      <p:sp>
        <p:nvSpPr>
          <p:cNvPr id="5" name="TextBox 4"/>
          <p:cNvSpPr txBox="1"/>
          <p:nvPr/>
        </p:nvSpPr>
        <p:spPr>
          <a:xfrm>
            <a:off x="304800" y="533400"/>
            <a:ext cx="3200400" cy="1384995"/>
          </a:xfrm>
          <a:prstGeom prst="rect">
            <a:avLst/>
          </a:prstGeom>
          <a:noFill/>
        </p:spPr>
        <p:txBody>
          <a:bodyPr wrap="square" rtlCol="0">
            <a:spAutoFit/>
          </a:bodyPr>
          <a:lstStyle/>
          <a:p>
            <a:pPr algn="ctr"/>
            <a:r>
              <a:rPr lang="en-US" sz="2800" b="1" dirty="0" smtClean="0"/>
              <a:t>Diurnal variability of aerosol species in Amaze</a:t>
            </a:r>
            <a:endParaRPr lang="en-US" sz="2800" b="1"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590800"/>
            <a:ext cx="3210183" cy="3015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9738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57800" y="4067199"/>
            <a:ext cx="3733800" cy="1815882"/>
          </a:xfrm>
          <a:prstGeom prst="rect">
            <a:avLst/>
          </a:prstGeom>
          <a:noFill/>
        </p:spPr>
        <p:txBody>
          <a:bodyPr wrap="square" rtlCol="0">
            <a:spAutoFit/>
          </a:bodyPr>
          <a:lstStyle/>
          <a:p>
            <a:pPr algn="l" defTabSz="914305" fontAlgn="auto">
              <a:spcBef>
                <a:spcPts val="0"/>
              </a:spcBef>
              <a:spcAft>
                <a:spcPts val="0"/>
              </a:spcAft>
            </a:pPr>
            <a:r>
              <a:rPr lang="en-US" sz="2800" b="1" dirty="0" smtClean="0">
                <a:solidFill>
                  <a:prstClr val="white"/>
                </a:solidFill>
                <a:latin typeface="Calibri"/>
                <a:cs typeface="+mn-cs"/>
              </a:rPr>
              <a:t>Amazonia is critically important for water vapor transport in South America</a:t>
            </a:r>
            <a:endParaRPr lang="en-US" sz="2800" b="1" dirty="0">
              <a:solidFill>
                <a:prstClr val="white"/>
              </a:solidFill>
              <a:latin typeface="Calibri"/>
              <a:cs typeface="+mn-cs"/>
            </a:endParaRPr>
          </a:p>
        </p:txBody>
      </p:sp>
    </p:spTree>
    <p:extLst>
      <p:ext uri="{BB962C8B-B14F-4D97-AF65-F5344CB8AC3E}">
        <p14:creationId xmlns:p14="http://schemas.microsoft.com/office/powerpoint/2010/main" val="357942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print"/>
          <a:srcRect/>
          <a:stretch>
            <a:fillRect/>
          </a:stretch>
        </p:blipFill>
        <p:spPr bwMode="auto">
          <a:xfrm>
            <a:off x="228600" y="152400"/>
            <a:ext cx="8594988" cy="2895600"/>
          </a:xfrm>
          <a:prstGeom prst="rect">
            <a:avLst/>
          </a:prstGeom>
          <a:noFill/>
          <a:ln w="9525">
            <a:noFill/>
            <a:miter lim="800000"/>
            <a:headEnd/>
            <a:tailEnd/>
          </a:ln>
          <a:effectLst/>
        </p:spPr>
      </p:pic>
      <p:pic>
        <p:nvPicPr>
          <p:cNvPr id="109571" name="Picture 3"/>
          <p:cNvPicPr>
            <a:picLocks noChangeAspect="1" noChangeArrowheads="1"/>
          </p:cNvPicPr>
          <p:nvPr/>
        </p:nvPicPr>
        <p:blipFill>
          <a:blip r:embed="rId4" cstate="print"/>
          <a:srcRect/>
          <a:stretch>
            <a:fillRect/>
          </a:stretch>
        </p:blipFill>
        <p:spPr bwMode="auto">
          <a:xfrm>
            <a:off x="4343400" y="3191022"/>
            <a:ext cx="3943350" cy="3666978"/>
          </a:xfrm>
          <a:prstGeom prst="rect">
            <a:avLst/>
          </a:prstGeom>
          <a:noFill/>
          <a:ln w="9525">
            <a:noFill/>
            <a:miter lim="800000"/>
            <a:headEnd/>
            <a:tailEnd/>
          </a:ln>
          <a:effectLst/>
        </p:spPr>
      </p:pic>
      <p:sp>
        <p:nvSpPr>
          <p:cNvPr id="6" name="Rectangle 5"/>
          <p:cNvSpPr/>
          <p:nvPr/>
        </p:nvSpPr>
        <p:spPr>
          <a:xfrm>
            <a:off x="228600" y="4800600"/>
            <a:ext cx="4114800" cy="1600438"/>
          </a:xfrm>
          <a:prstGeom prst="rect">
            <a:avLst/>
          </a:prstGeom>
        </p:spPr>
        <p:txBody>
          <a:bodyPr wrap="square">
            <a:spAutoFit/>
          </a:bodyPr>
          <a:lstStyle/>
          <a:p>
            <a:pPr fontAlgn="base">
              <a:spcBef>
                <a:spcPct val="0"/>
              </a:spcBef>
              <a:spcAft>
                <a:spcPct val="0"/>
              </a:spcAft>
            </a:pPr>
            <a:r>
              <a:rPr lang="en-US" sz="1400" dirty="0" smtClean="0">
                <a:solidFill>
                  <a:srgbClr val="000000"/>
                </a:solidFill>
                <a:cs typeface="Arial" pitchFamily="34" charset="0"/>
              </a:rPr>
              <a:t>Dust relation to ice-nucleus measurements. Dust concentrations during AMAZE-08. a, GEOS-Chem simulated dust from 2–6 March at 18 UTC. The field site, shown as a black diamond, typically fell near the edge of the plumes. Fine-dust concentrations from PIXE measurements (black rectangles; µg/m³, dp&lt;2µm.</a:t>
            </a:r>
          </a:p>
        </p:txBody>
      </p:sp>
      <p:sp>
        <p:nvSpPr>
          <p:cNvPr id="7" name="TextBox 6"/>
          <p:cNvSpPr txBox="1"/>
          <p:nvPr/>
        </p:nvSpPr>
        <p:spPr>
          <a:xfrm>
            <a:off x="228600" y="3505200"/>
            <a:ext cx="3733800" cy="1015663"/>
          </a:xfrm>
          <a:prstGeom prst="rect">
            <a:avLst/>
          </a:prstGeom>
          <a:noFill/>
        </p:spPr>
        <p:txBody>
          <a:bodyPr wrap="square" rtlCol="0">
            <a:spAutoFit/>
          </a:bodyPr>
          <a:lstStyle/>
          <a:p>
            <a:pPr fontAlgn="base">
              <a:spcBef>
                <a:spcPct val="0"/>
              </a:spcBef>
              <a:spcAft>
                <a:spcPct val="0"/>
              </a:spcAft>
            </a:pPr>
            <a:r>
              <a:rPr lang="pt-BR" sz="2000" b="1" dirty="0" smtClean="0">
                <a:solidFill>
                  <a:srgbClr val="000000"/>
                </a:solidFill>
                <a:cs typeface="Arial" pitchFamily="34" charset="0"/>
              </a:rPr>
              <a:t>Ice nuclei from biogenic emissions and Sahara dust in Central Amazonia</a:t>
            </a:r>
            <a:endParaRPr lang="pt-BR" sz="2000" b="1" dirty="0">
              <a:solidFill>
                <a:srgbClr val="000000"/>
              </a:solidFill>
              <a:cs typeface="Arial" pitchFamily="34" charset="0"/>
            </a:endParaRPr>
          </a:p>
        </p:txBody>
      </p:sp>
    </p:spTree>
    <p:extLst>
      <p:ext uri="{BB962C8B-B14F-4D97-AF65-F5344CB8AC3E}">
        <p14:creationId xmlns:p14="http://schemas.microsoft.com/office/powerpoint/2010/main" val="25390524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huva e Caboclo"/>
          <p:cNvPicPr>
            <a:picLocks noChangeAspect="1" noChangeArrowheads="1"/>
          </p:cNvPicPr>
          <p:nvPr/>
        </p:nvPicPr>
        <p:blipFill>
          <a:blip r:embed="rId2" cstate="print"/>
          <a:srcRect/>
          <a:stretch>
            <a:fillRect/>
          </a:stretch>
        </p:blipFill>
        <p:spPr bwMode="auto">
          <a:xfrm>
            <a:off x="-76200" y="0"/>
            <a:ext cx="9220200" cy="6858000"/>
          </a:xfrm>
          <a:prstGeom prst="rect">
            <a:avLst/>
          </a:prstGeom>
          <a:noFill/>
          <a:ln w="9525">
            <a:noFill/>
            <a:miter lim="800000"/>
            <a:headEnd/>
            <a:tailEnd/>
          </a:ln>
        </p:spPr>
      </p:pic>
      <p:pic>
        <p:nvPicPr>
          <p:cNvPr id="52226" name="Picture 4"/>
          <p:cNvPicPr>
            <a:picLocks noChangeAspect="1" noChangeArrowheads="1"/>
          </p:cNvPicPr>
          <p:nvPr/>
        </p:nvPicPr>
        <p:blipFill rotWithShape="1">
          <a:blip r:embed="rId3" cstate="print"/>
          <a:srcRect l="51903" b="52568"/>
          <a:stretch/>
        </p:blipFill>
        <p:spPr bwMode="auto">
          <a:xfrm>
            <a:off x="1157288" y="685799"/>
            <a:ext cx="6140475" cy="5638801"/>
          </a:xfrm>
          <a:prstGeom prst="rect">
            <a:avLst/>
          </a:prstGeom>
          <a:noFill/>
          <a:ln w="9525">
            <a:noFill/>
            <a:miter lim="800000"/>
            <a:headEnd/>
            <a:tailEnd/>
          </a:ln>
        </p:spPr>
      </p:pic>
      <p:sp>
        <p:nvSpPr>
          <p:cNvPr id="360454" name="Rectangle 6"/>
          <p:cNvSpPr>
            <a:spLocks noChangeArrowheads="1"/>
          </p:cNvSpPr>
          <p:nvPr/>
        </p:nvSpPr>
        <p:spPr bwMode="auto">
          <a:xfrm>
            <a:off x="381000" y="152400"/>
            <a:ext cx="8147050" cy="366713"/>
          </a:xfrm>
          <a:prstGeom prst="rect">
            <a:avLst/>
          </a:prstGeom>
          <a:noFill/>
          <a:ln w="9525">
            <a:noFill/>
            <a:miter lim="800000"/>
            <a:headEnd/>
            <a:tailEnd/>
          </a:ln>
          <a:effectLst/>
        </p:spPr>
        <p:txBody>
          <a:bodyPr wrap="none">
            <a:spAutoFit/>
          </a:bodyPr>
          <a:lstStyle/>
          <a:p>
            <a:pPr>
              <a:defRPr/>
            </a:pPr>
            <a:r>
              <a:rPr lang="en-US" sz="1800" b="1" dirty="0">
                <a:effectLst>
                  <a:outerShdw blurRad="38100" dist="38100" dir="2700000" algn="tl">
                    <a:srgbClr val="000000">
                      <a:alpha val="43137"/>
                    </a:srgbClr>
                  </a:outerShdw>
                </a:effectLst>
                <a:latin typeface="Arial" charset="0"/>
                <a:cs typeface="+mn-cs"/>
              </a:rPr>
              <a:t>Relationships between cloud properties and aerosol loading in Amazonia</a:t>
            </a:r>
          </a:p>
        </p:txBody>
      </p:sp>
      <p:sp>
        <p:nvSpPr>
          <p:cNvPr id="52229" name="TextBox 5"/>
          <p:cNvSpPr txBox="1">
            <a:spLocks noChangeArrowheads="1"/>
          </p:cNvSpPr>
          <p:nvPr/>
        </p:nvSpPr>
        <p:spPr bwMode="auto">
          <a:xfrm>
            <a:off x="0" y="6324600"/>
            <a:ext cx="2590774" cy="338554"/>
          </a:xfrm>
          <a:prstGeom prst="rect">
            <a:avLst/>
          </a:prstGeom>
          <a:noFill/>
          <a:ln w="9525">
            <a:noFill/>
            <a:miter lim="800000"/>
            <a:headEnd/>
            <a:tailEnd/>
          </a:ln>
        </p:spPr>
        <p:txBody>
          <a:bodyPr wrap="none">
            <a:spAutoFit/>
          </a:bodyPr>
          <a:lstStyle/>
          <a:p>
            <a:r>
              <a:rPr lang="en-US" sz="1600" i="1" dirty="0" smtClean="0"/>
              <a:t>Koren </a:t>
            </a:r>
            <a:r>
              <a:rPr lang="en-US" sz="1600" i="1" dirty="0"/>
              <a:t>et al., Science 2008</a:t>
            </a:r>
          </a:p>
        </p:txBody>
      </p:sp>
      <p:sp>
        <p:nvSpPr>
          <p:cNvPr id="7" name="TextBox 6"/>
          <p:cNvSpPr txBox="1"/>
          <p:nvPr/>
        </p:nvSpPr>
        <p:spPr>
          <a:xfrm>
            <a:off x="2209800" y="1153504"/>
            <a:ext cx="1423403" cy="369332"/>
          </a:xfrm>
          <a:prstGeom prst="rect">
            <a:avLst/>
          </a:prstGeom>
          <a:noFill/>
        </p:spPr>
        <p:txBody>
          <a:bodyPr wrap="none" rtlCol="0">
            <a:spAutoFit/>
          </a:bodyPr>
          <a:lstStyle/>
          <a:p>
            <a:r>
              <a:rPr lang="en-US" b="1" i="1" dirty="0" smtClean="0"/>
              <a:t>Microphysics</a:t>
            </a:r>
            <a:endParaRPr lang="en-US" b="1" i="1" dirty="0"/>
          </a:p>
        </p:txBody>
      </p:sp>
      <p:sp>
        <p:nvSpPr>
          <p:cNvPr id="8" name="Rectangle 7"/>
          <p:cNvSpPr/>
          <p:nvPr/>
        </p:nvSpPr>
        <p:spPr>
          <a:xfrm>
            <a:off x="4800600" y="1147085"/>
            <a:ext cx="1915461" cy="369332"/>
          </a:xfrm>
          <a:prstGeom prst="rect">
            <a:avLst/>
          </a:prstGeom>
        </p:spPr>
        <p:txBody>
          <a:bodyPr wrap="none">
            <a:spAutoFit/>
          </a:bodyPr>
          <a:lstStyle/>
          <a:p>
            <a:r>
              <a:rPr lang="en-US" b="1" i="1" dirty="0" smtClean="0"/>
              <a:t>absorption effects</a:t>
            </a:r>
            <a:endParaRPr lang="en-US" b="1" i="1" dirty="0"/>
          </a:p>
        </p:txBody>
      </p:sp>
      <p:sp>
        <p:nvSpPr>
          <p:cNvPr id="10" name="TextBox 9"/>
          <p:cNvSpPr txBox="1"/>
          <p:nvPr/>
        </p:nvSpPr>
        <p:spPr>
          <a:xfrm>
            <a:off x="3434195" y="5829830"/>
            <a:ext cx="2705100" cy="369332"/>
          </a:xfrm>
          <a:prstGeom prst="rect">
            <a:avLst/>
          </a:prstGeom>
          <a:solidFill>
            <a:schemeClr val="bg1"/>
          </a:solidFill>
        </p:spPr>
        <p:txBody>
          <a:bodyPr wrap="none" rtlCol="0">
            <a:spAutoFit/>
          </a:bodyPr>
          <a:lstStyle/>
          <a:p>
            <a:r>
              <a:rPr lang="en-US" b="1" i="1" dirty="0" smtClean="0"/>
              <a:t>Aerosol Optical Thickness</a:t>
            </a:r>
            <a:endParaRPr lang="en-US" b="1" i="1" dirty="0"/>
          </a:p>
        </p:txBody>
      </p:sp>
    </p:spTree>
    <p:extLst>
      <p:ext uri="{BB962C8B-B14F-4D97-AF65-F5344CB8AC3E}">
        <p14:creationId xmlns:p14="http://schemas.microsoft.com/office/powerpoint/2010/main" val="134382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292" y="228600"/>
            <a:ext cx="8382000" cy="400110"/>
          </a:xfrm>
          <a:prstGeom prst="rect">
            <a:avLst/>
          </a:prstGeom>
        </p:spPr>
        <p:txBody>
          <a:bodyPr wrap="square">
            <a:spAutoFit/>
          </a:bodyPr>
          <a:lstStyle/>
          <a:p>
            <a:pPr algn="ctr"/>
            <a:r>
              <a:rPr lang="en-US" sz="2000" b="1" dirty="0" smtClean="0">
                <a:effectLst>
                  <a:outerShdw blurRad="38100" dist="38100" dir="2700000" algn="tl">
                    <a:srgbClr val="000000">
                      <a:alpha val="43137"/>
                    </a:srgbClr>
                  </a:outerShdw>
                </a:effectLst>
              </a:rPr>
              <a:t>Relationship between aerosols and precipitation in the La Plata Basin</a:t>
            </a:r>
            <a:endParaRPr lang="en-US" sz="2000" b="1" dirty="0">
              <a:effectLst>
                <a:outerShdw blurRad="38100" dist="38100" dir="2700000" algn="tl">
                  <a:srgbClr val="000000">
                    <a:alpha val="43137"/>
                  </a:srgbClr>
                </a:outerShdw>
              </a:effectLst>
            </a:endParaRPr>
          </a:p>
        </p:txBody>
      </p:sp>
      <p:pic>
        <p:nvPicPr>
          <p:cNvPr id="5" name="Imagem 4" descr="fig_esq2.png"/>
          <p:cNvPicPr/>
          <p:nvPr/>
        </p:nvPicPr>
        <p:blipFill>
          <a:blip r:embed="rId2" cstate="print">
            <a:extLst>
              <a:ext uri="{28A0092B-C50C-407E-A947-70E740481C1C}">
                <a14:useLocalDpi xmlns:a14="http://schemas.microsoft.com/office/drawing/2010/main"/>
              </a:ext>
            </a:extLst>
          </a:blip>
          <a:stretch>
            <a:fillRect/>
          </a:stretch>
        </p:blipFill>
        <p:spPr>
          <a:xfrm>
            <a:off x="4495800" y="990600"/>
            <a:ext cx="4419600" cy="56388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04800" y="738438"/>
            <a:ext cx="3810000" cy="1384995"/>
          </a:xfrm>
          <a:prstGeom prst="rect">
            <a:avLst/>
          </a:prstGeom>
          <a:noFill/>
        </p:spPr>
        <p:txBody>
          <a:bodyPr wrap="square" rtlCol="0">
            <a:spAutoFit/>
          </a:bodyPr>
          <a:lstStyle/>
          <a:p>
            <a:r>
              <a:rPr lang="pt-BR" sz="2800" b="1" dirty="0" smtClean="0"/>
              <a:t>AERONET (</a:t>
            </a:r>
            <a:r>
              <a:rPr lang="pt-BR" sz="2800" b="1" dirty="0" err="1" smtClean="0"/>
              <a:t>Aerossols</a:t>
            </a:r>
            <a:r>
              <a:rPr lang="pt-BR" sz="2800" b="1" dirty="0" smtClean="0"/>
              <a:t>) +</a:t>
            </a:r>
          </a:p>
          <a:p>
            <a:r>
              <a:rPr lang="pt-BR" sz="2800" b="1" dirty="0" smtClean="0"/>
              <a:t>TRMM (</a:t>
            </a:r>
            <a:r>
              <a:rPr lang="pt-BR" sz="2800" b="1" dirty="0" err="1" smtClean="0"/>
              <a:t>Precipitation</a:t>
            </a:r>
            <a:r>
              <a:rPr lang="pt-BR" sz="2800" b="1" dirty="0" smtClean="0"/>
              <a:t>) + BRAMS (</a:t>
            </a:r>
            <a:r>
              <a:rPr lang="pt-BR" sz="2800" b="1" dirty="0" err="1" smtClean="0"/>
              <a:t>simulations</a:t>
            </a:r>
            <a:r>
              <a:rPr lang="pt-BR" sz="2800" b="1" dirty="0" smtClean="0"/>
              <a:t>)</a:t>
            </a:r>
            <a:endParaRPr lang="en-US" sz="2800" b="1" dirty="0"/>
          </a:p>
        </p:txBody>
      </p:sp>
      <p:pic>
        <p:nvPicPr>
          <p:cNvPr id="7" name="Imagem 21" descr="pcp_aod.png"/>
          <p:cNvPicPr/>
          <p:nvPr/>
        </p:nvPicPr>
        <p:blipFill>
          <a:blip r:embed="rId3" cstate="print"/>
          <a:stretch>
            <a:fillRect/>
          </a:stretch>
        </p:blipFill>
        <p:spPr>
          <a:xfrm>
            <a:off x="190500" y="3048000"/>
            <a:ext cx="4038600" cy="2574290"/>
          </a:xfrm>
          <a:prstGeom prst="rect">
            <a:avLst/>
          </a:prstGeom>
          <a:solidFill>
            <a:schemeClr val="bg1"/>
          </a:solidFill>
        </p:spPr>
      </p:pic>
      <p:sp>
        <p:nvSpPr>
          <p:cNvPr id="8" name="Rectangle 7"/>
          <p:cNvSpPr/>
          <p:nvPr/>
        </p:nvSpPr>
        <p:spPr>
          <a:xfrm>
            <a:off x="274093" y="2209800"/>
            <a:ext cx="4071297" cy="646331"/>
          </a:xfrm>
          <a:prstGeom prst="rect">
            <a:avLst/>
          </a:prstGeom>
        </p:spPr>
        <p:txBody>
          <a:bodyPr wrap="square">
            <a:spAutoFit/>
          </a:bodyPr>
          <a:lstStyle/>
          <a:p>
            <a:r>
              <a:rPr lang="en-US" b="1" dirty="0" smtClean="0"/>
              <a:t>Reduction in precipitation with increase in aerosols</a:t>
            </a:r>
            <a:endParaRPr lang="en-US" b="1" dirty="0"/>
          </a:p>
        </p:txBody>
      </p:sp>
      <p:sp>
        <p:nvSpPr>
          <p:cNvPr id="9" name="TextBox 8"/>
          <p:cNvSpPr txBox="1"/>
          <p:nvPr/>
        </p:nvSpPr>
        <p:spPr>
          <a:xfrm>
            <a:off x="6705600" y="6171907"/>
            <a:ext cx="2153346" cy="369332"/>
          </a:xfrm>
          <a:prstGeom prst="rect">
            <a:avLst/>
          </a:prstGeom>
          <a:noFill/>
        </p:spPr>
        <p:txBody>
          <a:bodyPr wrap="none" rtlCol="0">
            <a:spAutoFit/>
          </a:bodyPr>
          <a:lstStyle/>
          <a:p>
            <a:r>
              <a:rPr lang="pt-BR" dirty="0" smtClean="0"/>
              <a:t>Silva Dias et al., 2014</a:t>
            </a:r>
            <a:endParaRPr lang="en-US" dirty="0"/>
          </a:p>
        </p:txBody>
      </p:sp>
      <p:sp>
        <p:nvSpPr>
          <p:cNvPr id="10" name="TextBox 9"/>
          <p:cNvSpPr txBox="1"/>
          <p:nvPr/>
        </p:nvSpPr>
        <p:spPr>
          <a:xfrm>
            <a:off x="238923" y="5848741"/>
            <a:ext cx="4071297" cy="646331"/>
          </a:xfrm>
          <a:prstGeom prst="rect">
            <a:avLst/>
          </a:prstGeom>
          <a:noFill/>
        </p:spPr>
        <p:txBody>
          <a:bodyPr wrap="square" rtlCol="0">
            <a:spAutoFit/>
          </a:bodyPr>
          <a:lstStyle/>
          <a:p>
            <a:r>
              <a:rPr lang="en-US" b="1" dirty="0" smtClean="0"/>
              <a:t>BRAMS: Simulations with cloud microphysics confirm the measurements</a:t>
            </a:r>
            <a:endParaRPr lang="en-US" b="1" dirty="0"/>
          </a:p>
        </p:txBody>
      </p:sp>
    </p:spTree>
    <p:extLst>
      <p:ext uri="{BB962C8B-B14F-4D97-AF65-F5344CB8AC3E}">
        <p14:creationId xmlns:p14="http://schemas.microsoft.com/office/powerpoint/2010/main" val="14792849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5789" y="822030"/>
            <a:ext cx="8686800" cy="5728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0682" y="114144"/>
            <a:ext cx="8897014" cy="707886"/>
          </a:xfrm>
          <a:prstGeom prst="rect">
            <a:avLst/>
          </a:prstGeom>
        </p:spPr>
        <p:txBody>
          <a:bodyPr wrap="square">
            <a:spAutoFit/>
          </a:bodyPr>
          <a:lstStyle/>
          <a:p>
            <a:pPr algn="ctr"/>
            <a:r>
              <a:rPr lang="pt-BR" sz="4000" b="1" dirty="0" smtClean="0">
                <a:effectLst>
                  <a:outerShdw blurRad="38100" dist="38100" dir="2700000" algn="tl">
                    <a:srgbClr val="000000">
                      <a:alpha val="43137"/>
                    </a:srgbClr>
                  </a:outerShdw>
                </a:effectLst>
              </a:rPr>
              <a:t>Regional </a:t>
            </a:r>
            <a:r>
              <a:rPr lang="pt-BR" sz="4000" b="1" dirty="0" err="1" smtClean="0">
                <a:effectLst>
                  <a:outerShdw blurRad="38100" dist="38100" dir="2700000" algn="tl">
                    <a:srgbClr val="000000">
                      <a:alpha val="43137"/>
                    </a:srgbClr>
                  </a:outerShdw>
                </a:effectLst>
              </a:rPr>
              <a:t>and</a:t>
            </a:r>
            <a:r>
              <a:rPr lang="pt-BR" sz="4000" b="1" dirty="0" smtClean="0">
                <a:effectLst>
                  <a:outerShdw blurRad="38100" dist="38100" dir="2700000" algn="tl">
                    <a:srgbClr val="000000">
                      <a:alpha val="43137"/>
                    </a:srgbClr>
                  </a:outerShdw>
                </a:effectLst>
              </a:rPr>
              <a:t> global </a:t>
            </a:r>
            <a:r>
              <a:rPr lang="pt-BR" sz="4000" b="1" dirty="0" err="1" smtClean="0">
                <a:effectLst>
                  <a:outerShdw blurRad="38100" dist="38100" dir="2700000" algn="tl">
                    <a:srgbClr val="000000">
                      <a:alpha val="43137"/>
                    </a:srgbClr>
                  </a:outerShdw>
                </a:effectLst>
              </a:rPr>
              <a:t>energy</a:t>
            </a:r>
            <a:r>
              <a:rPr lang="pt-BR" sz="4000" b="1" dirty="0" smtClean="0">
                <a:effectLst>
                  <a:outerShdw blurRad="38100" dist="38100" dir="2700000" algn="tl">
                    <a:srgbClr val="000000">
                      <a:alpha val="43137"/>
                    </a:srgbClr>
                  </a:outerShdw>
                </a:effectLst>
              </a:rPr>
              <a:t> balance</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05365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28600" y="33636"/>
            <a:ext cx="8534399" cy="738654"/>
          </a:xfrm>
          <a:prstGeom prst="rect">
            <a:avLst/>
          </a:prstGeom>
          <a:noFill/>
        </p:spPr>
        <p:txBody>
          <a:bodyPr wrap="square" lIns="91430" tIns="45715" rIns="91430" bIns="45715" rtlCol="0">
            <a:spAutoFit/>
          </a:bodyPr>
          <a:lstStyle/>
          <a:p>
            <a:pPr algn="ctr"/>
            <a:r>
              <a:rPr lang="en-GB" b="1" dirty="0">
                <a:solidFill>
                  <a:prstClr val="black"/>
                </a:solidFill>
              </a:rPr>
              <a:t>Average spatial distribution of the direct radiative forcing (DRF) of biomass </a:t>
            </a:r>
            <a:r>
              <a:rPr lang="en-GB" sz="2400" b="1" dirty="0">
                <a:solidFill>
                  <a:prstClr val="black"/>
                </a:solidFill>
              </a:rPr>
              <a:t>burning</a:t>
            </a:r>
            <a:r>
              <a:rPr lang="en-GB" b="1" dirty="0">
                <a:solidFill>
                  <a:prstClr val="black"/>
                </a:solidFill>
              </a:rPr>
              <a:t> aerosols in Amazonia during the dry </a:t>
            </a:r>
            <a:r>
              <a:rPr lang="en-GB" b="1" dirty="0" smtClean="0">
                <a:solidFill>
                  <a:prstClr val="black"/>
                </a:solidFill>
              </a:rPr>
              <a:t>season </a:t>
            </a:r>
            <a:r>
              <a:rPr lang="en-GB" b="1" dirty="0">
                <a:solidFill>
                  <a:prstClr val="black"/>
                </a:solidFill>
              </a:rPr>
              <a:t>of 2010</a:t>
            </a:r>
            <a:endParaRPr lang="en-US" b="1" dirty="0">
              <a:solidFill>
                <a:prstClr val="black"/>
              </a:solidFill>
            </a:endParaRPr>
          </a:p>
        </p:txBody>
      </p:sp>
      <p:sp>
        <p:nvSpPr>
          <p:cNvPr id="6" name="Rectangle 5"/>
          <p:cNvSpPr/>
          <p:nvPr/>
        </p:nvSpPr>
        <p:spPr>
          <a:xfrm>
            <a:off x="495299" y="721382"/>
            <a:ext cx="8001000" cy="369332"/>
          </a:xfrm>
          <a:prstGeom prst="rect">
            <a:avLst/>
          </a:prstGeom>
        </p:spPr>
        <p:txBody>
          <a:bodyPr wrap="square" lIns="91430" tIns="45715" rIns="91430" bIns="45715">
            <a:spAutoFit/>
          </a:bodyPr>
          <a:lstStyle/>
          <a:p>
            <a:pPr algn="ctr"/>
            <a:r>
              <a:rPr lang="pt-BR" b="1" dirty="0">
                <a:solidFill>
                  <a:prstClr val="black"/>
                </a:solidFill>
              </a:rPr>
              <a:t>CERES </a:t>
            </a:r>
            <a:r>
              <a:rPr lang="pt-BR" b="1" i="1" dirty="0" smtClean="0">
                <a:solidFill>
                  <a:prstClr val="black"/>
                </a:solidFill>
              </a:rPr>
              <a:t>and </a:t>
            </a:r>
            <a:r>
              <a:rPr lang="pt-BR" b="1" i="1" dirty="0">
                <a:solidFill>
                  <a:prstClr val="black"/>
                </a:solidFill>
              </a:rPr>
              <a:t>MODIS</a:t>
            </a:r>
            <a:endParaRPr lang="en-US" b="1" dirty="0">
              <a:solidFill>
                <a:prstClr val="black"/>
              </a:solidFill>
            </a:endParaRPr>
          </a:p>
        </p:txBody>
      </p:sp>
      <p:pic>
        <p:nvPicPr>
          <p:cNvPr id="8" name="Picture 7" descr="D:\Backup\Elisa\Documentos\Paper-Faraday\SWARF24h-2010-Ago-Oct-Faraday-v2.PNG"/>
          <p:cNvPicPr/>
          <p:nvPr/>
        </p:nvPicPr>
        <p:blipFill>
          <a:blip r:embed="rId2" cstate="print"/>
          <a:srcRect/>
          <a:stretch>
            <a:fillRect/>
          </a:stretch>
        </p:blipFill>
        <p:spPr bwMode="auto">
          <a:xfrm>
            <a:off x="495299" y="1099858"/>
            <a:ext cx="8229600" cy="541337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84632" y="5715000"/>
            <a:ext cx="1735155" cy="369332"/>
          </a:xfrm>
          <a:prstGeom prst="rect">
            <a:avLst/>
          </a:prstGeom>
          <a:noFill/>
        </p:spPr>
        <p:txBody>
          <a:bodyPr wrap="none" rtlCol="0">
            <a:spAutoFit/>
          </a:bodyPr>
          <a:lstStyle/>
          <a:p>
            <a:r>
              <a:rPr lang="en-US" i="1" dirty="0" err="1" smtClean="0">
                <a:solidFill>
                  <a:prstClr val="black"/>
                </a:solidFill>
              </a:rPr>
              <a:t>Sena</a:t>
            </a:r>
            <a:r>
              <a:rPr lang="en-US" i="1" dirty="0" smtClean="0">
                <a:solidFill>
                  <a:prstClr val="black"/>
                </a:solidFill>
              </a:rPr>
              <a:t> et al., 2013</a:t>
            </a:r>
            <a:endParaRPr lang="en-US" i="1" dirty="0">
              <a:solidFill>
                <a:prstClr val="black"/>
              </a:solidFill>
            </a:endParaRPr>
          </a:p>
        </p:txBody>
      </p:sp>
    </p:spTree>
    <p:extLst>
      <p:ext uri="{BB962C8B-B14F-4D97-AF65-F5344CB8AC3E}">
        <p14:creationId xmlns:p14="http://schemas.microsoft.com/office/powerpoint/2010/main" val="9853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0499" y="5029200"/>
            <a:ext cx="6084988" cy="1211733"/>
          </a:xfrm>
          <a:prstGeom prst="rect">
            <a:avLst/>
          </a:prstGeom>
          <a:noFill/>
        </p:spPr>
        <p:txBody>
          <a:bodyPr wrap="square" lIns="102736" tIns="51367" rIns="102736" bIns="51367" rtlCol="0">
            <a:spAutoFit/>
          </a:bodyPr>
          <a:lstStyle/>
          <a:p>
            <a:pPr algn="just"/>
            <a:r>
              <a:rPr lang="en-US" sz="2400" dirty="0" smtClean="0">
                <a:solidFill>
                  <a:prstClr val="black"/>
                </a:solidFill>
                <a:latin typeface="Arial" pitchFamily="34" charset="0"/>
                <a:cs typeface="Arial" pitchFamily="34" charset="0"/>
              </a:rPr>
              <a:t>Land-use change radiative forcing. Forested areas are selected in red and deforested areas are selected in yellow.</a:t>
            </a:r>
            <a:endParaRPr lang="en-US" sz="2400" dirty="0">
              <a:solidFill>
                <a:prstClr val="black"/>
              </a:solidFill>
              <a:latin typeface="Arial" pitchFamily="34" charset="0"/>
              <a:cs typeface="Arial" pitchFamily="34" charset="0"/>
            </a:endParaRPr>
          </a:p>
        </p:txBody>
      </p:sp>
      <p:pic>
        <p:nvPicPr>
          <p:cNvPr id="3" name="Picture 90" descr="D:\Backup\Elisa\Satelites\CERES\ComNuvens\Novadivalbedos\DesflorestamentoRO.png"/>
          <p:cNvPicPr>
            <a:picLocks noChangeAspect="1" noChangeArrowheads="1"/>
          </p:cNvPicPr>
          <p:nvPr/>
        </p:nvPicPr>
        <p:blipFill>
          <a:blip r:embed="rId2" cstate="print"/>
          <a:srcRect/>
          <a:stretch>
            <a:fillRect/>
          </a:stretch>
        </p:blipFill>
        <p:spPr bwMode="auto">
          <a:xfrm>
            <a:off x="228600" y="185297"/>
            <a:ext cx="5968786" cy="479324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048375" y="152400"/>
            <a:ext cx="3124199" cy="2423470"/>
          </a:xfrm>
          <a:prstGeom prst="rect">
            <a:avLst/>
          </a:prstGeom>
          <a:noFill/>
          <a:ln>
            <a:noFill/>
          </a:ln>
        </p:spPr>
        <p:txBody>
          <a:bodyPr wrap="square" lIns="205470" tIns="102736" rIns="205470" bIns="102736" rtlCol="0">
            <a:spAutoFit/>
          </a:bodyPr>
          <a:lstStyle/>
          <a:p>
            <a:pPr algn="ctr"/>
            <a:r>
              <a:rPr lang="en-US" sz="2400" b="1" dirty="0" smtClean="0">
                <a:solidFill>
                  <a:srgbClr val="0033CC"/>
                </a:solidFill>
              </a:rPr>
              <a:t>Mean Diurnal Radiative Forcing due to change in surface albedo in Rondonia: </a:t>
            </a:r>
          </a:p>
          <a:p>
            <a:pPr algn="ctr"/>
            <a:r>
              <a:rPr lang="en-US" sz="2400" b="1" dirty="0" smtClean="0">
                <a:solidFill>
                  <a:srgbClr val="0033CC"/>
                </a:solidFill>
              </a:rPr>
              <a:t>-7.3 </a:t>
            </a:r>
            <a:r>
              <a:rPr lang="en-US" sz="2400" b="1" u="sng" dirty="0" smtClean="0">
                <a:solidFill>
                  <a:srgbClr val="0033CC"/>
                </a:solidFill>
              </a:rPr>
              <a:t>+</a:t>
            </a:r>
            <a:r>
              <a:rPr lang="en-US" sz="2400" b="1" dirty="0" smtClean="0">
                <a:solidFill>
                  <a:srgbClr val="0033CC"/>
                </a:solidFill>
              </a:rPr>
              <a:t> 0.9 W/m</a:t>
            </a:r>
            <a:r>
              <a:rPr lang="en-US" sz="2400" b="1" baseline="30000" dirty="0" smtClean="0">
                <a:solidFill>
                  <a:srgbClr val="0033CC"/>
                </a:solidFill>
              </a:rPr>
              <a:t>2</a:t>
            </a:r>
            <a:endParaRPr lang="en-US" sz="2400" b="1" baseline="30000" dirty="0">
              <a:solidFill>
                <a:srgbClr val="0033CC"/>
              </a:solidFill>
            </a:endParaRPr>
          </a:p>
        </p:txBody>
      </p:sp>
      <p:sp>
        <p:nvSpPr>
          <p:cNvPr id="6" name="TextBox 5"/>
          <p:cNvSpPr txBox="1"/>
          <p:nvPr/>
        </p:nvSpPr>
        <p:spPr>
          <a:xfrm>
            <a:off x="6078855" y="2895600"/>
            <a:ext cx="3048000" cy="1315474"/>
          </a:xfrm>
          <a:prstGeom prst="rect">
            <a:avLst/>
          </a:prstGeom>
          <a:noFill/>
          <a:ln>
            <a:noFill/>
          </a:ln>
        </p:spPr>
        <p:txBody>
          <a:bodyPr wrap="square" lIns="205470" tIns="102736" rIns="205470" bIns="102736" rtlCol="0">
            <a:spAutoFit/>
          </a:bodyPr>
          <a:lstStyle/>
          <a:p>
            <a:pPr algn="ctr"/>
            <a:r>
              <a:rPr lang="en-US" b="1" dirty="0" smtClean="0">
                <a:solidFill>
                  <a:srgbClr val="000066"/>
                </a:solidFill>
              </a:rPr>
              <a:t>Mean Diurnal Aerosol Forcing Efficiency:</a:t>
            </a:r>
          </a:p>
          <a:p>
            <a:pPr algn="ctr"/>
            <a:r>
              <a:rPr lang="en-US" b="1" dirty="0" smtClean="0">
                <a:solidFill>
                  <a:srgbClr val="008000"/>
                </a:solidFill>
              </a:rPr>
              <a:t>Forest: </a:t>
            </a:r>
            <a:r>
              <a:rPr lang="en-US" b="1" dirty="0" smtClean="0">
                <a:solidFill>
                  <a:srgbClr val="0033CC"/>
                </a:solidFill>
              </a:rPr>
              <a:t>-22.5 + 1.4 W/m</a:t>
            </a:r>
            <a:r>
              <a:rPr lang="en-US" b="1" baseline="30000" dirty="0" smtClean="0">
                <a:solidFill>
                  <a:srgbClr val="0033CC"/>
                </a:solidFill>
              </a:rPr>
              <a:t>2</a:t>
            </a:r>
          </a:p>
          <a:p>
            <a:pPr algn="ctr"/>
            <a:r>
              <a:rPr lang="en-US" b="1" dirty="0" smtClean="0">
                <a:solidFill>
                  <a:srgbClr val="FF0000"/>
                </a:solidFill>
              </a:rPr>
              <a:t>Cerrado:</a:t>
            </a:r>
            <a:r>
              <a:rPr lang="en-US" b="1" dirty="0" smtClean="0">
                <a:solidFill>
                  <a:srgbClr val="0033CC"/>
                </a:solidFill>
              </a:rPr>
              <a:t> -16.6 </a:t>
            </a:r>
            <a:r>
              <a:rPr lang="en-US" b="1" u="sng" dirty="0" smtClean="0">
                <a:solidFill>
                  <a:srgbClr val="0033CC"/>
                </a:solidFill>
              </a:rPr>
              <a:t>+</a:t>
            </a:r>
            <a:r>
              <a:rPr lang="en-US" b="1" dirty="0" smtClean="0">
                <a:solidFill>
                  <a:srgbClr val="0033CC"/>
                </a:solidFill>
              </a:rPr>
              <a:t> 1.7 W/m</a:t>
            </a:r>
            <a:r>
              <a:rPr lang="en-US" b="1" baseline="30000" dirty="0" smtClean="0">
                <a:solidFill>
                  <a:srgbClr val="0033CC"/>
                </a:solidFill>
              </a:rPr>
              <a:t>2</a:t>
            </a:r>
            <a:endParaRPr lang="en-US" b="1" baseline="30000" dirty="0">
              <a:solidFill>
                <a:srgbClr val="0033CC"/>
              </a:solidFill>
            </a:endParaRPr>
          </a:p>
        </p:txBody>
      </p:sp>
      <p:sp>
        <p:nvSpPr>
          <p:cNvPr id="4" name="TextBox 3"/>
          <p:cNvSpPr txBox="1"/>
          <p:nvPr/>
        </p:nvSpPr>
        <p:spPr>
          <a:xfrm>
            <a:off x="6400799" y="4648200"/>
            <a:ext cx="2726055" cy="1477328"/>
          </a:xfrm>
          <a:prstGeom prst="rect">
            <a:avLst/>
          </a:prstGeom>
          <a:noFill/>
        </p:spPr>
        <p:txBody>
          <a:bodyPr wrap="square" rtlCol="0">
            <a:spAutoFit/>
          </a:bodyPr>
          <a:lstStyle/>
          <a:p>
            <a:r>
              <a:rPr lang="en-US" b="1" dirty="0" smtClean="0">
                <a:solidFill>
                  <a:prstClr val="black"/>
                </a:solidFill>
              </a:rPr>
              <a:t>Water column difference by 6-10%</a:t>
            </a:r>
          </a:p>
          <a:p>
            <a:endParaRPr lang="en-US" b="1" dirty="0" smtClean="0">
              <a:solidFill>
                <a:prstClr val="black"/>
              </a:solidFill>
            </a:endParaRPr>
          </a:p>
          <a:p>
            <a:r>
              <a:rPr lang="en-US" b="1" dirty="0" smtClean="0">
                <a:solidFill>
                  <a:prstClr val="black"/>
                </a:solidFill>
              </a:rPr>
              <a:t>Forcing of water vapor column: </a:t>
            </a:r>
            <a:r>
              <a:rPr lang="en-GB" b="1" dirty="0">
                <a:solidFill>
                  <a:prstClr val="black"/>
                </a:solidFill>
              </a:rPr>
              <a:t>-0.4 to -1.2 W m</a:t>
            </a:r>
            <a:r>
              <a:rPr lang="en-GB" b="1" baseline="30000" dirty="0">
                <a:solidFill>
                  <a:prstClr val="black"/>
                </a:solidFill>
              </a:rPr>
              <a:t>-2</a:t>
            </a:r>
            <a:r>
              <a:rPr lang="en-GB" b="1" dirty="0">
                <a:solidFill>
                  <a:prstClr val="black"/>
                </a:solidFill>
              </a:rPr>
              <a:t> </a:t>
            </a:r>
            <a:endParaRPr lang="en-US" b="1" dirty="0">
              <a:solidFill>
                <a:prstClr val="black"/>
              </a:solidFill>
            </a:endParaRPr>
          </a:p>
        </p:txBody>
      </p:sp>
      <p:sp>
        <p:nvSpPr>
          <p:cNvPr id="7" name="TextBox 6"/>
          <p:cNvSpPr txBox="1"/>
          <p:nvPr/>
        </p:nvSpPr>
        <p:spPr>
          <a:xfrm>
            <a:off x="217714" y="6357648"/>
            <a:ext cx="1735155" cy="369332"/>
          </a:xfrm>
          <a:prstGeom prst="rect">
            <a:avLst/>
          </a:prstGeom>
          <a:noFill/>
        </p:spPr>
        <p:txBody>
          <a:bodyPr wrap="none" rtlCol="0">
            <a:spAutoFit/>
          </a:bodyPr>
          <a:lstStyle/>
          <a:p>
            <a:r>
              <a:rPr lang="en-US" i="1" dirty="0" err="1" smtClean="0">
                <a:solidFill>
                  <a:prstClr val="black"/>
                </a:solidFill>
              </a:rPr>
              <a:t>Sena</a:t>
            </a:r>
            <a:r>
              <a:rPr lang="en-US" i="1" dirty="0" smtClean="0">
                <a:solidFill>
                  <a:prstClr val="black"/>
                </a:solidFill>
              </a:rPr>
              <a:t> et al., 2013</a:t>
            </a:r>
            <a:endParaRPr lang="en-US" i="1" dirty="0">
              <a:solidFill>
                <a:prstClr val="black"/>
              </a:solidFill>
            </a:endParaRPr>
          </a:p>
        </p:txBody>
      </p:sp>
    </p:spTree>
    <p:extLst>
      <p:ext uri="{BB962C8B-B14F-4D97-AF65-F5344CB8AC3E}">
        <p14:creationId xmlns:p14="http://schemas.microsoft.com/office/powerpoint/2010/main" val="206646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923896"/>
            <a:ext cx="7696200" cy="5553104"/>
          </a:xfrm>
          <a:prstGeom prst="rect">
            <a:avLst/>
          </a:prstGeom>
          <a:ln>
            <a:noFill/>
          </a:ln>
          <a:effectLst>
            <a:outerShdw blurRad="292100" dist="139700" dir="2700000" algn="tl" rotWithShape="0">
              <a:srgbClr val="333333">
                <a:alpha val="65000"/>
              </a:srgbClr>
            </a:outerShdw>
          </a:effectLst>
        </p:spPr>
      </p:pic>
      <p:sp>
        <p:nvSpPr>
          <p:cNvPr id="3" name="Text Box 9"/>
          <p:cNvSpPr txBox="1">
            <a:spLocks noChangeArrowheads="1"/>
          </p:cNvSpPr>
          <p:nvPr/>
        </p:nvSpPr>
        <p:spPr bwMode="auto">
          <a:xfrm>
            <a:off x="152400" y="88900"/>
            <a:ext cx="8915400" cy="830997"/>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err="1" smtClean="0">
                <a:solidFill>
                  <a:srgbClr val="000000"/>
                </a:solidFill>
                <a:latin typeface="Calibri"/>
                <a:cs typeface="Calibri"/>
              </a:rPr>
              <a:t>Biospheric</a:t>
            </a:r>
            <a:r>
              <a:rPr lang="en-US" b="1" dirty="0" smtClean="0">
                <a:solidFill>
                  <a:srgbClr val="000000"/>
                </a:solidFill>
                <a:latin typeface="Calibri"/>
                <a:cs typeface="Calibri"/>
              </a:rPr>
              <a:t> feedbacks through aerosol-cloud interactions in the natural atmosphere – the Amazon provides the ideal natural reactor</a:t>
            </a:r>
            <a:endParaRPr lang="en-US" b="1" dirty="0">
              <a:solidFill>
                <a:srgbClr val="000000"/>
              </a:solidFill>
              <a:latin typeface="Calibri"/>
              <a:cs typeface="Calibri"/>
            </a:endParaRPr>
          </a:p>
        </p:txBody>
      </p:sp>
    </p:spTree>
    <p:extLst>
      <p:ext uri="{BB962C8B-B14F-4D97-AF65-F5344CB8AC3E}">
        <p14:creationId xmlns:p14="http://schemas.microsoft.com/office/powerpoint/2010/main" val="1980992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600200" y="892553"/>
            <a:ext cx="6125372" cy="474624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5867400"/>
            <a:ext cx="8991600" cy="830997"/>
          </a:xfrm>
          <a:prstGeom prst="rect">
            <a:avLst/>
          </a:prstGeom>
        </p:spPr>
        <p:txBody>
          <a:bodyPr wrap="square">
            <a:spAutoFit/>
          </a:bodyPr>
          <a:lstStyle/>
          <a:p>
            <a:r>
              <a:rPr lang="en-US" sz="1600" dirty="0" smtClean="0"/>
              <a:t>Annual mean of optimized GEOS-</a:t>
            </a:r>
            <a:r>
              <a:rPr lang="en-US" sz="1600" dirty="0" err="1" smtClean="0"/>
              <a:t>Chem</a:t>
            </a:r>
            <a:r>
              <a:rPr lang="en-US" sz="1600" dirty="0" smtClean="0"/>
              <a:t> simulation of fungal PBAP: (a) PBAP emissions, (b) percentage contribution of fungal PBAP to fin e organic aerosol (OA) surface concentrations, (c) fine-mode fungal PBAP surface concentrations, and (d) coarse-mode fungal PBAP surface concentrations.</a:t>
            </a:r>
            <a:endParaRPr lang="en-US" sz="1600" dirty="0"/>
          </a:p>
        </p:txBody>
      </p:sp>
      <p:sp>
        <p:nvSpPr>
          <p:cNvPr id="6" name="Rectangle 5"/>
          <p:cNvSpPr/>
          <p:nvPr/>
        </p:nvSpPr>
        <p:spPr>
          <a:xfrm>
            <a:off x="228600" y="1"/>
            <a:ext cx="8610600" cy="892552"/>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rPr>
              <a:t>Biology matters on airborne aerosol particles</a:t>
            </a:r>
          </a:p>
          <a:p>
            <a:pPr algn="ctr"/>
            <a:r>
              <a:rPr lang="en-US" sz="2000" b="1" dirty="0" smtClean="0">
                <a:effectLst>
                  <a:outerShdw blurRad="38100" dist="38100" dir="2700000" algn="tl">
                    <a:srgbClr val="000000">
                      <a:alpha val="43137"/>
                    </a:srgbClr>
                  </a:outerShdw>
                </a:effectLst>
              </a:rPr>
              <a:t>Atmospheric budget of primary biological aerosol particles from fungal spores</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13319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815975"/>
            <a:ext cx="9144000" cy="0"/>
          </a:xfrm>
          <a:prstGeom prst="rect">
            <a:avLst/>
          </a:prstGeom>
          <a:noFill/>
          <a:ln w="9525">
            <a:noFill/>
            <a:miter lim="800000"/>
            <a:headEnd/>
            <a:tailEnd/>
          </a:ln>
        </p:spPr>
        <p:txBody>
          <a:bodyPr wrap="none" anchor="ctr">
            <a:spAutoFit/>
          </a:bodyPr>
          <a:lstStyle/>
          <a:p>
            <a:endParaRPr lang="en-US"/>
          </a:p>
        </p:txBody>
      </p:sp>
      <p:graphicFrame>
        <p:nvGraphicFramePr>
          <p:cNvPr id="3074" name="Object 3"/>
          <p:cNvGraphicFramePr>
            <a:graphicFrameLocks noChangeAspect="1"/>
          </p:cNvGraphicFramePr>
          <p:nvPr/>
        </p:nvGraphicFramePr>
        <p:xfrm>
          <a:off x="500063" y="1100138"/>
          <a:ext cx="7996237" cy="5794375"/>
        </p:xfrm>
        <a:graphic>
          <a:graphicData uri="http://schemas.openxmlformats.org/presentationml/2006/ole">
            <mc:AlternateContent xmlns:mc="http://schemas.openxmlformats.org/markup-compatibility/2006">
              <mc:Choice xmlns:v="urn:schemas-microsoft-com:vml" Requires="v">
                <p:oleObj spid="_x0000_s1113" name="Graph" r:id="rId4" imgW="4024800" imgH="3281760" progId="">
                  <p:embed/>
                </p:oleObj>
              </mc:Choice>
              <mc:Fallback>
                <p:oleObj name="Graph" r:id="rId4" imgW="4024800" imgH="3281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5644" b="5644"/>
                      <a:stretch>
                        <a:fillRect/>
                      </a:stretch>
                    </p:blipFill>
                    <p:spPr bwMode="auto">
                      <a:xfrm>
                        <a:off x="500063" y="1100138"/>
                        <a:ext cx="7996237" cy="579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788" name="Text Box 4"/>
          <p:cNvSpPr txBox="1">
            <a:spLocks noChangeArrowheads="1"/>
          </p:cNvSpPr>
          <p:nvPr/>
        </p:nvSpPr>
        <p:spPr bwMode="auto">
          <a:xfrm>
            <a:off x="822593" y="315817"/>
            <a:ext cx="7924800" cy="492443"/>
          </a:xfrm>
          <a:prstGeom prst="rect">
            <a:avLst/>
          </a:prstGeom>
          <a:noFill/>
          <a:ln w="9525">
            <a:noFill/>
            <a:miter lim="800000"/>
            <a:headEnd/>
            <a:tailEnd/>
          </a:ln>
          <a:effectLst/>
        </p:spPr>
        <p:txBody>
          <a:bodyPr>
            <a:spAutoFit/>
          </a:bodyPr>
          <a:lstStyle/>
          <a:p>
            <a:pPr algn="ctr">
              <a:defRPr/>
            </a:pPr>
            <a:r>
              <a:rPr lang="pt-BR" sz="2600" b="1" dirty="0" smtClean="0">
                <a:effectLst>
                  <a:outerShdw blurRad="38100" dist="38100" dir="2700000" algn="tl">
                    <a:srgbClr val="C0C0C0"/>
                  </a:outerShdw>
                </a:effectLst>
                <a:latin typeface="Arial" charset="0"/>
              </a:rPr>
              <a:t>Strong </a:t>
            </a:r>
            <a:r>
              <a:rPr lang="pt-BR" sz="2600" b="1" dirty="0" err="1" smtClean="0">
                <a:effectLst>
                  <a:outerShdw blurRad="38100" dist="38100" dir="2700000" algn="tl">
                    <a:srgbClr val="C0C0C0"/>
                  </a:outerShdw>
                </a:effectLst>
                <a:latin typeface="Arial" charset="0"/>
              </a:rPr>
              <a:t>effects</a:t>
            </a:r>
            <a:r>
              <a:rPr lang="pt-BR" sz="2600" b="1" dirty="0" smtClean="0">
                <a:effectLst>
                  <a:outerShdw blurRad="38100" dist="38100" dir="2700000" algn="tl">
                    <a:srgbClr val="C0C0C0"/>
                  </a:outerShdw>
                </a:effectLst>
                <a:latin typeface="Arial" charset="0"/>
              </a:rPr>
              <a:t> </a:t>
            </a:r>
            <a:r>
              <a:rPr lang="pt-BR" sz="2600" b="1" dirty="0" err="1" smtClean="0">
                <a:effectLst>
                  <a:outerShdw blurRad="38100" dist="38100" dir="2700000" algn="tl">
                    <a:srgbClr val="C0C0C0"/>
                  </a:outerShdw>
                </a:effectLst>
                <a:latin typeface="Arial" charset="0"/>
              </a:rPr>
              <a:t>of</a:t>
            </a:r>
            <a:r>
              <a:rPr lang="pt-BR" sz="2600" b="1" dirty="0" smtClean="0">
                <a:effectLst>
                  <a:outerShdw blurRad="38100" dist="38100" dir="2700000" algn="tl">
                    <a:srgbClr val="C0C0C0"/>
                  </a:outerShdw>
                </a:effectLst>
                <a:latin typeface="Arial" charset="0"/>
              </a:rPr>
              <a:t> </a:t>
            </a:r>
            <a:r>
              <a:rPr lang="pt-BR" sz="2600" b="1" dirty="0" err="1" smtClean="0">
                <a:effectLst>
                  <a:outerShdw blurRad="38100" dist="38100" dir="2700000" algn="tl">
                    <a:srgbClr val="C0C0C0"/>
                  </a:outerShdw>
                </a:effectLst>
                <a:latin typeface="Arial" charset="0"/>
              </a:rPr>
              <a:t>aerosols</a:t>
            </a:r>
            <a:r>
              <a:rPr lang="pt-BR" sz="2600" b="1" dirty="0" smtClean="0">
                <a:effectLst>
                  <a:outerShdw blurRad="38100" dist="38100" dir="2700000" algn="tl">
                    <a:srgbClr val="C0C0C0"/>
                  </a:outerShdw>
                </a:effectLst>
                <a:latin typeface="Arial" charset="0"/>
              </a:rPr>
              <a:t> in </a:t>
            </a:r>
            <a:r>
              <a:rPr lang="pt-BR" sz="2600" b="1" dirty="0" err="1" smtClean="0">
                <a:effectLst>
                  <a:outerShdw blurRad="38100" dist="38100" dir="2700000" algn="tl">
                    <a:srgbClr val="C0C0C0"/>
                  </a:outerShdw>
                </a:effectLst>
                <a:latin typeface="Arial" charset="0"/>
              </a:rPr>
              <a:t>Amazonia</a:t>
            </a:r>
            <a:r>
              <a:rPr lang="pt-BR" sz="2600" b="1" dirty="0" smtClean="0">
                <a:effectLst>
                  <a:outerShdw blurRad="38100" dist="38100" dir="2700000" algn="tl">
                    <a:srgbClr val="C0C0C0"/>
                  </a:outerShdw>
                </a:effectLst>
                <a:latin typeface="Arial" charset="0"/>
              </a:rPr>
              <a:t> </a:t>
            </a:r>
            <a:endParaRPr lang="pt-BR" sz="2600" b="1" dirty="0">
              <a:effectLst>
                <a:outerShdw blurRad="38100" dist="38100" dir="2700000" algn="tl">
                  <a:srgbClr val="C0C0C0"/>
                </a:outerShdw>
              </a:effectLst>
              <a:latin typeface="Arial" charset="0"/>
            </a:endParaRPr>
          </a:p>
        </p:txBody>
      </p:sp>
      <p:pic>
        <p:nvPicPr>
          <p:cNvPr id="3077" name="Picture 5" descr="lba pequeno trasnparente"/>
          <p:cNvPicPr>
            <a:picLocks noChangeAspect="1" noChangeArrowheads="1"/>
          </p:cNvPicPr>
          <p:nvPr/>
        </p:nvPicPr>
        <p:blipFill>
          <a:blip r:embed="rId6"/>
          <a:srcRect/>
          <a:stretch>
            <a:fillRect/>
          </a:stretch>
        </p:blipFill>
        <p:spPr bwMode="auto">
          <a:xfrm>
            <a:off x="152400" y="228600"/>
            <a:ext cx="990600" cy="582613"/>
          </a:xfrm>
          <a:prstGeom prst="rect">
            <a:avLst/>
          </a:prstGeom>
          <a:noFill/>
          <a:ln w="9525">
            <a:noFill/>
            <a:miter lim="800000"/>
            <a:headEnd/>
            <a:tailEnd/>
          </a:ln>
        </p:spPr>
      </p:pic>
      <p:grpSp>
        <p:nvGrpSpPr>
          <p:cNvPr id="2" name="Group 6"/>
          <p:cNvGrpSpPr>
            <a:grpSpLocks/>
          </p:cNvGrpSpPr>
          <p:nvPr/>
        </p:nvGrpSpPr>
        <p:grpSpPr bwMode="auto">
          <a:xfrm>
            <a:off x="2819400" y="5410200"/>
            <a:ext cx="3886200" cy="304800"/>
            <a:chOff x="1776" y="3408"/>
            <a:chExt cx="2448" cy="192"/>
          </a:xfrm>
        </p:grpSpPr>
        <p:sp>
          <p:nvSpPr>
            <p:cNvPr id="3079" name="Text Box 7"/>
            <p:cNvSpPr txBox="1">
              <a:spLocks noChangeArrowheads="1"/>
            </p:cNvSpPr>
            <p:nvPr/>
          </p:nvSpPr>
          <p:spPr bwMode="auto">
            <a:xfrm>
              <a:off x="2256" y="3408"/>
              <a:ext cx="1450" cy="192"/>
            </a:xfrm>
            <a:prstGeom prst="rect">
              <a:avLst/>
            </a:prstGeom>
            <a:noFill/>
            <a:ln w="9525">
              <a:noFill/>
              <a:miter lim="800000"/>
              <a:headEnd/>
              <a:tailEnd/>
            </a:ln>
          </p:spPr>
          <p:txBody>
            <a:bodyPr wrap="none">
              <a:spAutoFit/>
            </a:bodyPr>
            <a:lstStyle/>
            <a:p>
              <a:r>
                <a:rPr lang="en-US"/>
                <a:t>Increase in aerosol loading</a:t>
              </a:r>
            </a:p>
          </p:txBody>
        </p:sp>
        <p:sp>
          <p:nvSpPr>
            <p:cNvPr id="3080" name="Line 8"/>
            <p:cNvSpPr>
              <a:spLocks noChangeShapeType="1"/>
            </p:cNvSpPr>
            <p:nvPr/>
          </p:nvSpPr>
          <p:spPr bwMode="auto">
            <a:xfrm flipH="1">
              <a:off x="3792" y="3504"/>
              <a:ext cx="432" cy="0"/>
            </a:xfrm>
            <a:prstGeom prst="line">
              <a:avLst/>
            </a:prstGeom>
            <a:noFill/>
            <a:ln w="28575">
              <a:solidFill>
                <a:schemeClr val="tx1"/>
              </a:solidFill>
              <a:round/>
              <a:headEnd/>
              <a:tailEnd type="stealth" w="lg" len="lg"/>
            </a:ln>
          </p:spPr>
          <p:txBody>
            <a:bodyPr/>
            <a:lstStyle/>
            <a:p>
              <a:endParaRPr lang="pt-BR"/>
            </a:p>
          </p:txBody>
        </p:sp>
        <p:sp>
          <p:nvSpPr>
            <p:cNvPr id="3081" name="Line 9"/>
            <p:cNvSpPr>
              <a:spLocks noChangeShapeType="1"/>
            </p:cNvSpPr>
            <p:nvPr/>
          </p:nvSpPr>
          <p:spPr bwMode="auto">
            <a:xfrm flipH="1">
              <a:off x="1776" y="3504"/>
              <a:ext cx="432" cy="0"/>
            </a:xfrm>
            <a:prstGeom prst="line">
              <a:avLst/>
            </a:prstGeom>
            <a:noFill/>
            <a:ln w="28575">
              <a:solidFill>
                <a:schemeClr val="tx1"/>
              </a:solidFill>
              <a:round/>
              <a:headEnd/>
              <a:tailEnd type="stealth" w="lg" len="lg"/>
            </a:ln>
          </p:spPr>
          <p:txBody>
            <a:bodyPr/>
            <a:lstStyle/>
            <a:p>
              <a:endParaRPr lang="pt-BR"/>
            </a:p>
          </p:txBody>
        </p:sp>
      </p:grpSp>
    </p:spTree>
    <p:extLst>
      <p:ext uri="{BB962C8B-B14F-4D97-AF65-F5344CB8AC3E}">
        <p14:creationId xmlns:p14="http://schemas.microsoft.com/office/powerpoint/2010/main" val="197105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321976" y="457200"/>
            <a:ext cx="4402424" cy="1815882"/>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rPr>
              <a:t>Effects of aerosol particles on carbon uptake by the forest: Diffuse radiation plays a major role</a:t>
            </a:r>
          </a:p>
        </p:txBody>
      </p:sp>
      <p:sp>
        <p:nvSpPr>
          <p:cNvPr id="20" name="Retângulo 19"/>
          <p:cNvSpPr/>
          <p:nvPr/>
        </p:nvSpPr>
        <p:spPr>
          <a:xfrm>
            <a:off x="8100392" y="5949280"/>
            <a:ext cx="643953" cy="415233"/>
          </a:xfrm>
          <a:prstGeom prst="rect">
            <a:avLst/>
          </a:prstGeom>
          <a:noFill/>
          <a:ln w="2222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dirty="0">
              <a:latin typeface="Arial" pitchFamily="34" charset="0"/>
              <a:cs typeface="Arial" pitchFamily="34" charset="0"/>
            </a:endParaRPr>
          </a:p>
        </p:txBody>
      </p:sp>
      <p:sp>
        <p:nvSpPr>
          <p:cNvPr id="2" name="TextBox 1"/>
          <p:cNvSpPr txBox="1"/>
          <p:nvPr/>
        </p:nvSpPr>
        <p:spPr>
          <a:xfrm>
            <a:off x="381000" y="2273082"/>
            <a:ext cx="2238754" cy="369332"/>
          </a:xfrm>
          <a:prstGeom prst="rect">
            <a:avLst/>
          </a:prstGeom>
          <a:noFill/>
        </p:spPr>
        <p:txBody>
          <a:bodyPr wrap="none" rtlCol="0">
            <a:spAutoFit/>
          </a:bodyPr>
          <a:lstStyle/>
          <a:p>
            <a:r>
              <a:rPr lang="en-US" i="1" dirty="0" smtClean="0"/>
              <a:t>(Glauber Cirino, 2014)</a:t>
            </a:r>
            <a:endParaRPr lang="pt-BR" i="1" dirty="0"/>
          </a:p>
        </p:txBody>
      </p:sp>
      <p:pic>
        <p:nvPicPr>
          <p:cNvPr id="19" name="Picture 18"/>
          <p:cNvPicPr/>
          <p:nvPr/>
        </p:nvPicPr>
        <p:blipFill>
          <a:blip r:embed="rId2" cstate="print">
            <a:extLst>
              <a:ext uri="{28A0092B-C50C-407E-A947-70E740481C1C}">
                <a14:useLocalDpi xmlns:a14="http://schemas.microsoft.com/office/drawing/2010/main"/>
              </a:ext>
            </a:extLst>
          </a:blip>
          <a:stretch>
            <a:fillRect/>
          </a:stretch>
        </p:blipFill>
        <p:spPr>
          <a:xfrm>
            <a:off x="287330" y="3146764"/>
            <a:ext cx="4284670" cy="3427272"/>
          </a:xfrm>
          <a:prstGeom prst="rect">
            <a:avLst/>
          </a:prstGeom>
          <a:ln>
            <a:noFill/>
          </a:ln>
          <a:effectLst>
            <a:outerShdw blurRad="292100" dist="139700" dir="2700000" algn="tl" rotWithShape="0">
              <a:srgbClr val="333333">
                <a:alpha val="65000"/>
              </a:srgbClr>
            </a:outerShdw>
          </a:effectLst>
        </p:spPr>
      </p:pic>
      <p:pic>
        <p:nvPicPr>
          <p:cNvPr id="15" name="Picture 14"/>
          <p:cNvPicPr/>
          <p:nvPr/>
        </p:nvPicPr>
        <p:blipFill>
          <a:blip r:embed="rId3" cstate="print">
            <a:extLst>
              <a:ext uri="{28A0092B-C50C-407E-A947-70E740481C1C}">
                <a14:useLocalDpi xmlns:a14="http://schemas.microsoft.com/office/drawing/2010/main"/>
              </a:ext>
            </a:extLst>
          </a:blip>
          <a:srcRect/>
          <a:stretch>
            <a:fillRect/>
          </a:stretch>
        </p:blipFill>
        <p:spPr bwMode="auto">
          <a:xfrm>
            <a:off x="5029200" y="228600"/>
            <a:ext cx="3826058" cy="3124200"/>
          </a:xfrm>
          <a:prstGeom prst="rect">
            <a:avLst/>
          </a:prstGeom>
          <a:ln>
            <a:noFill/>
          </a:ln>
          <a:effectLst>
            <a:outerShdw blurRad="292100" dist="139700" dir="2700000" algn="tl" rotWithShape="0">
              <a:srgbClr val="333333">
                <a:alpha val="65000"/>
              </a:srgbClr>
            </a:outerShdw>
          </a:effectLst>
        </p:spPr>
      </p:pic>
      <p:pic>
        <p:nvPicPr>
          <p:cNvPr id="17" name="Picture 16"/>
          <p:cNvPicPr/>
          <p:nvPr/>
        </p:nvPicPr>
        <p:blipFill>
          <a:blip r:embed="rId4" cstate="print">
            <a:extLst>
              <a:ext uri="{28A0092B-C50C-407E-A947-70E740481C1C}">
                <a14:useLocalDpi xmlns:a14="http://schemas.microsoft.com/office/drawing/2010/main"/>
              </a:ext>
            </a:extLst>
          </a:blip>
          <a:srcRect/>
          <a:stretch>
            <a:fillRect/>
          </a:stretch>
        </p:blipFill>
        <p:spPr bwMode="auto">
          <a:xfrm>
            <a:off x="5029200" y="3630168"/>
            <a:ext cx="3826058" cy="300482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638799" y="3962400"/>
            <a:ext cx="952505" cy="369332"/>
          </a:xfrm>
          <a:prstGeom prst="rect">
            <a:avLst/>
          </a:prstGeom>
          <a:noFill/>
        </p:spPr>
        <p:txBody>
          <a:bodyPr wrap="none" rtlCol="0">
            <a:spAutoFit/>
          </a:bodyPr>
          <a:lstStyle/>
          <a:p>
            <a:r>
              <a:rPr lang="en-US" b="1" dirty="0" smtClean="0"/>
              <a:t>Manaus</a:t>
            </a:r>
            <a:endParaRPr lang="en-US" b="1" dirty="0"/>
          </a:p>
        </p:txBody>
      </p:sp>
      <p:sp>
        <p:nvSpPr>
          <p:cNvPr id="9" name="TextBox 8"/>
          <p:cNvSpPr txBox="1"/>
          <p:nvPr/>
        </p:nvSpPr>
        <p:spPr>
          <a:xfrm>
            <a:off x="5615354" y="609600"/>
            <a:ext cx="1097545" cy="369332"/>
          </a:xfrm>
          <a:prstGeom prst="rect">
            <a:avLst/>
          </a:prstGeom>
          <a:noFill/>
        </p:spPr>
        <p:txBody>
          <a:bodyPr wrap="none" rtlCol="0">
            <a:spAutoFit/>
          </a:bodyPr>
          <a:lstStyle/>
          <a:p>
            <a:r>
              <a:rPr lang="en-US" b="1" dirty="0" err="1"/>
              <a:t>R</a:t>
            </a:r>
            <a:r>
              <a:rPr lang="en-US" b="1" dirty="0" err="1" smtClean="0"/>
              <a:t>ondonia</a:t>
            </a:r>
            <a:endParaRPr lang="en-US" b="1" dirty="0"/>
          </a:p>
        </p:txBody>
      </p:sp>
    </p:spTree>
    <p:extLst>
      <p:ext uri="{BB962C8B-B14F-4D97-AF65-F5344CB8AC3E}">
        <p14:creationId xmlns:p14="http://schemas.microsoft.com/office/powerpoint/2010/main" val="39797287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CP_0174"/>
          <p:cNvPicPr>
            <a:picLocks noChangeAspect="1" noChangeArrowheads="1"/>
          </p:cNvPicPr>
          <p:nvPr/>
        </p:nvPicPr>
        <p:blipFill rotWithShape="1">
          <a:blip r:embed="rId2" cstate="print"/>
          <a:srcRect l="8495" b="8649"/>
          <a:stretch/>
        </p:blipFill>
        <p:spPr bwMode="auto">
          <a:xfrm>
            <a:off x="-15273" y="0"/>
            <a:ext cx="9159273" cy="6858000"/>
          </a:xfrm>
          <a:prstGeom prst="rect">
            <a:avLst/>
          </a:prstGeom>
          <a:noFill/>
        </p:spPr>
      </p:pic>
      <p:grpSp>
        <p:nvGrpSpPr>
          <p:cNvPr id="3" name="Group 10"/>
          <p:cNvGrpSpPr>
            <a:grpSpLocks/>
          </p:cNvGrpSpPr>
          <p:nvPr/>
        </p:nvGrpSpPr>
        <p:grpSpPr bwMode="auto">
          <a:xfrm>
            <a:off x="6400800" y="228600"/>
            <a:ext cx="2590800" cy="2286000"/>
            <a:chOff x="3648" y="0"/>
            <a:chExt cx="2112" cy="2112"/>
          </a:xfrm>
        </p:grpSpPr>
        <p:pic>
          <p:nvPicPr>
            <p:cNvPr id="4" name="Picture 11"/>
            <p:cNvPicPr>
              <a:picLocks noChangeAspect="1" noChangeArrowheads="1"/>
            </p:cNvPicPr>
            <p:nvPr/>
          </p:nvPicPr>
          <p:blipFill>
            <a:blip r:embed="rId3" cstate="print"/>
            <a:srcRect/>
            <a:stretch>
              <a:fillRect/>
            </a:stretch>
          </p:blipFill>
          <p:spPr bwMode="auto">
            <a:xfrm>
              <a:off x="3648" y="0"/>
              <a:ext cx="2112" cy="2112"/>
            </a:xfrm>
            <a:prstGeom prst="rect">
              <a:avLst/>
            </a:prstGeom>
            <a:noFill/>
          </p:spPr>
        </p:pic>
        <p:sp>
          <p:nvSpPr>
            <p:cNvPr id="5"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
        <p:nvSpPr>
          <p:cNvPr id="6" name="TextBox 5"/>
          <p:cNvSpPr txBox="1"/>
          <p:nvPr/>
        </p:nvSpPr>
        <p:spPr>
          <a:xfrm>
            <a:off x="685800" y="4594086"/>
            <a:ext cx="6540573"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latin typeface="+mj-lt"/>
              </a:rPr>
              <a:t>Thanks for the attention!!!</a:t>
            </a:r>
            <a:endParaRPr lang="en-US" sz="4000" b="1" dirty="0">
              <a:solidFill>
                <a:schemeClr val="bg1"/>
              </a:solidFill>
              <a:effectLst>
                <a:outerShdw blurRad="38100" dist="38100" dir="2700000" algn="tl">
                  <a:srgbClr val="000000">
                    <a:alpha val="43137"/>
                  </a:srgbClr>
                </a:outerShdw>
              </a:effectLst>
              <a:latin typeface="+mj-lt"/>
            </a:endParaRPr>
          </a:p>
        </p:txBody>
      </p:sp>
      <p:sp>
        <p:nvSpPr>
          <p:cNvPr id="8" name="Rectangle 7"/>
          <p:cNvSpPr/>
          <p:nvPr/>
        </p:nvSpPr>
        <p:spPr>
          <a:xfrm>
            <a:off x="533400" y="499148"/>
            <a:ext cx="5867400" cy="3637919"/>
          </a:xfrm>
          <a:prstGeom prst="rect">
            <a:avLst/>
          </a:prstGeom>
        </p:spPr>
        <p:txBody>
          <a:bodyPr wrap="square">
            <a:spAutoFit/>
          </a:bodyPr>
          <a:lstStyle/>
          <a:p>
            <a:pPr>
              <a:spcBef>
                <a:spcPct val="20000"/>
              </a:spcBef>
            </a:pPr>
            <a:r>
              <a:rPr lang="en-US" sz="3600" dirty="0">
                <a:effectLst>
                  <a:outerShdw blurRad="38100" dist="38100" dir="2700000" algn="tl">
                    <a:srgbClr val="C0C0C0"/>
                  </a:outerShdw>
                </a:effectLst>
              </a:rPr>
              <a:t>Biological, chemical, </a:t>
            </a:r>
            <a:r>
              <a:rPr lang="en-US" sz="3600" dirty="0" smtClean="0">
                <a:effectLst>
                  <a:outerShdw blurRad="38100" dist="38100" dir="2700000" algn="tl">
                    <a:srgbClr val="C0C0C0"/>
                  </a:outerShdw>
                </a:effectLst>
              </a:rPr>
              <a:t>physical and social </a:t>
            </a:r>
            <a:r>
              <a:rPr lang="en-US" sz="3600" dirty="0">
                <a:effectLst>
                  <a:outerShdw blurRad="38100" dist="38100" dir="2700000" algn="tl">
                    <a:srgbClr val="C0C0C0"/>
                  </a:outerShdw>
                </a:effectLst>
              </a:rPr>
              <a:t>processes over the Amazon form a </a:t>
            </a:r>
            <a:r>
              <a:rPr lang="en-US" sz="3600" dirty="0" smtClean="0">
                <a:effectLst>
                  <a:outerShdw blurRad="38100" dist="38100" dir="2700000" algn="tl">
                    <a:srgbClr val="C0C0C0"/>
                  </a:outerShdw>
                </a:effectLst>
              </a:rPr>
              <a:t>pretty complex coupled system</a:t>
            </a:r>
          </a:p>
          <a:p>
            <a:pPr>
              <a:spcBef>
                <a:spcPct val="20000"/>
              </a:spcBef>
            </a:pPr>
            <a:endParaRPr lang="en-US" sz="3600" dirty="0">
              <a:effectLst>
                <a:outerShdw blurRad="38100" dist="38100" dir="2700000" algn="tl">
                  <a:srgbClr val="C0C0C0"/>
                </a:outerShdw>
              </a:effectLst>
            </a:endParaRPr>
          </a:p>
          <a:p>
            <a:pPr>
              <a:spcBef>
                <a:spcPct val="20000"/>
              </a:spcBef>
            </a:pPr>
            <a:r>
              <a:rPr lang="en-US" sz="3600" dirty="0" smtClean="0">
                <a:effectLst>
                  <a:outerShdw blurRad="38100" dist="38100" dir="2700000" algn="tl">
                    <a:srgbClr val="C0C0C0"/>
                  </a:outerShdw>
                </a:effectLst>
              </a:rPr>
              <a:t>Still a lot to learn…</a:t>
            </a:r>
            <a:endParaRPr lang="en-US" sz="3600" dirty="0">
              <a:effectLst>
                <a:outerShdw blurRad="38100" dist="38100" dir="2700000" algn="tl">
                  <a:srgbClr val="C0C0C0"/>
                </a:outerShdw>
              </a:effectLst>
            </a:endParaRPr>
          </a:p>
        </p:txBody>
      </p:sp>
    </p:spTree>
    <p:extLst>
      <p:ext uri="{BB962C8B-B14F-4D97-AF65-F5344CB8AC3E}">
        <p14:creationId xmlns:p14="http://schemas.microsoft.com/office/powerpoint/2010/main" val="9940659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a:ext>
            </a:extLst>
          </a:blip>
          <a:stretch>
            <a:fillRect/>
          </a:stretch>
        </p:blipFill>
        <p:spPr>
          <a:xfrm>
            <a:off x="3886200" y="76200"/>
            <a:ext cx="5086985" cy="66294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20898" y="2743200"/>
            <a:ext cx="3505200" cy="1754326"/>
          </a:xfrm>
          <a:prstGeom prst="rect">
            <a:avLst/>
          </a:prstGeom>
        </p:spPr>
        <p:txBody>
          <a:bodyPr wrap="square">
            <a:spAutoFit/>
          </a:bodyPr>
          <a:lstStyle/>
          <a:p>
            <a:r>
              <a:rPr lang="en-GB" b="1" dirty="0">
                <a:solidFill>
                  <a:prstClr val="black"/>
                </a:solidFill>
              </a:rPr>
              <a:t>Monthly statistics </a:t>
            </a:r>
            <a:r>
              <a:rPr lang="en-US" b="1" dirty="0">
                <a:solidFill>
                  <a:prstClr val="black"/>
                </a:solidFill>
              </a:rPr>
              <a:t>(2009 – 2012)</a:t>
            </a:r>
            <a:r>
              <a:rPr lang="en-GB" b="1" dirty="0">
                <a:solidFill>
                  <a:prstClr val="black"/>
                </a:solidFill>
              </a:rPr>
              <a:t> for light scattering coefficient </a:t>
            </a:r>
            <a:r>
              <a:rPr lang="en-GB" b="1" dirty="0" err="1">
                <a:solidFill>
                  <a:prstClr val="black"/>
                </a:solidFill>
              </a:rPr>
              <a:t>σ</a:t>
            </a:r>
            <a:r>
              <a:rPr lang="en-GB" b="1" baseline="-25000" dirty="0" err="1">
                <a:solidFill>
                  <a:prstClr val="black"/>
                </a:solidFill>
              </a:rPr>
              <a:t>s</a:t>
            </a:r>
            <a:r>
              <a:rPr lang="en-GB" b="1" dirty="0">
                <a:solidFill>
                  <a:prstClr val="black"/>
                </a:solidFill>
              </a:rPr>
              <a:t> at 637 nm and light absorption coefficient </a:t>
            </a:r>
            <a:r>
              <a:rPr lang="en-GB" b="1" dirty="0" err="1">
                <a:solidFill>
                  <a:prstClr val="black"/>
                </a:solidFill>
              </a:rPr>
              <a:t>σ</a:t>
            </a:r>
            <a:r>
              <a:rPr lang="en-GB" b="1" baseline="-25000" dirty="0" err="1">
                <a:solidFill>
                  <a:prstClr val="black"/>
                </a:solidFill>
              </a:rPr>
              <a:t>a</a:t>
            </a:r>
            <a:r>
              <a:rPr lang="en-GB" b="1" dirty="0">
                <a:solidFill>
                  <a:prstClr val="black"/>
                </a:solidFill>
              </a:rPr>
              <a:t> at 637 nm in Mm</a:t>
            </a:r>
            <a:r>
              <a:rPr lang="en-GB" b="1" baseline="30000" dirty="0">
                <a:solidFill>
                  <a:prstClr val="black"/>
                </a:solidFill>
              </a:rPr>
              <a:t>-1</a:t>
            </a:r>
            <a:r>
              <a:rPr lang="en-GB" b="1" dirty="0">
                <a:solidFill>
                  <a:prstClr val="black"/>
                </a:solidFill>
              </a:rPr>
              <a:t> for Porto Velho (PVH, in black) and central Amazonia (TT34, in red). </a:t>
            </a:r>
            <a:endParaRPr lang="en-US" b="1" dirty="0">
              <a:solidFill>
                <a:prstClr val="black"/>
              </a:solidFill>
            </a:endParaRPr>
          </a:p>
        </p:txBody>
      </p:sp>
      <p:sp>
        <p:nvSpPr>
          <p:cNvPr id="4" name="TextBox 3"/>
          <p:cNvSpPr txBox="1"/>
          <p:nvPr/>
        </p:nvSpPr>
        <p:spPr>
          <a:xfrm>
            <a:off x="304801" y="4964668"/>
            <a:ext cx="3201142" cy="646331"/>
          </a:xfrm>
          <a:prstGeom prst="rect">
            <a:avLst/>
          </a:prstGeom>
          <a:noFill/>
        </p:spPr>
        <p:txBody>
          <a:bodyPr wrap="square" rtlCol="0">
            <a:spAutoFit/>
          </a:bodyPr>
          <a:lstStyle/>
          <a:p>
            <a:r>
              <a:rPr lang="en-US" b="1" dirty="0" smtClean="0">
                <a:solidFill>
                  <a:prstClr val="black"/>
                </a:solidFill>
              </a:rPr>
              <a:t>Single Scattering Albedo Lower at the pristine site</a:t>
            </a:r>
            <a:endParaRPr lang="en-US" b="1" dirty="0">
              <a:solidFill>
                <a:prstClr val="black"/>
              </a:solidFill>
            </a:endParaRPr>
          </a:p>
        </p:txBody>
      </p:sp>
      <p:sp>
        <p:nvSpPr>
          <p:cNvPr id="5" name="TextBox 4"/>
          <p:cNvSpPr txBox="1"/>
          <p:nvPr/>
        </p:nvSpPr>
        <p:spPr>
          <a:xfrm>
            <a:off x="220899" y="304800"/>
            <a:ext cx="3505200" cy="2062103"/>
          </a:xfrm>
          <a:prstGeom prst="rect">
            <a:avLst/>
          </a:prstGeom>
          <a:noFill/>
        </p:spPr>
        <p:txBody>
          <a:bodyPr wrap="square" rtlCol="0">
            <a:spAutoFit/>
          </a:bodyPr>
          <a:lstStyle/>
          <a:p>
            <a:r>
              <a:rPr lang="en-US" sz="3200" b="1" dirty="0" smtClean="0">
                <a:solidFill>
                  <a:prstClr val="black"/>
                </a:solidFill>
              </a:rPr>
              <a:t>Scattering, absorption and SSA in </a:t>
            </a:r>
            <a:r>
              <a:rPr lang="en-US" sz="3200" b="1" dirty="0">
                <a:solidFill>
                  <a:prstClr val="black"/>
                </a:solidFill>
              </a:rPr>
              <a:t>M</a:t>
            </a:r>
            <a:r>
              <a:rPr lang="en-US" sz="3200" b="1" dirty="0" smtClean="0">
                <a:solidFill>
                  <a:prstClr val="black"/>
                </a:solidFill>
              </a:rPr>
              <a:t>anaus and Porto Velho</a:t>
            </a:r>
            <a:endParaRPr lang="en-US" sz="3200" b="1" dirty="0">
              <a:solidFill>
                <a:prstClr val="black"/>
              </a:solidFill>
            </a:endParaRPr>
          </a:p>
        </p:txBody>
      </p:sp>
      <p:sp>
        <p:nvSpPr>
          <p:cNvPr id="6" name="TextBox 5"/>
          <p:cNvSpPr txBox="1"/>
          <p:nvPr/>
        </p:nvSpPr>
        <p:spPr>
          <a:xfrm>
            <a:off x="457200" y="6143105"/>
            <a:ext cx="1892313" cy="369332"/>
          </a:xfrm>
          <a:prstGeom prst="rect">
            <a:avLst/>
          </a:prstGeom>
          <a:noFill/>
        </p:spPr>
        <p:txBody>
          <a:bodyPr wrap="none" rtlCol="0">
            <a:spAutoFit/>
          </a:bodyPr>
          <a:lstStyle/>
          <a:p>
            <a:r>
              <a:rPr lang="pt-BR" dirty="0" smtClean="0"/>
              <a:t>Artaxo et al., 2013</a:t>
            </a:r>
            <a:endParaRPr lang="en-US" dirty="0"/>
          </a:p>
        </p:txBody>
      </p:sp>
    </p:spTree>
    <p:extLst>
      <p:ext uri="{BB962C8B-B14F-4D97-AF65-F5344CB8AC3E}">
        <p14:creationId xmlns:p14="http://schemas.microsoft.com/office/powerpoint/2010/main" val="9877712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 descr="DSC0249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9" name="TextBox 18"/>
          <p:cNvSpPr txBox="1"/>
          <p:nvPr/>
        </p:nvSpPr>
        <p:spPr>
          <a:xfrm>
            <a:off x="0" y="152400"/>
            <a:ext cx="4838701" cy="1384995"/>
          </a:xfrm>
          <a:prstGeom prst="rect">
            <a:avLst/>
          </a:prstGeom>
          <a:noFill/>
          <a:ln>
            <a:noFill/>
          </a:ln>
        </p:spPr>
        <p:txBody>
          <a:bodyPr wrap="square" rtlCol="0">
            <a:spAutoFit/>
          </a:bodyPr>
          <a:lstStyle/>
          <a:p>
            <a:pPr algn="ctr"/>
            <a:r>
              <a:rPr lang="en-US" sz="2800" dirty="0" smtClean="0">
                <a:latin typeface="Times New Roman" pitchFamily="18" charset="0"/>
                <a:cs typeface="Times New Roman" pitchFamily="18" charset="0"/>
              </a:rPr>
              <a:t>Observations </a:t>
            </a:r>
            <a:r>
              <a:rPr lang="en-US" sz="2800" dirty="0">
                <a:latin typeface="Times New Roman" pitchFamily="18" charset="0"/>
                <a:cs typeface="Times New Roman" pitchFamily="18" charset="0"/>
              </a:rPr>
              <a:t>and Modeling of the Green Ocean </a:t>
            </a:r>
            <a:r>
              <a:rPr lang="en-US" sz="2800" dirty="0" smtClean="0">
                <a:latin typeface="Times New Roman" pitchFamily="18" charset="0"/>
                <a:cs typeface="Times New Roman" pitchFamily="18" charset="0"/>
              </a:rPr>
              <a:t>Amazon</a:t>
            </a:r>
          </a:p>
          <a:p>
            <a:pPr algn="ctr"/>
            <a:r>
              <a:rPr lang="en-US" sz="2800" dirty="0" smtClean="0">
                <a:latin typeface="Times New Roman" pitchFamily="18" charset="0"/>
                <a:cs typeface="Times New Roman" pitchFamily="18" charset="0"/>
              </a:rPr>
              <a:t>GoAmazon2014</a:t>
            </a:r>
          </a:p>
        </p:txBody>
      </p:sp>
      <p:grpSp>
        <p:nvGrpSpPr>
          <p:cNvPr id="4" name="Group 3"/>
          <p:cNvGrpSpPr/>
          <p:nvPr/>
        </p:nvGrpSpPr>
        <p:grpSpPr>
          <a:xfrm>
            <a:off x="176324" y="1676400"/>
            <a:ext cx="5233876" cy="5257800"/>
            <a:chOff x="1928924" y="1447800"/>
            <a:chExt cx="5233876" cy="5257800"/>
          </a:xfrm>
        </p:grpSpPr>
        <p:sp>
          <p:nvSpPr>
            <p:cNvPr id="21" name="TextBox 20"/>
            <p:cNvSpPr txBox="1"/>
            <p:nvPr/>
          </p:nvSpPr>
          <p:spPr>
            <a:xfrm>
              <a:off x="1952847" y="1495647"/>
              <a:ext cx="5209953" cy="5209953"/>
            </a:xfrm>
            <a:prstGeom prst="rect">
              <a:avLst/>
            </a:prstGeom>
            <a:noFill/>
          </p:spPr>
          <p:txBody>
            <a:bodyPr wrap="square" rtlCol="0">
              <a:prstTxWarp prst="textCircle">
                <a:avLst>
                  <a:gd name="adj" fmla="val 30215"/>
                </a:avLst>
              </a:prstTxWarp>
              <a:spAutoFit/>
            </a:bodyPr>
            <a:lstStyle/>
            <a:p>
              <a:r>
                <a:rPr lang="en-US" sz="2400" dirty="0">
                  <a:solidFill>
                    <a:srgbClr val="00FF00"/>
                  </a:solidFill>
                  <a:latin typeface="Times New Roman" pitchFamily="18" charset="0"/>
                  <a:cs typeface="Times New Roman" pitchFamily="18" charset="0"/>
                </a:rPr>
                <a:t> </a:t>
              </a:r>
              <a:r>
                <a:rPr lang="en-US" sz="2400" dirty="0" smtClean="0">
                  <a:solidFill>
                    <a:srgbClr val="00FF00"/>
                  </a:solidFill>
                  <a:latin typeface="Times New Roman" pitchFamily="18" charset="0"/>
                  <a:cs typeface="Times New Roman" pitchFamily="18" charset="0"/>
                </a:rPr>
                <a:t>    							Green </a:t>
              </a:r>
              <a:r>
                <a:rPr lang="en-US" sz="2400" dirty="0">
                  <a:solidFill>
                    <a:srgbClr val="00FF00"/>
                  </a:solidFill>
                  <a:latin typeface="Times New Roman" pitchFamily="18" charset="0"/>
                  <a:cs typeface="Times New Roman" pitchFamily="18" charset="0"/>
                </a:rPr>
                <a:t>Ocean Amazon </a:t>
              </a:r>
              <a:r>
                <a:rPr lang="en-US" sz="2400" dirty="0" smtClean="0">
                  <a:solidFill>
                    <a:srgbClr val="00FF00"/>
                  </a:solidFill>
                  <a:latin typeface="Times New Roman" pitchFamily="18" charset="0"/>
                  <a:cs typeface="Times New Roman" pitchFamily="18" charset="0"/>
                </a:rPr>
                <a:t>2014</a:t>
              </a:r>
              <a:endParaRPr lang="en-US" sz="2400" dirty="0">
                <a:solidFill>
                  <a:srgbClr val="00FF00"/>
                </a:solidFill>
                <a:latin typeface="Times New Roman" pitchFamily="18" charset="0"/>
                <a:cs typeface="Times New Roman" pitchFamily="18" charset="0"/>
              </a:endParaRPr>
            </a:p>
          </p:txBody>
        </p:sp>
        <p:sp>
          <p:nvSpPr>
            <p:cNvPr id="22" name="TextBox 21"/>
            <p:cNvSpPr txBox="1"/>
            <p:nvPr/>
          </p:nvSpPr>
          <p:spPr>
            <a:xfrm>
              <a:off x="1928924" y="1447800"/>
              <a:ext cx="5209953" cy="5209953"/>
            </a:xfrm>
            <a:prstGeom prst="rect">
              <a:avLst/>
            </a:prstGeom>
            <a:noFill/>
            <a:ln>
              <a:noFill/>
            </a:ln>
          </p:spPr>
          <p:txBody>
            <a:bodyPr wrap="square" rtlCol="0">
              <a:prstTxWarp prst="textCircle">
                <a:avLst>
                  <a:gd name="adj" fmla="val 19338220"/>
                </a:avLst>
              </a:prstTxWarp>
              <a:spAutoFit/>
            </a:bodyPr>
            <a:lstStyle/>
            <a:p>
              <a:r>
                <a:rPr lang="en-US" sz="2400" dirty="0" smtClean="0">
                  <a:solidFill>
                    <a:schemeClr val="bg1"/>
                  </a:solidFill>
                  <a:latin typeface="Times New Roman" pitchFamily="18" charset="0"/>
                  <a:cs typeface="Times New Roman" pitchFamily="18" charset="0"/>
                </a:rPr>
                <a:t>	</a:t>
              </a:r>
              <a:r>
                <a:rPr lang="en-US" sz="2400" dirty="0" smtClean="0">
                  <a:solidFill>
                    <a:srgbClr val="00FF00"/>
                  </a:solidFill>
                  <a:latin typeface="Times New Roman" pitchFamily="18" charset="0"/>
                  <a:cs typeface="Times New Roman" pitchFamily="18" charset="0"/>
                </a:rPr>
                <a:t>GoAmazon2014</a:t>
              </a:r>
              <a:endParaRPr lang="en-US" sz="2400" dirty="0">
                <a:solidFill>
                  <a:srgbClr val="00FF00"/>
                </a:solidFill>
                <a:latin typeface="Times New Roman" pitchFamily="18" charset="0"/>
                <a:cs typeface="Times New Roman" pitchFamily="18" charset="0"/>
              </a:endParaRPr>
            </a:p>
          </p:txBody>
        </p:sp>
        <p:sp>
          <p:nvSpPr>
            <p:cNvPr id="5" name="TextBox 4"/>
            <p:cNvSpPr txBox="1"/>
            <p:nvPr/>
          </p:nvSpPr>
          <p:spPr>
            <a:xfrm>
              <a:off x="2476501" y="2024616"/>
              <a:ext cx="4114800" cy="4114800"/>
            </a:xfrm>
            <a:prstGeom prst="rect">
              <a:avLst/>
            </a:prstGeom>
            <a:noFill/>
          </p:spPr>
          <p:txBody>
            <a:bodyPr wrap="square" rtlCol="0">
              <a:prstTxWarp prst="textCircle">
                <a:avLst>
                  <a:gd name="adj" fmla="val 10845807"/>
                </a:avLst>
              </a:prstTxWarp>
              <a:spAutoFit/>
            </a:bodyPr>
            <a:lstStyle/>
            <a:p>
              <a:r>
                <a:rPr lang="en-US" sz="2800" dirty="0">
                  <a:solidFill>
                    <a:schemeClr val="bg1"/>
                  </a:solidFill>
                  <a:latin typeface="Times New Roman" pitchFamily="18" charset="0"/>
                  <a:cs typeface="Times New Roman" pitchFamily="18" charset="0"/>
                </a:rPr>
                <a:t>	</a:t>
              </a:r>
              <a:r>
                <a:rPr lang="en-US" sz="2800" dirty="0" smtClean="0">
                  <a:solidFill>
                    <a:schemeClr val="bg1"/>
                  </a:solidFill>
                  <a:latin typeface="Times New Roman" pitchFamily="18" charset="0"/>
                  <a:cs typeface="Times New Roman" pitchFamily="18" charset="0"/>
                </a:rPr>
                <a:t>  Carbon Cycle		Cloud Life Cycle			    Aerosol Life Cycle</a:t>
              </a:r>
              <a:endParaRPr lang="en-US" sz="2800" dirty="0">
                <a:solidFill>
                  <a:schemeClr val="bg1"/>
                </a:solidFill>
                <a:latin typeface="Times New Roman" pitchFamily="18" charset="0"/>
                <a:cs typeface="Times New Roman" pitchFamily="18" charset="0"/>
              </a:endParaRPr>
            </a:p>
          </p:txBody>
        </p:sp>
        <p:sp>
          <p:nvSpPr>
            <p:cNvPr id="6" name="Oval 5"/>
            <p:cNvSpPr/>
            <p:nvPr/>
          </p:nvSpPr>
          <p:spPr>
            <a:xfrm>
              <a:off x="2133601" y="1681716"/>
              <a:ext cx="4800600" cy="4800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p:cNvSpPr txBox="1"/>
            <p:nvPr/>
          </p:nvSpPr>
          <p:spPr>
            <a:xfrm>
              <a:off x="2743200" y="3481852"/>
              <a:ext cx="3495152" cy="1200329"/>
            </a:xfrm>
            <a:prstGeom prst="rect">
              <a:avLst/>
            </a:prstGeom>
            <a:noFill/>
          </p:spPr>
          <p:txBody>
            <a:bodyPr wrap="square" rtlCol="0">
              <a:spAutoFit/>
            </a:bodyPr>
            <a:lstStyle/>
            <a:p>
              <a:pPr algn="ctr"/>
              <a:r>
                <a:rPr lang="en-US" sz="2400" dirty="0">
                  <a:solidFill>
                    <a:schemeClr val="bg1"/>
                  </a:solidFill>
                  <a:latin typeface="Times New Roman" pitchFamily="18" charset="0"/>
                  <a:cs typeface="Times New Roman" pitchFamily="18" charset="0"/>
                </a:rPr>
                <a:t>Climate</a:t>
              </a:r>
            </a:p>
            <a:p>
              <a:pPr algn="ctr"/>
              <a:r>
                <a:rPr lang="en-US" sz="2400" dirty="0" smtClean="0">
                  <a:solidFill>
                    <a:schemeClr val="bg1"/>
                  </a:solidFill>
                  <a:latin typeface="Times New Roman" pitchFamily="18" charset="0"/>
                  <a:cs typeface="Times New Roman" pitchFamily="18" charset="0"/>
                </a:rPr>
                <a:t>Ecosystems</a:t>
              </a:r>
            </a:p>
            <a:p>
              <a:pPr algn="ctr"/>
              <a:r>
                <a:rPr lang="en-US" sz="2400" dirty="0" smtClean="0">
                  <a:solidFill>
                    <a:schemeClr val="bg1"/>
                  </a:solidFill>
                  <a:latin typeface="Times New Roman" pitchFamily="18" charset="0"/>
                  <a:cs typeface="Times New Roman" pitchFamily="18" charset="0"/>
                </a:rPr>
                <a:t>Atmospheric Composition</a:t>
              </a:r>
            </a:p>
          </p:txBody>
        </p:sp>
        <p:cxnSp>
          <p:nvCxnSpPr>
            <p:cNvPr id="10" name="Curved Connector 9"/>
            <p:cNvCxnSpPr/>
            <p:nvPr/>
          </p:nvCxnSpPr>
          <p:spPr>
            <a:xfrm rot="16200000" flipH="1">
              <a:off x="3657601" y="2596116"/>
              <a:ext cx="838200" cy="685800"/>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0800000" flipV="1">
              <a:off x="5562601" y="3510517"/>
              <a:ext cx="685800" cy="562064"/>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rot="5400000" flipH="1" flipV="1">
              <a:off x="3498999" y="4812119"/>
              <a:ext cx="762000" cy="749595"/>
            </a:xfrm>
            <a:prstGeom prst="curvedConnector3">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a:off x="4419601" y="3048000"/>
              <a:ext cx="1371599" cy="685800"/>
            </a:xfrm>
            <a:prstGeom prst="curvedConnector3">
              <a:avLst/>
            </a:prstGeom>
            <a:ln w="254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5400000">
              <a:off x="2737403" y="3053797"/>
              <a:ext cx="1306995" cy="1143000"/>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rot="16200000" flipV="1">
              <a:off x="2634698" y="4463497"/>
              <a:ext cx="1055210" cy="685806"/>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H="1">
              <a:off x="5750505" y="4107340"/>
              <a:ext cx="632786" cy="342907"/>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flipV="1">
              <a:off x="4191000" y="4953000"/>
              <a:ext cx="1524000" cy="233916"/>
            </a:xfrm>
            <a:prstGeom prst="curvedConnector3">
              <a:avLst/>
            </a:prstGeom>
            <a:ln w="254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rot="10800000" flipV="1">
              <a:off x="5715004" y="4595187"/>
              <a:ext cx="533398" cy="357810"/>
            </a:xfrm>
            <a:prstGeom prst="curvedConnector3">
              <a:avLst>
                <a:gd name="adj1" fmla="val 4788"/>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20" name="Picture 2" descr="Chuva e Cabocl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48578" y="0"/>
            <a:ext cx="3995421"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21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ropbox\Data analysis\2012 - 08 - 10 - Porto Velho\B_SAMBBA\ACSM\f44vf43_color_f60_size_Or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55073"/>
            <a:ext cx="6696745" cy="68147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011" y="3412356"/>
            <a:ext cx="2363503" cy="2031325"/>
          </a:xfrm>
          <a:prstGeom prst="rect">
            <a:avLst/>
          </a:prstGeom>
          <a:noFill/>
        </p:spPr>
        <p:txBody>
          <a:bodyPr wrap="square" rtlCol="0">
            <a:spAutoFit/>
          </a:bodyPr>
          <a:lstStyle/>
          <a:p>
            <a:r>
              <a:rPr lang="en-US" b="1" dirty="0" smtClean="0"/>
              <a:t>f44</a:t>
            </a:r>
            <a:r>
              <a:rPr lang="en-US" dirty="0" smtClean="0"/>
              <a:t> = mainly CO</a:t>
            </a:r>
            <a:r>
              <a:rPr lang="en-US" baseline="-25000" dirty="0" smtClean="0"/>
              <a:t>2</a:t>
            </a:r>
            <a:r>
              <a:rPr lang="en-US" baseline="30000" dirty="0" smtClean="0"/>
              <a:t>+,</a:t>
            </a:r>
            <a:r>
              <a:rPr lang="en-US" dirty="0" smtClean="0"/>
              <a:t> an indicator of highly oxidized species</a:t>
            </a:r>
          </a:p>
          <a:p>
            <a:endParaRPr lang="pt-BR" dirty="0"/>
          </a:p>
          <a:p>
            <a:r>
              <a:rPr lang="en-US" b="1" dirty="0" smtClean="0"/>
              <a:t>f43 </a:t>
            </a:r>
            <a:r>
              <a:rPr lang="en-US" dirty="0" smtClean="0"/>
              <a:t>=</a:t>
            </a:r>
            <a:r>
              <a:rPr lang="pt-BR" dirty="0" smtClean="0"/>
              <a:t> </a:t>
            </a:r>
            <a:r>
              <a:rPr lang="pt-BR" dirty="0" err="1" smtClean="0"/>
              <a:t>mostly</a:t>
            </a:r>
            <a:r>
              <a:rPr lang="pt-BR" dirty="0" smtClean="0"/>
              <a:t> </a:t>
            </a:r>
            <a:r>
              <a:rPr lang="pt-BR" dirty="0" err="1" smtClean="0"/>
              <a:t>due</a:t>
            </a:r>
            <a:r>
              <a:rPr lang="pt-BR" dirty="0" smtClean="0"/>
              <a:t> </a:t>
            </a:r>
            <a:r>
              <a:rPr lang="pt-BR" dirty="0" err="1" smtClean="0"/>
              <a:t>to</a:t>
            </a:r>
            <a:r>
              <a:rPr lang="pt-BR" dirty="0" smtClean="0"/>
              <a:t> C</a:t>
            </a:r>
            <a:r>
              <a:rPr lang="pt-BR" baseline="-25000" dirty="0" smtClean="0"/>
              <a:t>2</a:t>
            </a:r>
            <a:r>
              <a:rPr lang="pt-BR" dirty="0" smtClean="0"/>
              <a:t>H</a:t>
            </a:r>
            <a:r>
              <a:rPr lang="pt-BR" baseline="-25000" dirty="0" smtClean="0"/>
              <a:t>3</a:t>
            </a:r>
            <a:r>
              <a:rPr lang="pt-BR" dirty="0" smtClean="0"/>
              <a:t>O</a:t>
            </a:r>
            <a:r>
              <a:rPr lang="pt-BR" baseline="30000" dirty="0" smtClean="0"/>
              <a:t>+</a:t>
            </a:r>
            <a:r>
              <a:rPr lang="en-US" dirty="0" smtClean="0"/>
              <a:t>, an indicator of less oxidized species.</a:t>
            </a:r>
            <a:endParaRPr lang="pt-BR" baseline="30000" dirty="0" smtClean="0"/>
          </a:p>
        </p:txBody>
      </p:sp>
      <p:sp>
        <p:nvSpPr>
          <p:cNvPr id="6" name="TextBox 5"/>
          <p:cNvSpPr txBox="1"/>
          <p:nvPr/>
        </p:nvSpPr>
        <p:spPr>
          <a:xfrm>
            <a:off x="172696" y="188640"/>
            <a:ext cx="2527096" cy="2554545"/>
          </a:xfrm>
          <a:prstGeom prst="rect">
            <a:avLst/>
          </a:prstGeom>
          <a:noFill/>
        </p:spPr>
        <p:txBody>
          <a:bodyPr wrap="square" rtlCol="0">
            <a:spAutoFit/>
          </a:bodyPr>
          <a:lstStyle/>
          <a:p>
            <a:r>
              <a:rPr lang="en-US" sz="3200" b="1" dirty="0" smtClean="0">
                <a:solidFill>
                  <a:schemeClr val="tx1"/>
                </a:solidFill>
                <a:latin typeface="+mj-lt"/>
                <a:cs typeface="Times New Roman" pitchFamily="18" charset="0"/>
              </a:rPr>
              <a:t>SAMBBA Biomass Burning f44/f43 plot ACSM</a:t>
            </a:r>
            <a:endParaRPr lang="en-US" sz="3200" b="1" dirty="0">
              <a:solidFill>
                <a:schemeClr val="tx1"/>
              </a:solidFill>
              <a:latin typeface="+mj-lt"/>
              <a:cs typeface="Times New Roman" pitchFamily="18" charset="0"/>
            </a:endParaRPr>
          </a:p>
        </p:txBody>
      </p:sp>
    </p:spTree>
    <p:extLst>
      <p:ext uri="{BB962C8B-B14F-4D97-AF65-F5344CB8AC3E}">
        <p14:creationId xmlns:p14="http://schemas.microsoft.com/office/powerpoint/2010/main" val="32071919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9673" y="1103290"/>
            <a:ext cx="8541948" cy="4323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152400"/>
            <a:ext cx="8458200" cy="769441"/>
          </a:xfrm>
          <a:prstGeom prst="rect">
            <a:avLst/>
          </a:prstGeom>
        </p:spPr>
        <p:txBody>
          <a:bodyPr wrap="square">
            <a:spAutoFit/>
          </a:bodyPr>
          <a:lstStyle/>
          <a:p>
            <a:pPr algn="ctr"/>
            <a:r>
              <a:rPr lang="en-US" sz="4400" b="1" dirty="0">
                <a:effectLst>
                  <a:outerShdw blurRad="38100" dist="38100" dir="2700000" algn="tl">
                    <a:srgbClr val="000000">
                      <a:alpha val="43137"/>
                    </a:srgbClr>
                  </a:outerShdw>
                </a:effectLst>
              </a:rPr>
              <a:t>C</a:t>
            </a:r>
            <a:r>
              <a:rPr lang="en-US" sz="4400" b="1" dirty="0" smtClean="0">
                <a:effectLst>
                  <a:outerShdw blurRad="38100" dist="38100" dir="2700000" algn="tl">
                    <a:srgbClr val="000000">
                      <a:alpha val="43137"/>
                    </a:srgbClr>
                  </a:outerShdw>
                </a:effectLst>
              </a:rPr>
              <a:t>hiral </a:t>
            </a:r>
            <a:r>
              <a:rPr lang="en-US" sz="4400" b="1" dirty="0">
                <a:effectLst>
                  <a:outerShdw blurRad="38100" dist="38100" dir="2700000" algn="tl">
                    <a:srgbClr val="000000">
                      <a:alpha val="43137"/>
                    </a:srgbClr>
                  </a:outerShdw>
                </a:effectLst>
              </a:rPr>
              <a:t>analysis of </a:t>
            </a:r>
            <a:r>
              <a:rPr lang="en-US" sz="4400" b="1" dirty="0" smtClean="0">
                <a:effectLst>
                  <a:outerShdw blurRad="38100" dist="38100" dir="2700000" algn="tl">
                    <a:srgbClr val="000000">
                      <a:alpha val="43137"/>
                    </a:srgbClr>
                  </a:outerShdw>
                </a:effectLst>
              </a:rPr>
              <a:t>2- </a:t>
            </a:r>
            <a:r>
              <a:rPr lang="en-US" sz="4400" b="1" dirty="0" err="1" smtClean="0">
                <a:effectLst>
                  <a:outerShdw blurRad="38100" dist="38100" dir="2700000" algn="tl">
                    <a:srgbClr val="000000">
                      <a:alpha val="43137"/>
                    </a:srgbClr>
                  </a:outerShdw>
                </a:effectLst>
              </a:rPr>
              <a:t>methyltetraols</a:t>
            </a:r>
            <a:endParaRPr lang="en-US" sz="4400" b="1" dirty="0">
              <a:effectLst>
                <a:outerShdw blurRad="38100" dist="38100" dir="2700000" algn="tl">
                  <a:srgbClr val="000000">
                    <a:alpha val="43137"/>
                  </a:srgbClr>
                </a:outerShdw>
              </a:effectLst>
            </a:endParaRPr>
          </a:p>
        </p:txBody>
      </p:sp>
      <p:sp>
        <p:nvSpPr>
          <p:cNvPr id="5" name="TextBox 4"/>
          <p:cNvSpPr txBox="1"/>
          <p:nvPr/>
        </p:nvSpPr>
        <p:spPr>
          <a:xfrm>
            <a:off x="6615064" y="1113478"/>
            <a:ext cx="2127249" cy="369332"/>
          </a:xfrm>
          <a:prstGeom prst="rect">
            <a:avLst/>
          </a:prstGeom>
          <a:noFill/>
        </p:spPr>
        <p:txBody>
          <a:bodyPr wrap="none" rtlCol="0">
            <a:spAutoFit/>
          </a:bodyPr>
          <a:lstStyle/>
          <a:p>
            <a:r>
              <a:rPr lang="en-US" i="1" dirty="0" smtClean="0"/>
              <a:t>Gonzales et al., 2014</a:t>
            </a:r>
            <a:endParaRPr lang="en-US" i="1" dirty="0"/>
          </a:p>
        </p:txBody>
      </p:sp>
      <p:sp>
        <p:nvSpPr>
          <p:cNvPr id="6" name="TextBox 5"/>
          <p:cNvSpPr txBox="1"/>
          <p:nvPr/>
        </p:nvSpPr>
        <p:spPr>
          <a:xfrm>
            <a:off x="216248" y="5754469"/>
            <a:ext cx="8699152" cy="830997"/>
          </a:xfrm>
          <a:prstGeom prst="rect">
            <a:avLst/>
          </a:prstGeom>
          <a:noFill/>
        </p:spPr>
        <p:txBody>
          <a:bodyPr wrap="square" rtlCol="0">
            <a:spAutoFit/>
          </a:bodyPr>
          <a:lstStyle/>
          <a:p>
            <a:pPr algn="ctr"/>
            <a:r>
              <a:rPr lang="en-US" sz="2400" b="1" dirty="0" smtClean="0"/>
              <a:t>Chiral and isomeric analysis can be used to distinguish between atmospheric chemistry process or primary biological origin</a:t>
            </a:r>
            <a:endParaRPr lang="en-US" sz="2400" b="1" dirty="0"/>
          </a:p>
        </p:txBody>
      </p:sp>
    </p:spTree>
    <p:extLst>
      <p:ext uri="{BB962C8B-B14F-4D97-AF65-F5344CB8AC3E}">
        <p14:creationId xmlns:p14="http://schemas.microsoft.com/office/powerpoint/2010/main" val="2481700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749427"/>
            <a:ext cx="8686800" cy="5870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20014"/>
            <a:ext cx="9144000" cy="830997"/>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rPr>
              <a:t>Aerosol cycling in Amazonia</a:t>
            </a:r>
            <a:endParaRPr lang="en-US" sz="4800" b="1" dirty="0">
              <a:effectLst>
                <a:outerShdw blurRad="38100" dist="38100" dir="2700000" algn="tl">
                  <a:srgbClr val="000000">
                    <a:alpha val="43137"/>
                  </a:srgbClr>
                </a:outerShdw>
              </a:effectLst>
            </a:endParaRPr>
          </a:p>
        </p:txBody>
      </p:sp>
      <p:sp>
        <p:nvSpPr>
          <p:cNvPr id="2" name="TextBox 1"/>
          <p:cNvSpPr txBox="1"/>
          <p:nvPr/>
        </p:nvSpPr>
        <p:spPr>
          <a:xfrm>
            <a:off x="5674659" y="6303112"/>
            <a:ext cx="3240741" cy="276999"/>
          </a:xfrm>
          <a:prstGeom prst="rect">
            <a:avLst/>
          </a:prstGeom>
          <a:solidFill>
            <a:schemeClr val="bg1"/>
          </a:solidFill>
        </p:spPr>
        <p:txBody>
          <a:bodyPr wrap="square" rtlCol="0">
            <a:spAutoFit/>
          </a:bodyPr>
          <a:lstStyle/>
          <a:p>
            <a:r>
              <a:rPr lang="pt-BR" sz="1200" dirty="0" smtClean="0"/>
              <a:t>                                                   </a:t>
            </a:r>
            <a:endParaRPr lang="en-US" sz="1200" dirty="0"/>
          </a:p>
        </p:txBody>
      </p:sp>
      <p:sp>
        <p:nvSpPr>
          <p:cNvPr id="3" name="TextBox 2"/>
          <p:cNvSpPr txBox="1"/>
          <p:nvPr/>
        </p:nvSpPr>
        <p:spPr>
          <a:xfrm>
            <a:off x="228600" y="6250178"/>
            <a:ext cx="1787669" cy="369332"/>
          </a:xfrm>
          <a:prstGeom prst="rect">
            <a:avLst/>
          </a:prstGeom>
          <a:noFill/>
        </p:spPr>
        <p:txBody>
          <a:bodyPr wrap="none" rtlCol="0">
            <a:spAutoFit/>
          </a:bodyPr>
          <a:lstStyle/>
          <a:p>
            <a:r>
              <a:rPr lang="en-US" dirty="0" err="1" smtClean="0"/>
              <a:t>Uli</a:t>
            </a:r>
            <a:r>
              <a:rPr lang="en-US" dirty="0" smtClean="0"/>
              <a:t> </a:t>
            </a:r>
            <a:r>
              <a:rPr lang="en-US" dirty="0" err="1" smtClean="0"/>
              <a:t>Pueschl</a:t>
            </a:r>
            <a:r>
              <a:rPr lang="en-US" dirty="0" smtClean="0"/>
              <a:t>, 2012</a:t>
            </a:r>
            <a:endParaRPr lang="en-US" dirty="0"/>
          </a:p>
        </p:txBody>
      </p:sp>
    </p:spTree>
    <p:extLst>
      <p:ext uri="{BB962C8B-B14F-4D97-AF65-F5344CB8AC3E}">
        <p14:creationId xmlns:p14="http://schemas.microsoft.com/office/powerpoint/2010/main" val="1780232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00" y="685800"/>
            <a:ext cx="7696199" cy="59436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000232" y="-19899"/>
            <a:ext cx="7219733" cy="830997"/>
          </a:xfrm>
          <a:prstGeom prst="rect">
            <a:avLst/>
          </a:prstGeom>
          <a:noFill/>
        </p:spPr>
        <p:txBody>
          <a:bodyPr wrap="none" rtlCol="0">
            <a:spAutoFit/>
          </a:bodyPr>
          <a:lstStyle/>
          <a:p>
            <a:pPr algn="ctr"/>
            <a:r>
              <a:rPr lang="en-US" sz="4800" b="1" dirty="0" smtClean="0">
                <a:effectLst>
                  <a:outerShdw blurRad="38100" dist="38100" dir="2700000" algn="tl">
                    <a:srgbClr val="000000">
                      <a:alpha val="43137"/>
                    </a:srgbClr>
                  </a:outerShdw>
                </a:effectLst>
              </a:rPr>
              <a:t>Aerosol and cloud lifecycles</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5356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7"/>
          <p:cNvSpPr txBox="1">
            <a:spLocks noChangeArrowheads="1"/>
          </p:cNvSpPr>
          <p:nvPr/>
        </p:nvSpPr>
        <p:spPr bwMode="auto">
          <a:xfrm>
            <a:off x="457200" y="71328"/>
            <a:ext cx="8178800" cy="1384995"/>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000000"/>
                </a:solidFill>
                <a:latin typeface="Calibri"/>
                <a:cs typeface="Calibri"/>
              </a:rPr>
              <a:t>Natural biogenic </a:t>
            </a:r>
            <a:r>
              <a:rPr lang="en-US" sz="2800" b="1" dirty="0" smtClean="0">
                <a:solidFill>
                  <a:srgbClr val="000000"/>
                </a:solidFill>
                <a:latin typeface="Calibri"/>
                <a:cs typeface="Calibri"/>
              </a:rPr>
              <a:t>trace components (gases &amp; particles) </a:t>
            </a:r>
            <a:r>
              <a:rPr lang="en-US" sz="2800" b="1" dirty="0">
                <a:solidFill>
                  <a:srgbClr val="000000"/>
                </a:solidFill>
                <a:latin typeface="Calibri"/>
                <a:cs typeface="Calibri"/>
              </a:rPr>
              <a:t>substantially influence </a:t>
            </a:r>
            <a:r>
              <a:rPr lang="en-US" sz="2800" b="1" dirty="0" smtClean="0">
                <a:solidFill>
                  <a:srgbClr val="000000"/>
                </a:solidFill>
                <a:latin typeface="Calibri"/>
                <a:cs typeface="Calibri"/>
              </a:rPr>
              <a:t>atmospheric composition, </a:t>
            </a:r>
            <a:r>
              <a:rPr lang="en-US" sz="2800" b="1" dirty="0">
                <a:solidFill>
                  <a:srgbClr val="000000"/>
                </a:solidFill>
                <a:latin typeface="Calibri"/>
                <a:cs typeface="Calibri"/>
              </a:rPr>
              <a:t>weather &amp; climate</a:t>
            </a:r>
          </a:p>
        </p:txBody>
      </p:sp>
      <p:pic>
        <p:nvPicPr>
          <p:cNvPr id="225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299" y="1371600"/>
            <a:ext cx="4089400" cy="4600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6450" y="1576387"/>
            <a:ext cx="4578299"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ChangeArrowheads="1"/>
          </p:cNvSpPr>
          <p:nvPr/>
        </p:nvSpPr>
        <p:spPr bwMode="auto">
          <a:xfrm>
            <a:off x="6629400" y="1122251"/>
            <a:ext cx="2289149" cy="36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r>
              <a:rPr lang="en-GB" sz="1600" dirty="0" err="1"/>
              <a:t>Pöschl</a:t>
            </a:r>
            <a:r>
              <a:rPr lang="en-GB" sz="1600" dirty="0"/>
              <a:t> et al</a:t>
            </a:r>
            <a:r>
              <a:rPr lang="en-GB" sz="1600" dirty="0" smtClean="0"/>
              <a:t>., 2010, Science </a:t>
            </a:r>
            <a:endParaRPr lang="en-US" sz="1600" dirty="0"/>
          </a:p>
        </p:txBody>
      </p:sp>
      <p:sp>
        <p:nvSpPr>
          <p:cNvPr id="6" name="Textfeld 7"/>
          <p:cNvSpPr txBox="1"/>
          <p:nvPr/>
        </p:nvSpPr>
        <p:spPr>
          <a:xfrm>
            <a:off x="290087" y="6162543"/>
            <a:ext cx="8325036" cy="461665"/>
          </a:xfrm>
          <a:prstGeom prst="rect">
            <a:avLst/>
          </a:prstGeom>
          <a:noFill/>
        </p:spPr>
        <p:txBody>
          <a:bodyPr wrap="none" rtlCol="0">
            <a:spAutoFit/>
          </a:bodyPr>
          <a:lstStyle/>
          <a:p>
            <a:pPr lvl="0">
              <a:spcBef>
                <a:spcPct val="20000"/>
              </a:spcBef>
              <a:buClr>
                <a:srgbClr val="00008A"/>
              </a:buClr>
              <a:buFont typeface="Wingdings" pitchFamily="2" charset="2"/>
              <a:buChar char="Ø"/>
              <a:defRPr/>
            </a:pPr>
            <a:r>
              <a:rPr lang="en-US" sz="2400" b="1" kern="600" dirty="0" smtClean="0"/>
              <a:t>  CCN &amp; IN numbers directly controlled by primary emissions ?</a:t>
            </a:r>
          </a:p>
        </p:txBody>
      </p:sp>
    </p:spTree>
    <p:extLst>
      <p:ext uri="{BB962C8B-B14F-4D97-AF65-F5344CB8AC3E}">
        <p14:creationId xmlns:p14="http://schemas.microsoft.com/office/powerpoint/2010/main" val="16862333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1893" y="706378"/>
            <a:ext cx="8313925" cy="5810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3375" y="30851"/>
            <a:ext cx="8477249" cy="523220"/>
          </a:xfrm>
          <a:prstGeom prst="rect">
            <a:avLst/>
          </a:prstGeom>
        </p:spPr>
        <p:txBody>
          <a:bodyPr wrap="square">
            <a:spAutoFit/>
          </a:bodyPr>
          <a:lstStyle/>
          <a:p>
            <a:pPr algn="ctr"/>
            <a:r>
              <a:rPr lang="en-US" sz="2800" b="1" dirty="0" smtClean="0">
                <a:effectLst>
                  <a:outerShdw blurRad="38100" dist="38100" dir="2700000" algn="tl">
                    <a:srgbClr val="000000">
                      <a:alpha val="43137"/>
                    </a:srgbClr>
                  </a:outerShdw>
                </a:effectLst>
              </a:rPr>
              <a:t>Amazonia as </a:t>
            </a:r>
            <a:r>
              <a:rPr lang="en-US" sz="2800" b="1" dirty="0">
                <a:effectLst>
                  <a:outerShdw blurRad="38100" dist="38100" dir="2700000" algn="tl">
                    <a:srgbClr val="000000">
                      <a:alpha val="43137"/>
                    </a:srgbClr>
                  </a:outerShdw>
                </a:effectLst>
              </a:rPr>
              <a:t>a Complex Nonlinear Interactive System</a:t>
            </a:r>
          </a:p>
        </p:txBody>
      </p:sp>
      <p:sp>
        <p:nvSpPr>
          <p:cNvPr id="3" name="TextBox 2"/>
          <p:cNvSpPr txBox="1"/>
          <p:nvPr/>
        </p:nvSpPr>
        <p:spPr>
          <a:xfrm>
            <a:off x="5410199" y="6531423"/>
            <a:ext cx="3152081" cy="369332"/>
          </a:xfrm>
          <a:prstGeom prst="rect">
            <a:avLst/>
          </a:prstGeom>
          <a:noFill/>
        </p:spPr>
        <p:txBody>
          <a:bodyPr wrap="none" rtlCol="0">
            <a:spAutoFit/>
          </a:bodyPr>
          <a:lstStyle/>
          <a:p>
            <a:r>
              <a:rPr lang="en-US" dirty="0" smtClean="0"/>
              <a:t>Illustration from </a:t>
            </a:r>
            <a:r>
              <a:rPr lang="en-US" dirty="0" err="1" smtClean="0"/>
              <a:t>Anke</a:t>
            </a:r>
            <a:r>
              <a:rPr lang="en-US" dirty="0" smtClean="0"/>
              <a:t> </a:t>
            </a:r>
            <a:r>
              <a:rPr lang="en-US" dirty="0" err="1"/>
              <a:t>Nölscher</a:t>
            </a:r>
            <a:r>
              <a:rPr lang="en-US" dirty="0"/>
              <a:t> </a:t>
            </a:r>
          </a:p>
        </p:txBody>
      </p:sp>
    </p:spTree>
    <p:extLst>
      <p:ext uri="{BB962C8B-B14F-4D97-AF65-F5344CB8AC3E}">
        <p14:creationId xmlns:p14="http://schemas.microsoft.com/office/powerpoint/2010/main" val="2192682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P_Presentation[1]">
  <a:themeElements>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fontScheme name="ESSP_Presentatio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lnDef>
  </a:objectDefaults>
  <a:extraClrSchemeLst>
    <a:extraClrScheme>
      <a:clrScheme name="ESSP_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SP_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SP_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SP_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SP_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SP_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SP_Presentat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SP_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SP_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SP_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SP_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SP_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2819</TotalTime>
  <Words>1996</Words>
  <Application>Microsoft Office PowerPoint</Application>
  <PresentationFormat>On-screen Show (4:3)</PresentationFormat>
  <Paragraphs>253</Paragraphs>
  <Slides>56</Slides>
  <Notes>11</Notes>
  <HiddenSlides>0</HiddenSlides>
  <MMClips>0</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56</vt:i4>
      </vt:variant>
    </vt:vector>
  </HeadingPairs>
  <TitlesOfParts>
    <vt:vector size="64" baseType="lpstr">
      <vt:lpstr>Office Theme</vt:lpstr>
      <vt:lpstr>ESSP_Presentation[1]</vt:lpstr>
      <vt:lpstr>1_Office Theme</vt:lpstr>
      <vt:lpstr>2_Office Theme</vt:lpstr>
      <vt:lpstr>3_Office Theme</vt:lpstr>
      <vt:lpstr>Leere Präsentation</vt:lpstr>
      <vt:lpstr>CorelPhotoPaint.Image.8</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Particles in clean air over Amazon</vt:lpstr>
      <vt:lpstr>PowerPoint Presentation</vt:lpstr>
      <vt:lpstr>PowerPoint Presentation</vt:lpstr>
      <vt:lpstr>What is the light-absorbing substance over the Amazon?</vt:lpstr>
      <vt:lpstr>PowerPoint Presentation</vt:lpstr>
      <vt:lpstr>PowerPoint Presentation</vt:lpstr>
      <vt:lpstr>PowerPoint Presentation</vt:lpstr>
      <vt:lpstr>Diurnal variation in larger biological particles (WIBS)</vt:lpstr>
      <vt:lpstr>PowerPoint Presentation</vt:lpstr>
      <vt:lpstr>PowerPoint Presentation</vt:lpstr>
      <vt:lpstr>PowerPoint Presentation</vt:lpstr>
      <vt:lpstr>PowerPoint Presentation</vt:lpstr>
      <vt:lpstr>PowerPoint Presentation</vt:lpstr>
      <vt:lpstr>PowerPoint Presentation</vt:lpstr>
      <vt:lpstr>Scattering and absorption daily median comparison (2008-2014)</vt:lpstr>
      <vt:lpstr>Single scattering albedo and scattering angstrom daily median (2008-2014)</vt:lpstr>
      <vt:lpstr>Joint analysis of two background sites 100 Km apart</vt:lpstr>
      <vt:lpstr>Joint analysis of two sites 100 Km apart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Paulo</dc:creator>
  <cp:lastModifiedBy>Paulo Artaxo</cp:lastModifiedBy>
  <cp:revision>548</cp:revision>
  <dcterms:created xsi:type="dcterms:W3CDTF">2008-12-13T13:30:56Z</dcterms:created>
  <dcterms:modified xsi:type="dcterms:W3CDTF">2014-06-10T18:36:44Z</dcterms:modified>
</cp:coreProperties>
</file>